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2"/>
  </p:notesMasterIdLst>
  <p:sldIdLst>
    <p:sldId id="256" r:id="rId2"/>
    <p:sldId id="269" r:id="rId3"/>
    <p:sldId id="275" r:id="rId4"/>
    <p:sldId id="274" r:id="rId5"/>
    <p:sldId id="318" r:id="rId6"/>
    <p:sldId id="319" r:id="rId7"/>
    <p:sldId id="312" r:id="rId8"/>
    <p:sldId id="321" r:id="rId9"/>
    <p:sldId id="270" r:id="rId10"/>
    <p:sldId id="283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000099"/>
    <a:srgbClr val="9C8214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92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explosion val="25"/>
          <c:dLbls>
            <c:delete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42"/>
          <c:y val="7.2475490196078518E-2"/>
          <c:w val="0.45997088931672525"/>
          <c:h val="0.24527466481739313"/>
        </c:manualLayout>
      </c:layout>
      <c:overlay val="1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Культура</c:v>
                </c:pt>
                <c:pt idx="1">
                  <c:v>ЖКХ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242632170978624"/>
          <c:y val="0.74868575021872263"/>
          <c:w val="0.3075736782902137"/>
          <c:h val="0.23873933727034122"/>
        </c:manualLayout>
      </c:layout>
      <c:overlay val="1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13.12.2017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44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12/13/2017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33)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состоянию на 15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декабря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>
                <a:solidFill>
                  <a:srgbClr val="002060"/>
                </a:solidFill>
              </a:rPr>
              <a:t>ноября </a:t>
            </a:r>
            <a:r>
              <a:rPr lang="ru-RU" sz="3600" dirty="0" smtClean="0">
                <a:solidFill>
                  <a:srgbClr val="002060"/>
                </a:solidFill>
              </a:rPr>
              <a:t>2017г.  по 15 </a:t>
            </a:r>
            <a:r>
              <a:rPr lang="ru-RU" sz="3600" dirty="0" smtClean="0">
                <a:solidFill>
                  <a:srgbClr val="002060"/>
                </a:solidFill>
              </a:rPr>
              <a:t>декабря2017г……….…………………………………...….……………...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</a:t>
            </a:r>
            <a:r>
              <a:rPr lang="ru-RU" sz="3600" dirty="0">
                <a:solidFill>
                  <a:srgbClr val="002060"/>
                </a:solidFill>
              </a:rPr>
              <a:t>Главное о социально-трудовых отношениях в </a:t>
            </a:r>
            <a:r>
              <a:rPr lang="ru-RU" sz="3600" dirty="0" smtClean="0">
                <a:solidFill>
                  <a:srgbClr val="002060"/>
                </a:solidFill>
              </a:rPr>
              <a:t>РФ………………………..</a:t>
            </a:r>
            <a:r>
              <a:rPr lang="ru-RU" sz="3600" dirty="0">
                <a:solidFill>
                  <a:srgbClr val="002060"/>
                </a:solidFill>
              </a:rPr>
              <a:t>6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крае………………………………………….…………..…….12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Камчатки………………………...…13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>
                <a:solidFill>
                  <a:srgbClr val="002060"/>
                </a:solidFill>
              </a:rPr>
              <a:t>ноября </a:t>
            </a:r>
            <a:r>
              <a:rPr lang="ru-RU" sz="2400" dirty="0" smtClean="0">
                <a:solidFill>
                  <a:srgbClr val="002060"/>
                </a:solidFill>
              </a:rPr>
              <a:t>2017г.  по 15 </a:t>
            </a:r>
            <a:r>
              <a:rPr lang="ru-RU" sz="2400" dirty="0" smtClean="0">
                <a:solidFill>
                  <a:srgbClr val="002060"/>
                </a:solidFill>
              </a:rPr>
              <a:t>декабря </a:t>
            </a:r>
            <a:r>
              <a:rPr lang="ru-RU" sz="2400" dirty="0" smtClean="0">
                <a:solidFill>
                  <a:srgbClr val="002060"/>
                </a:solidFill>
              </a:rPr>
              <a:t>2017г.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0934718"/>
              </p:ext>
            </p:extLst>
          </p:nvPr>
        </p:nvGraphicFramePr>
        <p:xfrm>
          <a:off x="67919" y="1213303"/>
          <a:ext cx="8991600" cy="3558159"/>
        </p:xfrm>
        <a:graphic>
          <a:graphicData uri="http://schemas.openxmlformats.org/drawingml/2006/table">
            <a:tbl>
              <a:tblPr/>
              <a:tblGrid>
                <a:gridCol w="1303681"/>
                <a:gridCol w="1371600"/>
                <a:gridCol w="1447800"/>
                <a:gridCol w="2590800"/>
                <a:gridCol w="2277719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</a:p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4649448"/>
              </p:ext>
            </p:extLst>
          </p:nvPr>
        </p:nvGraphicFramePr>
        <p:xfrm>
          <a:off x="381000" y="1066800"/>
          <a:ext cx="8610600" cy="473804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жизнеобеспечения, 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РФ, а также на встрече под руководством заместителя Главы Администрации Петропавловск-Камчатского городского округа, была организована встреча с  Председателем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Федерации профсоюзов Камчатки и «Камчатскэнерго»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3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4695259"/>
              </p:ext>
            </p:extLst>
          </p:nvPr>
        </p:nvGraphicFramePr>
        <p:xfrm>
          <a:off x="381000" y="1066800"/>
          <a:ext cx="8610600" cy="382364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2017г.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Задолженность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по заработной плате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Камчатского края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ГУП «Камчатское краевое БТИ»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За задержку заработной платы руководство предприятия привлечено к административной ответственности. Определением Арбитражного суда 16.06.2017 введена процедура наблюдения сроком на 5 месяцев. Правительством Камчатского края предприятию предоставлена субсидия.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30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685800"/>
            <a:ext cx="8305800" cy="6201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</a:rPr>
              <a:t>	</a:t>
            </a:r>
            <a:r>
              <a:rPr lang="ru-RU" dirty="0"/>
              <a:t> </a:t>
            </a:r>
            <a:r>
              <a:rPr lang="ru-RU" dirty="0">
                <a:solidFill>
                  <a:srgbClr val="002060"/>
                </a:solidFill>
              </a:rPr>
              <a:t>Правительство РФ приняло Постановление № 1467 «Об установлении на 2018 год допустимой доли иностранных работников, используемых хозяйствующими субъектами, осуществляющими на территории Российской Федерации отдельные виды экономической деятельности» от 4 декабря 2017 года. Подготовлено Министерством труда и социальной защиты РФ. </a:t>
            </a:r>
            <a:r>
              <a:rPr lang="ru-RU" dirty="0">
                <a:solidFill>
                  <a:srgbClr val="002060"/>
                </a:solidFill>
              </a:rPr>
              <a:t>В некоторых сферах экономической деятельности подписанным постановлением на 2018 год сохранена установленная на 2017 год допустимая доля иностранных работников, за исключением </a:t>
            </a:r>
            <a:r>
              <a:rPr lang="ru-RU" dirty="0">
                <a:solidFill>
                  <a:srgbClr val="002060"/>
                </a:solidFill>
              </a:rPr>
              <a:t>сферы прочего сухопутного пассажирского транспорта и автомобильного грузового транспорта, где доля иностранных работников снижена с 30 % до 28 % общей численности работников. Установленная допустимая доля в сфере выращивания овощей в размере 50 % распространяется на хозяйствующие субъекты, действующие на территории России, за исключением Ставропольского и Хабаровского краев, Астраханской, Волгоградской, Воронежской, Липецкой, Московской, Ростовской, Саратовской областей. </a:t>
            </a:r>
            <a:r>
              <a:rPr lang="ru-RU" dirty="0">
                <a:solidFill>
                  <a:srgbClr val="002060"/>
                </a:solidFill>
              </a:rPr>
              <a:t>Такое исключение обусловлено имеющейся в этих регионах потребностью в привлечении временных работников в период уборочных работ. </a:t>
            </a:r>
            <a:endParaRPr lang="ru-RU" dirty="0" smtClean="0">
              <a:solidFill>
                <a:srgbClr val="002060"/>
              </a:solidFill>
            </a:endParaRPr>
          </a:p>
          <a:p>
            <a:pPr algn="just"/>
            <a:r>
              <a:rPr lang="ru-RU" dirty="0"/>
              <a:t> </a:t>
            </a: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6 </a:t>
            </a:r>
            <a:r>
              <a:rPr lang="ru-RU" dirty="0">
                <a:solidFill>
                  <a:srgbClr val="002060"/>
                </a:solidFill>
              </a:rPr>
              <a:t>декабря 2017 года Государственной Думой РФ во втором чтении принят законопроект «О внесении изменений в статью 360 Трудового кодекса Российской Федерации (о возможности проведения федеральной инспекцией труда внеплановой проверки работодателей в случае </a:t>
            </a:r>
            <a:r>
              <a:rPr lang="ru-RU" dirty="0" err="1">
                <a:solidFill>
                  <a:srgbClr val="002060"/>
                </a:solidFill>
              </a:rPr>
              <a:t>неоформления</a:t>
            </a:r>
            <a:r>
              <a:rPr lang="ru-RU" dirty="0">
                <a:solidFill>
                  <a:srgbClr val="002060"/>
                </a:solidFill>
              </a:rPr>
              <a:t> ими трудовых отношений с работниками либо заключения гражданско-правовых договоров, фактически регулирующих трудовые отношения</a:t>
            </a:r>
            <a:r>
              <a:rPr lang="ru-RU" dirty="0" smtClean="0">
                <a:solidFill>
                  <a:srgbClr val="002060"/>
                </a:solidFill>
              </a:rPr>
              <a:t>)».</a:t>
            </a:r>
            <a:endParaRPr lang="ru-RU" sz="1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175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685800"/>
            <a:ext cx="8305800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</a:rPr>
              <a:t>	</a:t>
            </a:r>
            <a:r>
              <a:rPr lang="ru-RU" dirty="0" smtClean="0">
                <a:solidFill>
                  <a:srgbClr val="002060"/>
                </a:solidFill>
              </a:rPr>
              <a:t>7 </a:t>
            </a:r>
            <a:r>
              <a:rPr lang="ru-RU" dirty="0">
                <a:solidFill>
                  <a:srgbClr val="002060"/>
                </a:solidFill>
              </a:rPr>
              <a:t>декабря 2017 г. </a:t>
            </a:r>
            <a:r>
              <a:rPr lang="ru-RU" dirty="0">
                <a:solidFill>
                  <a:srgbClr val="002060"/>
                </a:solidFill>
              </a:rPr>
              <a:t>Конституционный суд РФ признал незаконным включение «северных» надбавок в минимальный размер оплаты труда и постановил, что компенсационные и стимулирующие выплаты в МРОТ не включаются. Дело о проверке конституционности положений статей 129, 133 и 133.1 ТК РФ суд рассмотрел 14 ноября 2017 года. Поводом к рассмотрению дела послужили жалобы четырех российских граждан, работающих в Карелии, Алтайском крае и Иркутской области. Они были недовольны системой расчета своих зарплат, при которой «северные» надбавки включаются работодателями в состав минимального размера оплаты труда. Профсоюзы оспаривали конституционность этих статей в том смысле, что они позволяют работодателям толковать закон по своему усмотрению. </a:t>
            </a:r>
            <a:r>
              <a:rPr lang="ru-RU" dirty="0">
                <a:solidFill>
                  <a:srgbClr val="002060"/>
                </a:solidFill>
              </a:rPr>
              <a:t>И рассчитывать зарплаты либо как «МРОТ плюс» северные», либо как «северные» внутри МРОТ». </a:t>
            </a:r>
            <a:r>
              <a:rPr lang="ru-RU" dirty="0" smtClean="0">
                <a:solidFill>
                  <a:srgbClr val="002060"/>
                </a:solidFill>
              </a:rPr>
              <a:t>Секретарь </a:t>
            </a:r>
            <a:r>
              <a:rPr lang="ru-RU" dirty="0">
                <a:solidFill>
                  <a:srgbClr val="002060"/>
                </a:solidFill>
              </a:rPr>
              <a:t>ФНПР пояснил: «Суд постановил, что районные коэффициенты и надбавки (ст. </a:t>
            </a:r>
            <a:r>
              <a:rPr lang="ru-RU" dirty="0">
                <a:solidFill>
                  <a:srgbClr val="002060"/>
                </a:solidFill>
              </a:rPr>
              <a:t>316, 317 Трудового кодекса РФ) начисляются к фактическому заработку. Не к МРОТ даже. Именно к зарплате, которая, как известно, включает в себя оклад плюс стимулирующие и компенсационные выплаты. Ко всей этой зарплате, к общей сумме, начисляется районный коэффициент и процентная надбавка. Заявительницы обращались с жалобами как раз по этой проблеме»</a:t>
            </a:r>
          </a:p>
          <a:p>
            <a:pPr algn="just"/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5849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58574792"/>
              </p:ext>
            </p:extLst>
          </p:nvPr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683464321"/>
              </p:ext>
            </p:extLst>
          </p:nvPr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3381</TotalTime>
  <Words>499</Words>
  <Application>Microsoft Office PowerPoint</Application>
  <PresentationFormat>Экран (4:3)</PresentationFormat>
  <Paragraphs>87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Презентация PowerPoint</vt:lpstr>
      <vt:lpstr>Презентация PowerPoint</vt:lpstr>
      <vt:lpstr>Презентация PowerPoint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Презентация PowerPoint</vt:lpstr>
      <vt:lpstr>Федерация профсоюзов Камчатки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349</cp:revision>
  <dcterms:modified xsi:type="dcterms:W3CDTF">2017-12-13T04:32:41Z</dcterms:modified>
</cp:coreProperties>
</file>