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44" r:id="rId1"/>
  </p:sldMasterIdLst>
  <p:notesMasterIdLst>
    <p:notesMasterId r:id="rId12"/>
  </p:notesMasterIdLst>
  <p:sldIdLst>
    <p:sldId id="256" r:id="rId2"/>
    <p:sldId id="269" r:id="rId3"/>
    <p:sldId id="275" r:id="rId4"/>
    <p:sldId id="274" r:id="rId5"/>
    <p:sldId id="318" r:id="rId6"/>
    <p:sldId id="319" r:id="rId7"/>
    <p:sldId id="312" r:id="rId8"/>
    <p:sldId id="321" r:id="rId9"/>
    <p:sldId id="270" r:id="rId10"/>
    <p:sldId id="283" r:id="rId11"/>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a:srgbClr val="000099"/>
    <a:srgbClr val="9C8214"/>
    <a:srgbClr val="CC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FD4443E-F989-4FC4-A0C8-D5A2AF1F390B}" styleName="Темный стиль 1 - акцент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202B0CA-FC54-4496-8BCA-5EF66A818D29}" styleName="Темный стиль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F2DE63D5-997A-4646-A377-4702673A728D}" styleName="Светлый стиль 2 - акцент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Светлый стиль 2 - акцент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A111915-BE36-4E01-A7E5-04B1672EAD32}" styleName="Светлый стиль 2 - акцент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E8034E78-7F5D-4C2E-B375-FC64B27BC917}" styleName="Темный стиль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B344D84-9AFB-497E-A393-DC336BA19D2E}" styleName="Средний стиль 3 - акцент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Средний стиль 3 - акцент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85BE263C-DBD7-4A20-BB59-AAB30ACAA65A}" styleName="Средний стиль 3 - акцент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Средний стиль 3 - акцент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808" autoAdjust="0"/>
    <p:restoredTop sz="98483" autoAdjust="0"/>
  </p:normalViewPr>
  <p:slideViewPr>
    <p:cSldViewPr>
      <p:cViewPr>
        <p:scale>
          <a:sx n="70" d="100"/>
          <a:sy n="70" d="100"/>
        </p:scale>
        <p:origin x="-1392" y="-552"/>
      </p:cViewPr>
      <p:guideLst>
        <p:guide orient="horz" pos="2160"/>
        <p:guide pos="2880"/>
      </p:guideLst>
    </p:cSldViewPr>
  </p:slideViewPr>
  <p:outlineViewPr>
    <p:cViewPr>
      <p:scale>
        <a:sx n="33" d="100"/>
        <a:sy n="33" d="100"/>
      </p:scale>
      <p:origin x="48"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Excel1.xlsx"/></Relationships>
</file>

<file path=ppt/charts/_rels/chart2.xml.rels><?xml version="1.0" encoding="UTF-8" standalone="yes"?>
<Relationships xmlns="http://schemas.openxmlformats.org/package/2006/relationships"><Relationship Id="rId1" Type="http://schemas.openxmlformats.org/officeDocument/2006/relationships/package" Target="../embeddings/_____Microsoft_Excel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1"/>
  <c:style val="2"/>
  <c:chart>
    <c:title>
      <c:tx>
        <c:rich>
          <a:bodyPr/>
          <a:lstStyle/>
          <a:p>
            <a:pPr>
              <a:defRPr>
                <a:solidFill>
                  <a:srgbClr val="002060"/>
                </a:solidFill>
              </a:defRPr>
            </a:pPr>
            <a:r>
              <a:rPr lang="ru-RU" dirty="0">
                <a:solidFill>
                  <a:srgbClr val="002060"/>
                </a:solidFill>
              </a:rPr>
              <a:t>Причины актуальных СТК</a:t>
            </a:r>
          </a:p>
        </c:rich>
      </c:tx>
      <c:layout/>
      <c:overlay val="1"/>
    </c:title>
    <c:autoTitleDeleted val="0"/>
    <c:view3D>
      <c:rotX val="30"/>
      <c:rotY val="0"/>
      <c:rAngAx val="1"/>
    </c:view3D>
    <c:floor>
      <c:thickness val="0"/>
    </c:floor>
    <c:sideWall>
      <c:thickness val="0"/>
    </c:sideWall>
    <c:backWall>
      <c:thickness val="0"/>
    </c:backWall>
    <c:plotArea>
      <c:layout>
        <c:manualLayout>
          <c:layoutTarget val="inner"/>
          <c:xMode val="edge"/>
          <c:yMode val="edge"/>
          <c:x val="0.15224358974358973"/>
          <c:y val="0.30816581750810562"/>
          <c:w val="0.80448717948717952"/>
          <c:h val="0.61924135402192371"/>
        </c:manualLayout>
      </c:layout>
      <c:pie3DChart>
        <c:varyColors val="1"/>
        <c:ser>
          <c:idx val="0"/>
          <c:order val="0"/>
          <c:tx>
            <c:strRef>
              <c:f>Лист1!$B$1</c:f>
              <c:strCache>
                <c:ptCount val="1"/>
                <c:pt idx="0">
                  <c:v>Причины актуальных СТК</c:v>
                </c:pt>
              </c:strCache>
            </c:strRef>
          </c:tx>
          <c:spPr>
            <a:solidFill>
              <a:schemeClr val="accent6">
                <a:lumMod val="75000"/>
              </a:schemeClr>
            </a:solidFill>
          </c:spPr>
          <c:explosion val="25"/>
          <c:dLbls>
            <c:delete val="1"/>
          </c:dLbls>
          <c:cat>
            <c:strRef>
              <c:f>Лист1!$A$2</c:f>
              <c:strCache>
                <c:ptCount val="1"/>
                <c:pt idx="0">
                  <c:v>заработная плата</c:v>
                </c:pt>
              </c:strCache>
            </c:strRef>
          </c:cat>
          <c:val>
            <c:numRef>
              <c:f>Лист1!$B$2</c:f>
              <c:numCache>
                <c:formatCode>General</c:formatCode>
                <c:ptCount val="1"/>
                <c:pt idx="0">
                  <c:v>3</c:v>
                </c:pt>
              </c:numCache>
            </c:numRef>
          </c:val>
        </c:ser>
        <c:ser>
          <c:idx val="1"/>
          <c:order val="1"/>
          <c:tx>
            <c:strRef>
              <c:f>Лист1!$C$1</c:f>
              <c:strCache>
                <c:ptCount val="1"/>
                <c:pt idx="0">
                  <c:v>Столбец1</c:v>
                </c:pt>
              </c:strCache>
            </c:strRef>
          </c:tx>
          <c:dLbls>
            <c:showLegendKey val="1"/>
            <c:showVal val="1"/>
            <c:showCatName val="1"/>
            <c:showSerName val="1"/>
            <c:showPercent val="1"/>
            <c:showBubbleSize val="1"/>
            <c:showLeaderLines val="1"/>
          </c:dLbls>
          <c:cat>
            <c:strRef>
              <c:f>Лист1!$A$2</c:f>
              <c:strCache>
                <c:ptCount val="1"/>
                <c:pt idx="0">
                  <c:v>заработная плата</c:v>
                </c:pt>
              </c:strCache>
            </c:strRef>
          </c:cat>
          <c:val>
            <c:numRef>
              <c:f>Лист1!$C$2</c:f>
              <c:numCache>
                <c:formatCode>General</c:formatCode>
                <c:ptCount val="1"/>
              </c:numCache>
            </c:numRef>
          </c:val>
        </c:ser>
        <c:dLbls>
          <c:showLegendKey val="1"/>
          <c:showVal val="1"/>
          <c:showCatName val="1"/>
          <c:showSerName val="1"/>
          <c:showPercent val="1"/>
          <c:showBubbleSize val="1"/>
          <c:showLeaderLines val="1"/>
        </c:dLbls>
      </c:pie3DChart>
    </c:plotArea>
    <c:legend>
      <c:legendPos val="t"/>
      <c:legendEntry>
        <c:idx val="0"/>
        <c:txPr>
          <a:bodyPr/>
          <a:lstStyle/>
          <a:p>
            <a:pPr>
              <a:defRPr sz="1400">
                <a:solidFill>
                  <a:schemeClr val="tx1"/>
                </a:solidFill>
              </a:defRPr>
            </a:pPr>
            <a:endParaRPr lang="ru-RU"/>
          </a:p>
        </c:txPr>
      </c:legendEntry>
      <c:layout>
        <c:manualLayout>
          <c:xMode val="edge"/>
          <c:yMode val="edge"/>
          <c:x val="0.54002911068327542"/>
          <c:y val="7.2475490196078518E-2"/>
          <c:w val="0.45997088931672525"/>
          <c:h val="0.24527466481739313"/>
        </c:manualLayout>
      </c:layout>
      <c:overlay val="1"/>
      <c:txPr>
        <a:bodyPr/>
        <a:lstStyle/>
        <a:p>
          <a:pPr>
            <a:defRPr sz="1400">
              <a:solidFill>
                <a:schemeClr val="tx1"/>
              </a:solidFill>
            </a:defRPr>
          </a:pPr>
          <a:endParaRPr lang="ru-RU"/>
        </a:p>
      </c:txPr>
    </c:legend>
    <c:plotVisOnly val="1"/>
    <c:dispBlanksAs val="zero"/>
    <c:showDLblsOverMax val="1"/>
  </c:chart>
  <c:txPr>
    <a:bodyPr/>
    <a:lstStyle/>
    <a:p>
      <a:pPr>
        <a:defRPr sz="1800"/>
      </a:pPr>
      <a:endParaRPr lang="ru-RU"/>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1"/>
  <c:style val="2"/>
  <c:chart>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2160" b="1" i="0" u="none" strike="noStrike" kern="1200" baseline="0">
                <a:solidFill>
                  <a:prstClr val="black"/>
                </a:solidFill>
                <a:latin typeface="+mn-lt"/>
                <a:ea typeface="+mn-ea"/>
                <a:cs typeface="+mn-cs"/>
              </a:defRPr>
            </a:pPr>
            <a:r>
              <a:rPr lang="ru-RU" sz="2000" dirty="0" smtClean="0">
                <a:solidFill>
                  <a:srgbClr val="002060"/>
                </a:solidFill>
              </a:rPr>
              <a:t>Распределение актуальных СТК по отраслям</a:t>
            </a:r>
          </a:p>
          <a:p>
            <a:pPr marL="0" marR="0" indent="0" algn="ctr" defTabSz="914400" rtl="0" eaLnBrk="1" fontAlgn="auto" latinLnBrk="0" hangingPunct="1">
              <a:lnSpc>
                <a:spcPct val="100000"/>
              </a:lnSpc>
              <a:spcBef>
                <a:spcPts val="0"/>
              </a:spcBef>
              <a:spcAft>
                <a:spcPts val="0"/>
              </a:spcAft>
              <a:buClrTx/>
              <a:buSzTx/>
              <a:buFontTx/>
              <a:buNone/>
              <a:tabLst/>
              <a:defRPr sz="2160" b="1" i="0" u="none" strike="noStrike" kern="1200" baseline="0">
                <a:solidFill>
                  <a:prstClr val="black"/>
                </a:solidFill>
                <a:latin typeface="+mn-lt"/>
                <a:ea typeface="+mn-ea"/>
                <a:cs typeface="+mn-cs"/>
              </a:defRPr>
            </a:pPr>
            <a:endParaRPr lang="ru-RU" dirty="0"/>
          </a:p>
        </c:rich>
      </c:tx>
      <c:layout/>
      <c:overlay val="1"/>
    </c:title>
    <c:autoTitleDeleted val="0"/>
    <c:view3D>
      <c:rotX val="30"/>
      <c:rotY val="0"/>
      <c:rAngAx val="1"/>
    </c:view3D>
    <c:floor>
      <c:thickness val="0"/>
    </c:floor>
    <c:sideWall>
      <c:thickness val="0"/>
    </c:sideWall>
    <c:backWall>
      <c:thickness val="0"/>
    </c:backWall>
    <c:plotArea>
      <c:layout/>
      <c:pie3DChart>
        <c:varyColors val="1"/>
        <c:ser>
          <c:idx val="0"/>
          <c:order val="0"/>
          <c:tx>
            <c:strRef>
              <c:f>Лист1!$B$1</c:f>
              <c:strCache>
                <c:ptCount val="1"/>
                <c:pt idx="0">
                  <c:v>Продажи</c:v>
                </c:pt>
              </c:strCache>
            </c:strRef>
          </c:tx>
          <c:dPt>
            <c:idx val="0"/>
            <c:bubble3D val="0"/>
            <c:spPr>
              <a:solidFill>
                <a:srgbClr val="92D050"/>
              </a:solidFill>
            </c:spPr>
          </c:dPt>
          <c:dPt>
            <c:idx val="1"/>
            <c:bubble3D val="0"/>
            <c:spPr>
              <a:solidFill>
                <a:srgbClr val="FFFF00"/>
              </a:solidFill>
            </c:spPr>
          </c:dPt>
          <c:dLbls>
            <c:dLbl>
              <c:idx val="0"/>
              <c:layout/>
              <c:showLegendKey val="0"/>
              <c:showVal val="1"/>
              <c:showCatName val="0"/>
              <c:showSerName val="0"/>
              <c:showPercent val="0"/>
              <c:showBubbleSize val="0"/>
            </c:dLbl>
            <c:dLbl>
              <c:idx val="1"/>
              <c:layout/>
              <c:showLegendKey val="0"/>
              <c:showVal val="1"/>
              <c:showCatName val="0"/>
              <c:showSerName val="0"/>
              <c:showPercent val="0"/>
              <c:showBubbleSize val="0"/>
            </c:dLbl>
            <c:dLbl>
              <c:idx val="2"/>
              <c:showLegendKey val="0"/>
              <c:showVal val="1"/>
              <c:showCatName val="0"/>
              <c:showSerName val="0"/>
              <c:showPercent val="0"/>
              <c:showBubbleSize val="0"/>
            </c:dLbl>
            <c:showLegendKey val="0"/>
            <c:showVal val="0"/>
            <c:showCatName val="0"/>
            <c:showSerName val="0"/>
            <c:showPercent val="0"/>
            <c:showBubbleSize val="0"/>
          </c:dLbls>
          <c:cat>
            <c:strRef>
              <c:f>Лист1!$A$2:$A$3</c:f>
              <c:strCache>
                <c:ptCount val="2"/>
                <c:pt idx="0">
                  <c:v>Культура</c:v>
                </c:pt>
                <c:pt idx="1">
                  <c:v>ЖКХ</c:v>
                </c:pt>
              </c:strCache>
            </c:strRef>
          </c:cat>
          <c:val>
            <c:numRef>
              <c:f>Лист1!$B$2:$B$3</c:f>
              <c:numCache>
                <c:formatCode>General</c:formatCode>
                <c:ptCount val="2"/>
                <c:pt idx="0">
                  <c:v>2</c:v>
                </c:pt>
                <c:pt idx="1">
                  <c:v>1</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9242632170978624"/>
          <c:y val="0.74868575021872263"/>
          <c:w val="0.3075736782902137"/>
          <c:h val="0.23873933727034122"/>
        </c:manualLayout>
      </c:layout>
      <c:overlay val="1"/>
      <c:txPr>
        <a:bodyPr/>
        <a:lstStyle/>
        <a:p>
          <a:pPr>
            <a:defRPr sz="1400"/>
          </a:pPr>
          <a:endParaRPr lang="ru-RU"/>
        </a:p>
      </c:txPr>
    </c:legend>
    <c:plotVisOnly val="1"/>
    <c:dispBlanksAs val="zero"/>
    <c:showDLblsOverMax val="1"/>
  </c:chart>
  <c:txPr>
    <a:bodyPr/>
    <a:lstStyle/>
    <a:p>
      <a:pPr>
        <a:defRPr sz="1800"/>
      </a:pPr>
      <a:endParaRPr lang="ru-RU"/>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35E8D9F-68A5-43A5-AD8D-C739FA0654CD}" type="datetimeFigureOut">
              <a:rPr lang="ru-RU" smtClean="0"/>
              <a:pPr/>
              <a:t>15.11.2017</a:t>
            </a:fld>
            <a:endParaRPr lang="ru-RU"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BCB425E-FAA4-4E47-A50F-37A3B4C0F9DC}" type="slidenum">
              <a:rPr lang="ru-RU" smtClean="0"/>
              <a:pPr/>
              <a:t>‹#›</a:t>
            </a:fld>
            <a:endParaRPr lang="ru-RU" dirty="0"/>
          </a:p>
        </p:txBody>
      </p:sp>
    </p:spTree>
    <p:extLst>
      <p:ext uri="{BB962C8B-B14F-4D97-AF65-F5344CB8AC3E}">
        <p14:creationId xmlns:p14="http://schemas.microsoft.com/office/powerpoint/2010/main" val="39394478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7BCB425E-FAA4-4E47-A50F-37A3B4C0F9DC}" type="slidenum">
              <a:rPr lang="ru-RU" smtClean="0"/>
              <a:pPr/>
              <a:t>1</a:t>
            </a:fld>
            <a:endParaRPr lang="ru-RU"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11/15/2017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11/15/2017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7EAF463A-BC7C-46EE-9F1E-7F377CCA4891}" type="datetimeFigureOut">
              <a:rPr lang="en-US" smtClean="0"/>
              <a:pPr/>
              <a:t>11/15/2017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7EAF463A-BC7C-46EE-9F1E-7F377CCA4891}" type="datetimeFigureOut">
              <a:rPr lang="en-US" smtClean="0"/>
              <a:pPr/>
              <a:t>11/15/2017</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7EAF463A-BC7C-46EE-9F1E-7F377CCA4891}" type="datetimeFigureOut">
              <a:rPr lang="en-US" smtClean="0"/>
              <a:pPr/>
              <a:t>11/15/2017</a:t>
            </a:fld>
            <a:endParaRPr lang="en-US" dirty="0"/>
          </a:p>
        </p:txBody>
      </p:sp>
      <p:sp>
        <p:nvSpPr>
          <p:cNvPr id="8" name="Нижний колонтитул 7"/>
          <p:cNvSpPr>
            <a:spLocks noGrp="1"/>
          </p:cNvSpPr>
          <p:nvPr>
            <p:ph type="ftr" sz="quarter" idx="11"/>
          </p:nvPr>
        </p:nvSpPr>
        <p:spPr/>
        <p:txBody>
          <a:bodyPr/>
          <a:lstStyle/>
          <a:p>
            <a:endParaRPr lang="en-US" dirty="0"/>
          </a:p>
        </p:txBody>
      </p:sp>
      <p:sp>
        <p:nvSpPr>
          <p:cNvPr id="9" name="Номер слайда 8"/>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EAF463A-BC7C-46EE-9F1E-7F377CCA4891}" type="datetimeFigureOut">
              <a:rPr lang="en-US" smtClean="0"/>
              <a:pPr/>
              <a:t>11/15/2017</a:t>
            </a:fld>
            <a:endParaRPr lang="en-US" dirty="0"/>
          </a:p>
        </p:txBody>
      </p:sp>
      <p:sp>
        <p:nvSpPr>
          <p:cNvPr id="4" name="Нижний колонтитул 3"/>
          <p:cNvSpPr>
            <a:spLocks noGrp="1"/>
          </p:cNvSpPr>
          <p:nvPr>
            <p:ph type="ftr" sz="quarter" idx="11"/>
          </p:nvPr>
        </p:nvSpPr>
        <p:spPr/>
        <p:txBody>
          <a:bodyPr/>
          <a:lstStyle/>
          <a:p>
            <a:endParaRPr lang="en-US" dirty="0"/>
          </a:p>
        </p:txBody>
      </p:sp>
      <p:sp>
        <p:nvSpPr>
          <p:cNvPr id="5" name="Номер слайда 4"/>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EAF463A-BC7C-46EE-9F1E-7F377CCA4891}" type="datetimeFigureOut">
              <a:rPr lang="en-US" smtClean="0"/>
              <a:pPr/>
              <a:t>11/15/2017</a:t>
            </a:fld>
            <a:endParaRPr lang="en-US" dirty="0"/>
          </a:p>
        </p:txBody>
      </p:sp>
      <p:sp>
        <p:nvSpPr>
          <p:cNvPr id="3" name="Нижний колонтитул 2"/>
          <p:cNvSpPr>
            <a:spLocks noGrp="1"/>
          </p:cNvSpPr>
          <p:nvPr>
            <p:ph type="ftr" sz="quarter" idx="11"/>
          </p:nvPr>
        </p:nvSpPr>
        <p:spPr/>
        <p:txBody>
          <a:bodyPr/>
          <a:lstStyle/>
          <a:p>
            <a:endParaRPr lang="en-US" dirty="0"/>
          </a:p>
        </p:txBody>
      </p:sp>
      <p:sp>
        <p:nvSpPr>
          <p:cNvPr id="4" name="Номер слайда 3"/>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11/15/2017</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11/15/2017</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11/15/2017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11/15/2017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AF463A-BC7C-46EE-9F1E-7F377CCA4891}" type="datetimeFigureOut">
              <a:rPr lang="en-US" smtClean="0"/>
              <a:pPr/>
              <a:t>11/15/2017</a:t>
            </a:fld>
            <a:endParaRPr lang="en-US"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83448D-3A78-4528-A469-B745A65DA480}"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4345" r:id="rId1"/>
    <p:sldLayoutId id="2147484346" r:id="rId2"/>
    <p:sldLayoutId id="2147484347" r:id="rId3"/>
    <p:sldLayoutId id="2147484348" r:id="rId4"/>
    <p:sldLayoutId id="2147484349" r:id="rId5"/>
    <p:sldLayoutId id="2147484350" r:id="rId6"/>
    <p:sldLayoutId id="2147484351" r:id="rId7"/>
    <p:sldLayoutId id="2147484352" r:id="rId8"/>
    <p:sldLayoutId id="2147484353" r:id="rId9"/>
    <p:sldLayoutId id="2147484354" r:id="rId10"/>
    <p:sldLayoutId id="21474843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Documents and Settings\trud.FPK\Рабочий стол\Документ Microsoft Office Publisher.jpg"/>
          <p:cNvPicPr>
            <a:picLocks noChangeAspect="1" noChangeArrowheads="1"/>
          </p:cNvPicPr>
          <p:nvPr/>
        </p:nvPicPr>
        <p:blipFill>
          <a:blip r:embed="rId3"/>
          <a:srcRect/>
          <a:stretch>
            <a:fillRect/>
          </a:stretch>
        </p:blipFill>
        <p:spPr bwMode="auto">
          <a:xfrm>
            <a:off x="-16561" y="0"/>
            <a:ext cx="9160561" cy="6858000"/>
          </a:xfrm>
          <a:prstGeom prst="rect">
            <a:avLst/>
          </a:prstGeom>
          <a:noFill/>
        </p:spPr>
      </p:pic>
      <p:sp>
        <p:nvSpPr>
          <p:cNvPr id="2" name="Заголовок 1"/>
          <p:cNvSpPr>
            <a:spLocks noGrp="1"/>
          </p:cNvSpPr>
          <p:nvPr>
            <p:ph type="ctrTitle"/>
          </p:nvPr>
        </p:nvSpPr>
        <p:spPr>
          <a:xfrm>
            <a:off x="0" y="228600"/>
            <a:ext cx="9144000" cy="1470025"/>
          </a:xfrm>
        </p:spPr>
        <p:txBody>
          <a:bodyPr>
            <a:noAutofit/>
          </a:bodyPr>
          <a:lstStyle/>
          <a:p>
            <a:r>
              <a:rPr lang="ru-RU" sz="3200" dirty="0" smtClean="0">
                <a:solidFill>
                  <a:srgbClr val="FFC000"/>
                </a:solidFill>
                <a:effectLst>
                  <a:outerShdw blurRad="38100" dist="38100" dir="2700000" algn="tl">
                    <a:srgbClr val="000000">
                      <a:alpha val="43137"/>
                    </a:srgbClr>
                  </a:outerShdw>
                </a:effectLst>
              </a:rPr>
              <a:t/>
            </a:r>
            <a:br>
              <a:rPr lang="ru-RU" sz="3200" dirty="0" smtClean="0">
                <a:solidFill>
                  <a:srgbClr val="FFC00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
            </a:r>
            <a:br>
              <a:rPr lang="ru-RU" sz="3200" dirty="0" smtClean="0">
                <a:solidFill>
                  <a:srgbClr val="002060"/>
                </a:solidFill>
                <a:effectLst>
                  <a:outerShdw blurRad="38100" dist="38100" dir="2700000" algn="tl">
                    <a:srgbClr val="000000">
                      <a:alpha val="43137"/>
                    </a:srgbClr>
                  </a:outerShdw>
                </a:effectLst>
              </a:rPr>
            </a:br>
            <a:r>
              <a:rPr lang="ru-RU" sz="4000" dirty="0" smtClean="0">
                <a:solidFill>
                  <a:srgbClr val="002060"/>
                </a:solidFill>
                <a:effectLst>
                  <a:outerShdw blurRad="38100" dist="38100" dir="2700000" algn="tl">
                    <a:srgbClr val="000000">
                      <a:alpha val="43137"/>
                    </a:srgbClr>
                  </a:outerShdw>
                </a:effectLst>
              </a:rPr>
              <a:t>Федерация профсоюзов Камчатки </a:t>
            </a:r>
            <a:r>
              <a:rPr lang="ru-RU" sz="3600" dirty="0" smtClean="0">
                <a:solidFill>
                  <a:srgbClr val="002060"/>
                </a:solidFill>
                <a:effectLst>
                  <a:outerShdw blurRad="38100" dist="38100" dir="2700000" algn="tl">
                    <a:srgbClr val="000000">
                      <a:alpha val="43137"/>
                    </a:srgbClr>
                  </a:outerShdw>
                </a:effectLst>
              </a:rPr>
              <a:t/>
            </a:r>
            <a:br>
              <a:rPr lang="ru-RU" sz="36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 Бюллетень  проекта</a:t>
            </a:r>
            <a:br>
              <a:rPr lang="ru-RU" sz="32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«Социально-трудовые конфликты </a:t>
            </a:r>
            <a:br>
              <a:rPr lang="ru-RU" sz="32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в Камчатском крае» </a:t>
            </a:r>
            <a:r>
              <a:rPr lang="ru-RU" sz="3200" dirty="0" smtClean="0">
                <a:solidFill>
                  <a:srgbClr val="FFC000"/>
                </a:solidFill>
                <a:effectLst>
                  <a:outerShdw blurRad="38100" dist="38100" dir="2700000" algn="tl">
                    <a:srgbClr val="000000">
                      <a:alpha val="43137"/>
                    </a:srgbClr>
                  </a:outerShdw>
                </a:effectLst>
              </a:rPr>
              <a:t/>
            </a:r>
            <a:br>
              <a:rPr lang="ru-RU" sz="3200" dirty="0" smtClean="0">
                <a:solidFill>
                  <a:srgbClr val="FFC000"/>
                </a:solidFill>
                <a:effectLst>
                  <a:outerShdw blurRad="38100" dist="38100" dir="2700000" algn="tl">
                    <a:srgbClr val="000000">
                      <a:alpha val="43137"/>
                    </a:srgbClr>
                  </a:outerShdw>
                </a:effectLst>
              </a:rPr>
            </a:br>
            <a:r>
              <a:rPr lang="ru-RU" sz="3200" dirty="0" smtClean="0">
                <a:solidFill>
                  <a:srgbClr val="FFC000"/>
                </a:solidFill>
                <a:effectLst>
                  <a:outerShdw blurRad="38100" dist="38100" dir="2700000" algn="tl">
                    <a:srgbClr val="000000">
                      <a:alpha val="43137"/>
                    </a:srgbClr>
                  </a:outerShdw>
                </a:effectLst>
              </a:rPr>
              <a:t> </a:t>
            </a:r>
            <a:endParaRPr lang="ru-RU" sz="4400" dirty="0">
              <a:solidFill>
                <a:srgbClr val="FFC000"/>
              </a:solidFill>
            </a:endParaRPr>
          </a:p>
        </p:txBody>
      </p:sp>
      <p:sp>
        <p:nvSpPr>
          <p:cNvPr id="8" name="TextBox 7"/>
          <p:cNvSpPr txBox="1"/>
          <p:nvPr/>
        </p:nvSpPr>
        <p:spPr>
          <a:xfrm>
            <a:off x="0" y="6211669"/>
            <a:ext cx="9144000" cy="1169551"/>
          </a:xfrm>
          <a:prstGeom prst="rect">
            <a:avLst/>
          </a:prstGeom>
          <a:noFill/>
        </p:spPr>
        <p:txBody>
          <a:bodyPr wrap="square" rtlCol="0">
            <a:spAutoFit/>
          </a:bodyPr>
          <a:lstStyle/>
          <a:p>
            <a:pPr algn="ctr"/>
            <a:r>
              <a:rPr lang="ru-RU" sz="2800" dirty="0" smtClean="0">
                <a:solidFill>
                  <a:schemeClr val="bg1"/>
                </a:solidFill>
                <a:effectLst>
                  <a:outerShdw blurRad="38100" dist="38100" dir="2700000" algn="tl">
                    <a:srgbClr val="000000">
                      <a:alpha val="43137"/>
                    </a:srgbClr>
                  </a:outerShdw>
                </a:effectLst>
              </a:rPr>
              <a:t>  </a:t>
            </a:r>
            <a:r>
              <a:rPr lang="ru-RU" sz="2800" dirty="0" smtClean="0">
                <a:solidFill>
                  <a:srgbClr val="002060"/>
                </a:solidFill>
                <a:effectLst>
                  <a:outerShdw blurRad="38100" dist="38100" dir="2700000" algn="tl">
                    <a:srgbClr val="000000">
                      <a:alpha val="43137"/>
                    </a:srgbClr>
                  </a:outerShdw>
                </a:effectLst>
              </a:rPr>
              <a:t>№ </a:t>
            </a:r>
            <a:r>
              <a:rPr lang="ru-RU" sz="2800" dirty="0" smtClean="0">
                <a:solidFill>
                  <a:srgbClr val="002060"/>
                </a:solidFill>
                <a:effectLst>
                  <a:outerShdw blurRad="38100" dist="38100" dir="2700000" algn="tl">
                    <a:srgbClr val="000000">
                      <a:alpha val="43137"/>
                    </a:srgbClr>
                  </a:outerShdw>
                </a:effectLst>
              </a:rPr>
              <a:t>11 </a:t>
            </a:r>
            <a:r>
              <a:rPr lang="ru-RU" sz="2800" dirty="0" smtClean="0">
                <a:solidFill>
                  <a:srgbClr val="002060"/>
                </a:solidFill>
                <a:effectLst>
                  <a:outerShdw blurRad="38100" dist="38100" dir="2700000" algn="tl">
                    <a:srgbClr val="000000">
                      <a:alpha val="43137"/>
                    </a:srgbClr>
                  </a:outerShdw>
                </a:effectLst>
              </a:rPr>
              <a:t>(</a:t>
            </a:r>
            <a:r>
              <a:rPr lang="ru-RU" sz="2800" dirty="0" smtClean="0">
                <a:solidFill>
                  <a:srgbClr val="002060"/>
                </a:solidFill>
                <a:effectLst>
                  <a:outerShdw blurRad="38100" dist="38100" dir="2700000" algn="tl">
                    <a:srgbClr val="000000">
                      <a:alpha val="43137"/>
                    </a:srgbClr>
                  </a:outerShdw>
                </a:effectLst>
              </a:rPr>
              <a:t>32) </a:t>
            </a:r>
            <a:r>
              <a:rPr lang="ru-RU" sz="2800" dirty="0" smtClean="0">
                <a:solidFill>
                  <a:srgbClr val="002060"/>
                </a:solidFill>
                <a:effectLst>
                  <a:outerShdw blurRad="38100" dist="38100" dir="2700000" algn="tl">
                    <a:srgbClr val="000000">
                      <a:alpha val="43137"/>
                    </a:srgbClr>
                  </a:outerShdw>
                </a:effectLst>
              </a:rPr>
              <a:t>по состоянию на 15 </a:t>
            </a:r>
            <a:r>
              <a:rPr lang="ru-RU" sz="2800" dirty="0" smtClean="0">
                <a:solidFill>
                  <a:srgbClr val="002060"/>
                </a:solidFill>
                <a:effectLst>
                  <a:outerShdw blurRad="38100" dist="38100" dir="2700000" algn="tl">
                    <a:srgbClr val="000000">
                      <a:alpha val="43137"/>
                    </a:srgbClr>
                  </a:outerShdw>
                </a:effectLst>
              </a:rPr>
              <a:t>ноября </a:t>
            </a:r>
            <a:r>
              <a:rPr lang="ru-RU" sz="2800" dirty="0" smtClean="0">
                <a:solidFill>
                  <a:srgbClr val="002060"/>
                </a:solidFill>
                <a:effectLst>
                  <a:outerShdw blurRad="38100" dist="38100" dir="2700000" algn="tl">
                    <a:srgbClr val="000000">
                      <a:alpha val="43137"/>
                    </a:srgbClr>
                  </a:outerShdw>
                </a:effectLst>
              </a:rPr>
              <a:t>2017г.</a:t>
            </a:r>
          </a:p>
          <a:p>
            <a:pPr algn="ctr"/>
            <a:endParaRPr lang="ru-RU" sz="2400" dirty="0" smtClean="0">
              <a:solidFill>
                <a:srgbClr val="002060"/>
              </a:solidFill>
              <a:effectLst>
                <a:outerShdw blurRad="38100" dist="38100" dir="2700000" algn="tl">
                  <a:srgbClr val="000000">
                    <a:alpha val="43137"/>
                  </a:srgbClr>
                </a:outerShdw>
              </a:effectLst>
            </a:endParaRPr>
          </a:p>
          <a:p>
            <a:pPr algn="ctr"/>
            <a:endParaRPr lang="ru-RU" dirty="0"/>
          </a:p>
        </p:txBody>
      </p:sp>
      <p:pic>
        <p:nvPicPr>
          <p:cNvPr id="1026" name="Picture 2" descr="C:\Documents and Settings\trud.FPK\Рабочий стол\fwk-collins-fig07_012.jpg"/>
          <p:cNvPicPr>
            <a:picLocks noChangeAspect="1" noChangeArrowheads="1"/>
          </p:cNvPicPr>
          <p:nvPr/>
        </p:nvPicPr>
        <p:blipFill>
          <a:blip r:embed="rId4"/>
          <a:srcRect/>
          <a:stretch>
            <a:fillRect/>
          </a:stretch>
        </p:blipFill>
        <p:spPr bwMode="auto">
          <a:xfrm rot="21426369">
            <a:off x="845152" y="2453482"/>
            <a:ext cx="6722366" cy="3463886"/>
          </a:xfrm>
          <a:prstGeom prst="rect">
            <a:avLst/>
          </a:prstGeom>
          <a:noFill/>
          <a:effectLst>
            <a:innerShdw blurRad="63500" dist="50800" dir="13500000">
              <a:prstClr val="black">
                <a:alpha val="50000"/>
              </a:prstClr>
            </a:innerShdw>
            <a:softEdge rad="317500"/>
          </a:effectLst>
        </p:spPr>
      </p:pic>
    </p:spTree>
  </p:cSld>
  <p:clrMapOvr>
    <a:masterClrMapping/>
  </p:clrMapOvr>
  <p:transition spd="slow">
    <p:pull dir="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4" name="Содержимое 3"/>
          <p:cNvSpPr>
            <a:spLocks noGrp="1"/>
          </p:cNvSpPr>
          <p:nvPr>
            <p:ph idx="1"/>
          </p:nvPr>
        </p:nvSpPr>
        <p:spPr>
          <a:xfrm>
            <a:off x="152400" y="609600"/>
            <a:ext cx="8839200" cy="5638800"/>
          </a:xfrm>
        </p:spPr>
        <p:txBody>
          <a:bodyPr>
            <a:normAutofit fontScale="62500" lnSpcReduction="20000"/>
          </a:bodyPr>
          <a:lstStyle/>
          <a:p>
            <a:pPr marL="708660" indent="-571500" algn="ctr">
              <a:buNone/>
            </a:pPr>
            <a:r>
              <a:rPr lang="ru-RU" sz="7100" dirty="0" smtClean="0">
                <a:solidFill>
                  <a:srgbClr val="002060"/>
                </a:solidFill>
              </a:rPr>
              <a:t>Содержание</a:t>
            </a:r>
          </a:p>
          <a:p>
            <a:pPr marL="708660" indent="-571500">
              <a:buNone/>
            </a:pPr>
            <a:endParaRPr lang="ru-RU" sz="3600" dirty="0" smtClean="0">
              <a:solidFill>
                <a:srgbClr val="002060"/>
              </a:solidFill>
            </a:endParaRPr>
          </a:p>
          <a:p>
            <a:pPr marL="994410" indent="-857250">
              <a:buNone/>
            </a:pPr>
            <a:endParaRPr lang="ru-RU" sz="3600" dirty="0" smtClean="0">
              <a:solidFill>
                <a:srgbClr val="002060"/>
              </a:solidFill>
            </a:endParaRPr>
          </a:p>
          <a:p>
            <a:pPr marL="994410" indent="-857250">
              <a:buNone/>
            </a:pPr>
            <a:r>
              <a:rPr lang="en-US" sz="3600" dirty="0" smtClean="0">
                <a:solidFill>
                  <a:srgbClr val="002060"/>
                </a:solidFill>
              </a:rPr>
              <a:t>I</a:t>
            </a:r>
            <a:r>
              <a:rPr lang="ru-RU" sz="3600" dirty="0" smtClean="0">
                <a:solidFill>
                  <a:srgbClr val="002060"/>
                </a:solidFill>
              </a:rPr>
              <a:t>. Социально – трудовые конфликты…………………………………..…..………..3</a:t>
            </a:r>
            <a:endParaRPr lang="ru-RU" sz="800" dirty="0" smtClean="0">
              <a:solidFill>
                <a:srgbClr val="002060"/>
              </a:solidFill>
            </a:endParaRPr>
          </a:p>
          <a:p>
            <a:pPr marL="994410" indent="-857250">
              <a:buNone/>
            </a:pPr>
            <a:r>
              <a:rPr lang="en-US" sz="3600" dirty="0" smtClean="0">
                <a:solidFill>
                  <a:srgbClr val="002060"/>
                </a:solidFill>
              </a:rPr>
              <a:t>II</a:t>
            </a:r>
            <a:r>
              <a:rPr lang="ru-RU" sz="3600" dirty="0" smtClean="0">
                <a:solidFill>
                  <a:srgbClr val="002060"/>
                </a:solidFill>
              </a:rPr>
              <a:t>. СТК Камчатского края и события, указывающие на потенциальные СТК, возникшие в период с 15 </a:t>
            </a:r>
            <a:r>
              <a:rPr lang="ru-RU" sz="3600" dirty="0">
                <a:solidFill>
                  <a:srgbClr val="002060"/>
                </a:solidFill>
              </a:rPr>
              <a:t>октября </a:t>
            </a:r>
            <a:r>
              <a:rPr lang="ru-RU" sz="3600" dirty="0" smtClean="0">
                <a:solidFill>
                  <a:srgbClr val="002060"/>
                </a:solidFill>
              </a:rPr>
              <a:t>2017г.  по 15 </a:t>
            </a:r>
            <a:r>
              <a:rPr lang="ru-RU" sz="3600" dirty="0" smtClean="0">
                <a:solidFill>
                  <a:srgbClr val="002060"/>
                </a:solidFill>
              </a:rPr>
              <a:t>ноября </a:t>
            </a:r>
            <a:r>
              <a:rPr lang="ru-RU" sz="3600" dirty="0" smtClean="0">
                <a:solidFill>
                  <a:srgbClr val="002060"/>
                </a:solidFill>
              </a:rPr>
              <a:t>2017г</a:t>
            </a:r>
            <a:r>
              <a:rPr lang="ru-RU" sz="3600" dirty="0" smtClean="0">
                <a:solidFill>
                  <a:srgbClr val="002060"/>
                </a:solidFill>
              </a:rPr>
              <a:t>……….…………………………………...…..……………...</a:t>
            </a:r>
            <a:r>
              <a:rPr lang="ru-RU" sz="3600" dirty="0" smtClean="0">
                <a:solidFill>
                  <a:srgbClr val="002060"/>
                </a:solidFill>
              </a:rPr>
              <a:t>4</a:t>
            </a:r>
          </a:p>
          <a:p>
            <a:pPr marL="708660" indent="-571500">
              <a:buNone/>
            </a:pPr>
            <a:endParaRPr lang="ru-RU" sz="1500" dirty="0" smtClean="0">
              <a:solidFill>
                <a:srgbClr val="002060"/>
              </a:solidFill>
            </a:endParaRPr>
          </a:p>
          <a:p>
            <a:pPr marL="708660" indent="-571500">
              <a:buNone/>
            </a:pPr>
            <a:r>
              <a:rPr lang="en-US" sz="3600" dirty="0" smtClean="0">
                <a:solidFill>
                  <a:srgbClr val="002060"/>
                </a:solidFill>
              </a:rPr>
              <a:t>III</a:t>
            </a:r>
            <a:r>
              <a:rPr lang="ru-RU" sz="3600" dirty="0" smtClean="0">
                <a:solidFill>
                  <a:srgbClr val="002060"/>
                </a:solidFill>
              </a:rPr>
              <a:t>. СТК (в т.ч. потенциальные) Камчатского края, произошедшие за последние 12 месяцев ..…………………………………….………….…..………5</a:t>
            </a:r>
          </a:p>
          <a:p>
            <a:pPr marL="708660" indent="-571500">
              <a:buNone/>
            </a:pPr>
            <a:endParaRPr lang="ru-RU" sz="1500" dirty="0" smtClean="0">
              <a:solidFill>
                <a:srgbClr val="002060"/>
              </a:solidFill>
            </a:endParaRPr>
          </a:p>
          <a:p>
            <a:pPr marL="708660" indent="-571500">
              <a:buNone/>
            </a:pPr>
            <a:r>
              <a:rPr lang="en-US" sz="3600" dirty="0" smtClean="0">
                <a:solidFill>
                  <a:srgbClr val="002060"/>
                </a:solidFill>
              </a:rPr>
              <a:t>IV</a:t>
            </a:r>
            <a:r>
              <a:rPr lang="ru-RU" sz="3600" dirty="0" smtClean="0">
                <a:solidFill>
                  <a:srgbClr val="002060"/>
                </a:solidFill>
              </a:rPr>
              <a:t>. </a:t>
            </a:r>
            <a:r>
              <a:rPr lang="ru-RU" sz="3600" dirty="0">
                <a:solidFill>
                  <a:srgbClr val="002060"/>
                </a:solidFill>
              </a:rPr>
              <a:t>Главное о социально-трудовых отношениях в </a:t>
            </a:r>
            <a:r>
              <a:rPr lang="ru-RU" sz="3600" dirty="0" smtClean="0">
                <a:solidFill>
                  <a:srgbClr val="002060"/>
                </a:solidFill>
              </a:rPr>
              <a:t>РФ………………………..</a:t>
            </a:r>
            <a:r>
              <a:rPr lang="ru-RU" sz="3600" dirty="0">
                <a:solidFill>
                  <a:srgbClr val="002060"/>
                </a:solidFill>
              </a:rPr>
              <a:t>6</a:t>
            </a:r>
            <a:endParaRPr lang="ru-RU" sz="3600" dirty="0" smtClean="0">
              <a:solidFill>
                <a:srgbClr val="002060"/>
              </a:solidFill>
            </a:endParaRPr>
          </a:p>
          <a:p>
            <a:pPr marL="708660" indent="-571500">
              <a:buNone/>
            </a:pPr>
            <a:r>
              <a:rPr lang="en-US" sz="3600" dirty="0" smtClean="0">
                <a:solidFill>
                  <a:srgbClr val="002060"/>
                </a:solidFill>
              </a:rPr>
              <a:t>V</a:t>
            </a:r>
            <a:r>
              <a:rPr lang="ru-RU" sz="3600" dirty="0" smtClean="0">
                <a:solidFill>
                  <a:srgbClr val="002060"/>
                </a:solidFill>
              </a:rPr>
              <a:t>. Распределения актуальных СТК по отраслям и основные причины СТК в Камчатском крае………………………………………….…………..…….12</a:t>
            </a:r>
          </a:p>
          <a:p>
            <a:pPr marL="708660" indent="-571500">
              <a:buNone/>
            </a:pPr>
            <a:endParaRPr lang="ru-RU" sz="900" dirty="0" smtClean="0">
              <a:solidFill>
                <a:srgbClr val="002060"/>
              </a:solidFill>
            </a:endParaRPr>
          </a:p>
          <a:p>
            <a:pPr marL="708660" indent="-571500">
              <a:buNone/>
            </a:pPr>
            <a:r>
              <a:rPr lang="en-US" sz="3700" dirty="0" smtClean="0">
                <a:solidFill>
                  <a:srgbClr val="002060"/>
                </a:solidFill>
              </a:rPr>
              <a:t>VI.</a:t>
            </a:r>
            <a:r>
              <a:rPr lang="ru-RU" sz="3700" dirty="0" smtClean="0">
                <a:solidFill>
                  <a:srgbClr val="002060"/>
                </a:solidFill>
              </a:rPr>
              <a:t> Данные о Федерации профсоюзов Камчатки………………………...…13</a:t>
            </a:r>
          </a:p>
          <a:p>
            <a:pPr marL="708660" indent="-571500">
              <a:buNone/>
            </a:pPr>
            <a:endParaRPr lang="ru-RU" sz="1500" dirty="0" smtClean="0">
              <a:solidFill>
                <a:srgbClr val="FFCC00"/>
              </a:solidFill>
            </a:endParaRPr>
          </a:p>
          <a:p>
            <a:pPr marL="708660" indent="-571500">
              <a:buNone/>
            </a:pPr>
            <a:endParaRPr lang="en-US" sz="3600" dirty="0" smtClean="0">
              <a:solidFill>
                <a:srgbClr val="FFC000"/>
              </a:solidFill>
            </a:endParaRPr>
          </a:p>
          <a:p>
            <a:pPr marL="651510" indent="-514350">
              <a:buNone/>
            </a:pPr>
            <a:endParaRPr lang="ru-RU" dirty="0" smtClean="0">
              <a:solidFill>
                <a:schemeClr val="bg1"/>
              </a:solidFill>
            </a:endParaRPr>
          </a:p>
          <a:p>
            <a:pPr marL="651510" indent="-514350">
              <a:buAutoNum type="arabicPeriod"/>
            </a:pPr>
            <a:endParaRPr lang="ru-RU" dirty="0">
              <a:solidFill>
                <a:schemeClr val="bg1"/>
              </a:solidFill>
            </a:endParaRPr>
          </a:p>
        </p:txBody>
      </p:sp>
      <p:pic>
        <p:nvPicPr>
          <p:cNvPr id="3" name="Picture 2" descr="\\Server\DATA\Public\флаг.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rot="712512">
            <a:off x="7467600" y="304800"/>
            <a:ext cx="1295400" cy="914400"/>
          </a:xfrm>
          <a:prstGeom prst="rect">
            <a:avLst/>
          </a:prstGeom>
          <a:noFill/>
          <a:ln>
            <a:noFill/>
            <a:prstDash val="solid"/>
          </a:ln>
          <a:effectLst/>
          <a:scene3d>
            <a:camera prst="orthographicFront"/>
            <a:lightRig rig="threePt" dir="t"/>
          </a:scene3d>
          <a:sp3d>
            <a:contourClr>
              <a:schemeClr val="bg1"/>
            </a:contourClr>
          </a:sp3d>
        </p:spPr>
      </p:pic>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4" name="Прямоугольник 3"/>
          <p:cNvSpPr/>
          <p:nvPr/>
        </p:nvSpPr>
        <p:spPr>
          <a:xfrm>
            <a:off x="0" y="152400"/>
            <a:ext cx="9144000" cy="523220"/>
          </a:xfrm>
          <a:prstGeom prst="rect">
            <a:avLst/>
          </a:prstGeom>
        </p:spPr>
        <p:txBody>
          <a:bodyPr wrap="square">
            <a:spAutoFit/>
          </a:bodyPr>
          <a:lstStyle/>
          <a:p>
            <a:pPr algn="ctr"/>
            <a:r>
              <a:rPr lang="en-US" sz="2800" dirty="0" smtClean="0">
                <a:solidFill>
                  <a:srgbClr val="002060"/>
                </a:solidFill>
              </a:rPr>
              <a:t>I. </a:t>
            </a:r>
            <a:r>
              <a:rPr lang="ru-RU" sz="2800" dirty="0" smtClean="0">
                <a:solidFill>
                  <a:srgbClr val="002060"/>
                </a:solidFill>
              </a:rPr>
              <a:t>Социально – трудовые конфликты</a:t>
            </a:r>
            <a:endParaRPr lang="ru-RU" sz="2800" i="1" dirty="0">
              <a:solidFill>
                <a:srgbClr val="002060"/>
              </a:solidFill>
              <a:latin typeface="Arial Black" pitchFamily="34" charset="0"/>
            </a:endParaRPr>
          </a:p>
        </p:txBody>
      </p:sp>
      <p:sp>
        <p:nvSpPr>
          <p:cNvPr id="8" name="Содержимое 7"/>
          <p:cNvSpPr>
            <a:spLocks noGrp="1"/>
          </p:cNvSpPr>
          <p:nvPr>
            <p:ph idx="1"/>
          </p:nvPr>
        </p:nvSpPr>
        <p:spPr>
          <a:xfrm>
            <a:off x="304800" y="1066800"/>
            <a:ext cx="8458200" cy="5029200"/>
          </a:xfrm>
        </p:spPr>
        <p:txBody>
          <a:bodyPr>
            <a:normAutofit fontScale="62500" lnSpcReduction="20000"/>
          </a:bodyPr>
          <a:lstStyle/>
          <a:p>
            <a:pPr algn="just"/>
            <a:r>
              <a:rPr lang="ru-RU" b="1" dirty="0" smtClean="0">
                <a:solidFill>
                  <a:srgbClr val="002060"/>
                </a:solidFill>
              </a:rPr>
              <a:t>Социально-трудовые конфликты (СТК)</a:t>
            </a:r>
            <a:r>
              <a:rPr lang="ru-RU" dirty="0" smtClean="0">
                <a:solidFill>
                  <a:srgbClr val="002060"/>
                </a:solidFill>
              </a:rPr>
              <a:t> - неурегулированные противоречия между группами работников (в т.ч. объединённых в профсоюзы) и работодателями (в т.ч. в лице менеджмента организаций, предприятий, учреждений) в сфере трудовых отношений, принимающие характер противоборства  по вопросам применения действующего законодательства о труде, установления новых или изменения существующих условий труда. В рамках проекта не рассматриваются индивидуальные трудовые конфликты и споры. </a:t>
            </a:r>
          </a:p>
          <a:p>
            <a:pPr algn="just"/>
            <a:r>
              <a:rPr lang="ru-RU" dirty="0" smtClean="0">
                <a:solidFill>
                  <a:srgbClr val="002060"/>
                </a:solidFill>
              </a:rPr>
              <a:t>К числу СТК в проекте отнесены не только конфликты, происходящие в рамках законодательства РФ или предусмотренные международными нормами и правилами, но и любые другие формы протекания конфликтов связанных с трудовыми отношениями. 	</a:t>
            </a:r>
          </a:p>
          <a:p>
            <a:pPr algn="just"/>
            <a:r>
              <a:rPr lang="ru-RU" dirty="0" smtClean="0">
                <a:solidFill>
                  <a:srgbClr val="002060"/>
                </a:solidFill>
              </a:rPr>
              <a:t>Словосочетание «социально-трудовые» применяется для выделения конфликтов, влияющих на атмосферу социально-трудовых отношений на территории или в отрасли, имеющих значение для жизни общества, несущих потенциальную или фактическую угрозу социальному миру и стабильности.</a:t>
            </a:r>
          </a:p>
          <a:p>
            <a:endParaRPr lang="ru-RU" dirty="0"/>
          </a:p>
        </p:txBody>
      </p:sp>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4" name="Прямоугольник 3"/>
          <p:cNvSpPr/>
          <p:nvPr/>
        </p:nvSpPr>
        <p:spPr>
          <a:xfrm>
            <a:off x="0" y="0"/>
            <a:ext cx="8991600" cy="1200329"/>
          </a:xfrm>
          <a:prstGeom prst="rect">
            <a:avLst/>
          </a:prstGeom>
        </p:spPr>
        <p:txBody>
          <a:bodyPr wrap="square">
            <a:spAutoFit/>
          </a:bodyPr>
          <a:lstStyle/>
          <a:p>
            <a:pPr algn="ctr"/>
            <a:r>
              <a:rPr lang="ru-RU" sz="2400" dirty="0" smtClean="0">
                <a:solidFill>
                  <a:srgbClr val="002060"/>
                </a:solidFill>
                <a:latin typeface="Arial" pitchFamily="34" charset="0"/>
                <a:cs typeface="Arial" pitchFamily="34" charset="0"/>
              </a:rPr>
              <a:t>II. </a:t>
            </a:r>
            <a:r>
              <a:rPr lang="ru-RU" sz="2400" dirty="0" smtClean="0">
                <a:solidFill>
                  <a:srgbClr val="002060"/>
                </a:solidFill>
              </a:rPr>
              <a:t>СТК Камчатского края и события, указывающие на потенциальные СТК, возникшие в период</a:t>
            </a:r>
          </a:p>
          <a:p>
            <a:pPr algn="ctr"/>
            <a:r>
              <a:rPr lang="ru-RU" sz="2400" dirty="0" smtClean="0">
                <a:solidFill>
                  <a:srgbClr val="002060"/>
                </a:solidFill>
              </a:rPr>
              <a:t> с 15 </a:t>
            </a:r>
            <a:r>
              <a:rPr lang="ru-RU" sz="2400" dirty="0">
                <a:solidFill>
                  <a:srgbClr val="002060"/>
                </a:solidFill>
              </a:rPr>
              <a:t>октября </a:t>
            </a:r>
            <a:r>
              <a:rPr lang="ru-RU" sz="2400" dirty="0" smtClean="0">
                <a:solidFill>
                  <a:srgbClr val="002060"/>
                </a:solidFill>
              </a:rPr>
              <a:t>2017г.  по 15 </a:t>
            </a:r>
            <a:r>
              <a:rPr lang="ru-RU" sz="2400" dirty="0" smtClean="0">
                <a:solidFill>
                  <a:srgbClr val="002060"/>
                </a:solidFill>
              </a:rPr>
              <a:t>ноября </a:t>
            </a:r>
            <a:r>
              <a:rPr lang="ru-RU" sz="2400" dirty="0" smtClean="0">
                <a:solidFill>
                  <a:srgbClr val="002060"/>
                </a:solidFill>
              </a:rPr>
              <a:t>2017г.</a:t>
            </a:r>
            <a:endParaRPr lang="ru-RU" sz="2400" dirty="0">
              <a:solidFill>
                <a:srgbClr val="002060"/>
              </a:solidFill>
            </a:endParaRPr>
          </a:p>
        </p:txBody>
      </p:sp>
      <p:graphicFrame>
        <p:nvGraphicFramePr>
          <p:cNvPr id="8" name="Содержимое 6"/>
          <p:cNvGraphicFramePr>
            <a:graphicFrameLocks/>
          </p:cNvGraphicFramePr>
          <p:nvPr>
            <p:extLst>
              <p:ext uri="{D42A27DB-BD31-4B8C-83A1-F6EECF244321}">
                <p14:modId xmlns:p14="http://schemas.microsoft.com/office/powerpoint/2010/main" val="2470934718"/>
              </p:ext>
            </p:extLst>
          </p:nvPr>
        </p:nvGraphicFramePr>
        <p:xfrm>
          <a:off x="67919" y="1213303"/>
          <a:ext cx="8991600" cy="3558159"/>
        </p:xfrm>
        <a:graphic>
          <a:graphicData uri="http://schemas.openxmlformats.org/drawingml/2006/table">
            <a:tbl>
              <a:tblPr/>
              <a:tblGrid>
                <a:gridCol w="1303681"/>
                <a:gridCol w="1371600"/>
                <a:gridCol w="1447800"/>
                <a:gridCol w="2590800"/>
                <a:gridCol w="2277719"/>
              </a:tblGrid>
              <a:tr h="778481">
                <a:tc>
                  <a:txBody>
                    <a:bodyPr/>
                    <a:lstStyle/>
                    <a:p>
                      <a:pPr algn="ctr" fontAlgn="t"/>
                      <a:r>
                        <a:rPr lang="ru-RU" sz="1200" b="1" i="0" u="none" strike="noStrike" dirty="0" smtClean="0">
                          <a:solidFill>
                            <a:srgbClr val="000000"/>
                          </a:solidFill>
                          <a:latin typeface="Calibri"/>
                        </a:rPr>
                        <a:t>Дата возникновения СТК/ событие</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smtClean="0">
                          <a:solidFill>
                            <a:srgbClr val="000000"/>
                          </a:solidFill>
                          <a:latin typeface="Calibri"/>
                        </a:rPr>
                        <a:t>Предприятие, </a:t>
                      </a:r>
                    </a:p>
                    <a:p>
                      <a:pPr algn="ctr" fontAlgn="t"/>
                      <a:r>
                        <a:rPr lang="ru-RU" sz="1200" b="1" i="0" u="none" strike="noStrike" smtClean="0">
                          <a:solidFill>
                            <a:srgbClr val="000000"/>
                          </a:solidFill>
                          <a:latin typeface="Calibri"/>
                        </a:rPr>
                        <a:t>Организация</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smtClean="0">
                          <a:solidFill>
                            <a:srgbClr val="000000"/>
                          </a:solidFill>
                          <a:latin typeface="Calibri"/>
                        </a:rPr>
                        <a:t>Причина возникновения СТК </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smtClean="0">
                          <a:solidFill>
                            <a:srgbClr val="000000"/>
                          </a:solidFill>
                          <a:latin typeface="Calibri"/>
                        </a:rPr>
                        <a:t>Стороны СТК</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b"/>
                      <a:r>
                        <a:rPr lang="ru-RU" sz="1200" b="1" i="0" u="none" strike="noStrike" smtClean="0">
                          <a:solidFill>
                            <a:srgbClr val="000000"/>
                          </a:solidFill>
                          <a:latin typeface="Calibri"/>
                        </a:rPr>
                        <a:t>Итог</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779678">
                <a:tc>
                  <a:txBody>
                    <a:bodyPr/>
                    <a:lstStyle/>
                    <a:p>
                      <a:pPr algn="ctr" fontAlgn="t"/>
                      <a:r>
                        <a:rPr lang="ru-RU" sz="1200" b="0" i="0" u="none" strike="noStrike" kern="1200" baseline="0" dirty="0" smtClean="0">
                          <a:solidFill>
                            <a:srgbClr val="000000"/>
                          </a:solidFill>
                          <a:latin typeface="+mn-lt"/>
                          <a:ea typeface="+mn-ea"/>
                          <a:cs typeface="+mn-cs"/>
                        </a:rPr>
                        <a:t>нет</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b="0" i="0" u="none" strike="noStrike" kern="1200" baseline="0" dirty="0" smtClean="0">
                          <a:solidFill>
                            <a:srgbClr val="000000"/>
                          </a:solidFill>
                          <a:latin typeface="+mn-lt"/>
                          <a:ea typeface="+mn-ea"/>
                          <a:cs typeface="+mn-cs"/>
                        </a:rPr>
                        <a:t>нет</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b="0" i="0" u="none" strike="noStrike" kern="1200" dirty="0" smtClean="0">
                          <a:solidFill>
                            <a:srgbClr val="000000"/>
                          </a:solidFill>
                          <a:latin typeface="+mn-lt"/>
                          <a:ea typeface="+mn-ea"/>
                          <a:cs typeface="+mn-cs"/>
                        </a:rPr>
                        <a:t>нет</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b="0" i="0" u="none" strike="noStrike" kern="1200" baseline="0" dirty="0" smtClean="0">
                          <a:solidFill>
                            <a:srgbClr val="000000"/>
                          </a:solidFill>
                          <a:latin typeface="+mn-lt"/>
                          <a:ea typeface="+mn-ea"/>
                          <a:cs typeface="+mn-cs"/>
                        </a:rPr>
                        <a:t>нет</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ru-RU" sz="1200" b="0" i="0" u="none" strike="noStrike" kern="1200" baseline="0" dirty="0" smtClean="0">
                          <a:solidFill>
                            <a:srgbClr val="000000"/>
                          </a:solidFill>
                          <a:latin typeface="+mn-lt"/>
                          <a:ea typeface="+mn-ea"/>
                          <a:cs typeface="+mn-cs"/>
                        </a:rPr>
                        <a:t>нет</a:t>
                      </a:r>
                      <a:endParaRPr lang="ru-RU" sz="1200" b="0" i="0" u="none" strike="noStrike" kern="1200" baseline="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extLst>
              <p:ext uri="{D42A27DB-BD31-4B8C-83A1-F6EECF244321}">
                <p14:modId xmlns:p14="http://schemas.microsoft.com/office/powerpoint/2010/main" val="3544649448"/>
              </p:ext>
            </p:extLst>
          </p:nvPr>
        </p:nvGraphicFramePr>
        <p:xfrm>
          <a:off x="381000" y="1066800"/>
          <a:ext cx="8610600" cy="4738041"/>
        </p:xfrm>
        <a:graphic>
          <a:graphicData uri="http://schemas.openxmlformats.org/drawingml/2006/table">
            <a:tbl>
              <a:tblPr>
                <a:effectLst>
                  <a:outerShdw blurRad="50800" dist="50800" dir="5400000" algn="ctr" rotWithShape="0">
                    <a:schemeClr val="tx1"/>
                  </a:outerShdw>
                </a:effectLst>
              </a:tblPr>
              <a:tblGrid>
                <a:gridCol w="990600"/>
                <a:gridCol w="1066800"/>
                <a:gridCol w="1524000"/>
                <a:gridCol w="2438400"/>
                <a:gridCol w="1524000"/>
                <a:gridCol w="1066800"/>
              </a:tblGrid>
              <a:tr h="525766">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827034">
                <a:tc>
                  <a:txBody>
                    <a:bodyPr/>
                    <a:lstStyle/>
                    <a:p>
                      <a:pPr algn="ctr" fontAlgn="t"/>
                      <a:r>
                        <a:rPr lang="ru-RU" sz="1200" b="0" i="0" u="none" strike="noStrike" kern="1200" baseline="0" dirty="0" smtClean="0">
                          <a:solidFill>
                            <a:srgbClr val="000000"/>
                          </a:solidFill>
                          <a:latin typeface="+mn-lt"/>
                          <a:ea typeface="+mn-ea"/>
                          <a:cs typeface="+mn-cs"/>
                        </a:rPr>
                        <a:t>Февраль 2017г.</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kern="1200" dirty="0" smtClean="0">
                          <a:solidFill>
                            <a:schemeClr val="tx1"/>
                          </a:solidFill>
                          <a:effectLst/>
                          <a:latin typeface="+mn-lt"/>
                          <a:ea typeface="+mn-ea"/>
                          <a:cs typeface="+mn-cs"/>
                        </a:rPr>
                        <a:t>ООО «</a:t>
                      </a:r>
                      <a:r>
                        <a:rPr lang="ru-RU" sz="1200" kern="1200" dirty="0" err="1" smtClean="0">
                          <a:solidFill>
                            <a:schemeClr val="tx1"/>
                          </a:solidFill>
                          <a:effectLst/>
                          <a:latin typeface="+mn-lt"/>
                          <a:ea typeface="+mn-ea"/>
                          <a:cs typeface="+mn-cs"/>
                        </a:rPr>
                        <a:t>Теплоресурс</a:t>
                      </a:r>
                      <a:r>
                        <a:rPr lang="ru-RU" sz="1200" kern="1200" dirty="0" smtClean="0">
                          <a:solidFill>
                            <a:schemeClr val="tx1"/>
                          </a:solidFill>
                          <a:effectLst/>
                          <a:latin typeface="+mn-lt"/>
                          <a:ea typeface="+mn-ea"/>
                          <a:cs typeface="+mn-cs"/>
                        </a:rPr>
                        <a:t>», ООО «</a:t>
                      </a:r>
                      <a:r>
                        <a:rPr lang="ru-RU" sz="1200" kern="1200" dirty="0" err="1" smtClean="0">
                          <a:solidFill>
                            <a:schemeClr val="tx1"/>
                          </a:solidFill>
                          <a:effectLst/>
                          <a:latin typeface="+mn-lt"/>
                          <a:ea typeface="+mn-ea"/>
                          <a:cs typeface="+mn-cs"/>
                        </a:rPr>
                        <a:t>Теплорезерв</a:t>
                      </a:r>
                      <a:r>
                        <a:rPr lang="ru-RU" sz="1200" kern="1200" dirty="0" smtClean="0">
                          <a:solidFill>
                            <a:schemeClr val="tx1"/>
                          </a:solidFill>
                          <a:effectLst/>
                          <a:latin typeface="+mn-lt"/>
                          <a:ea typeface="+mn-ea"/>
                          <a:cs typeface="+mn-cs"/>
                        </a:rPr>
                        <a:t>», ООО «</a:t>
                      </a:r>
                      <a:r>
                        <a:rPr lang="ru-RU" sz="1200" kern="1200" dirty="0" err="1" smtClean="0">
                          <a:solidFill>
                            <a:schemeClr val="tx1"/>
                          </a:solidFill>
                          <a:effectLst/>
                          <a:latin typeface="+mn-lt"/>
                          <a:ea typeface="+mn-ea"/>
                          <a:cs typeface="+mn-cs"/>
                        </a:rPr>
                        <a:t>Теплоэффект</a:t>
                      </a:r>
                      <a:r>
                        <a:rPr lang="ru-RU" sz="1200" kern="1200" dirty="0" smtClean="0">
                          <a:solidFill>
                            <a:schemeClr val="tx1"/>
                          </a:solidFill>
                          <a:effectLst/>
                          <a:latin typeface="+mn-lt"/>
                          <a:ea typeface="+mn-ea"/>
                          <a:cs typeface="+mn-cs"/>
                        </a:rPr>
                        <a:t>», ООО «Северное», ООО «Центр».</a:t>
                      </a:r>
                      <a:endParaRPr lang="ru-RU" sz="1200" b="0" i="0" u="none" strike="noStrike" kern="1200" baseline="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kern="1200" dirty="0" smtClean="0">
                          <a:solidFill>
                            <a:schemeClr val="tx1"/>
                          </a:solidFill>
                          <a:effectLst/>
                          <a:latin typeface="+mn-lt"/>
                          <a:ea typeface="+mn-ea"/>
                          <a:cs typeface="+mn-cs"/>
                        </a:rPr>
                        <a:t>Задолженность по заработной плате </a:t>
                      </a:r>
                      <a:endParaRPr lang="ru-RU" sz="120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endParaRPr lang="ru-RU" sz="1200" b="1" i="0" u="none" strike="noStrike" kern="1200" dirty="0" smtClean="0">
                        <a:solidFill>
                          <a:srgbClr val="000000"/>
                        </a:solidFill>
                        <a:latin typeface="+mn-lt"/>
                        <a:ea typeface="+mn-ea"/>
                        <a:cs typeface="+mn-cs"/>
                      </a:endParaRPr>
                    </a:p>
                    <a:p>
                      <a:pPr algn="l" fontAlgn="t"/>
                      <a:r>
                        <a:rPr lang="ru-RU" sz="120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1. Работники </a:t>
                      </a:r>
                      <a:r>
                        <a:rPr lang="ru-RU" sz="1200" kern="1200" dirty="0" smtClean="0">
                          <a:solidFill>
                            <a:schemeClr val="tx1"/>
                          </a:solidFill>
                          <a:effectLst/>
                          <a:latin typeface="+mn-lt"/>
                          <a:ea typeface="+mn-ea"/>
                          <a:cs typeface="+mn-cs"/>
                        </a:rPr>
                        <a:t>ООО «</a:t>
                      </a:r>
                      <a:r>
                        <a:rPr lang="ru-RU" sz="1200" kern="1200" dirty="0" err="1" smtClean="0">
                          <a:solidFill>
                            <a:schemeClr val="tx1"/>
                          </a:solidFill>
                          <a:effectLst/>
                          <a:latin typeface="+mn-lt"/>
                          <a:ea typeface="+mn-ea"/>
                          <a:cs typeface="+mn-cs"/>
                        </a:rPr>
                        <a:t>Теплоресурс</a:t>
                      </a:r>
                      <a:r>
                        <a:rPr lang="ru-RU" sz="1200" kern="1200" dirty="0" smtClean="0">
                          <a:solidFill>
                            <a:schemeClr val="tx1"/>
                          </a:solidFill>
                          <a:effectLst/>
                          <a:latin typeface="+mn-lt"/>
                          <a:ea typeface="+mn-ea"/>
                          <a:cs typeface="+mn-cs"/>
                        </a:rPr>
                        <a:t>», ООО «</a:t>
                      </a:r>
                      <a:r>
                        <a:rPr lang="ru-RU" sz="1200" kern="1200" dirty="0" err="1" smtClean="0">
                          <a:solidFill>
                            <a:schemeClr val="tx1"/>
                          </a:solidFill>
                          <a:effectLst/>
                          <a:latin typeface="+mn-lt"/>
                          <a:ea typeface="+mn-ea"/>
                          <a:cs typeface="+mn-cs"/>
                        </a:rPr>
                        <a:t>Теплорезерв</a:t>
                      </a:r>
                      <a:r>
                        <a:rPr lang="ru-RU" sz="1200" kern="1200" dirty="0" smtClean="0">
                          <a:solidFill>
                            <a:schemeClr val="tx1"/>
                          </a:solidFill>
                          <a:effectLst/>
                          <a:latin typeface="+mn-lt"/>
                          <a:ea typeface="+mn-ea"/>
                          <a:cs typeface="+mn-cs"/>
                        </a:rPr>
                        <a:t>», ООО «</a:t>
                      </a:r>
                      <a:r>
                        <a:rPr lang="ru-RU" sz="1200" kern="1200" dirty="0" err="1" smtClean="0">
                          <a:solidFill>
                            <a:schemeClr val="tx1"/>
                          </a:solidFill>
                          <a:effectLst/>
                          <a:latin typeface="+mn-lt"/>
                          <a:ea typeface="+mn-ea"/>
                          <a:cs typeface="+mn-cs"/>
                        </a:rPr>
                        <a:t>Теплоэффект</a:t>
                      </a:r>
                      <a:r>
                        <a:rPr lang="ru-RU" sz="1200" kern="1200" dirty="0" smtClean="0">
                          <a:solidFill>
                            <a:schemeClr val="tx1"/>
                          </a:solidFill>
                          <a:effectLst/>
                          <a:latin typeface="+mn-lt"/>
                          <a:ea typeface="+mn-ea"/>
                          <a:cs typeface="+mn-cs"/>
                        </a:rPr>
                        <a:t>», ООО «Северное», ООО «Центр».</a:t>
                      </a:r>
                      <a:endParaRPr lang="ru-RU" sz="1200" b="0" i="0" u="none" strike="noStrike" kern="1200" dirty="0" smtClean="0">
                        <a:solidFill>
                          <a:srgbClr val="000000"/>
                        </a:solidFill>
                        <a:latin typeface="+mn-lt"/>
                        <a:ea typeface="+mn-ea"/>
                        <a:cs typeface="+mn-cs"/>
                      </a:endParaRPr>
                    </a:p>
                    <a:p>
                      <a:r>
                        <a:rPr lang="ru-RU" sz="1200" b="1" i="0" u="none" strike="noStrike" kern="1200" dirty="0" smtClean="0">
                          <a:solidFill>
                            <a:srgbClr val="000000"/>
                          </a:solidFill>
                          <a:latin typeface="+mn-lt"/>
                          <a:ea typeface="+mn-ea"/>
                          <a:cs typeface="+mn-cs"/>
                        </a:rPr>
                        <a:t>Активная поддержка участников:  </a:t>
                      </a:r>
                      <a:r>
                        <a:rPr lang="ru-RU" sz="1200" b="0" i="0" u="none" strike="noStrike" kern="1200" dirty="0" smtClean="0">
                          <a:solidFill>
                            <a:schemeClr val="tx1"/>
                          </a:solidFill>
                          <a:latin typeface="+mn-lt"/>
                          <a:ea typeface="+mn-ea"/>
                          <a:cs typeface="+mn-cs"/>
                        </a:rPr>
                        <a:t>Камчатская краевая организация профсоюза работников жизнеобеспечения, Председатель Федерации профсоюзов Камчатки</a:t>
                      </a:r>
                    </a:p>
                    <a:p>
                      <a:pPr marL="0" marR="0" indent="0" algn="l" defTabSz="914400" rtl="0" eaLnBrk="1" fontAlgn="auto"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2. Администрация</a:t>
                      </a:r>
                      <a:r>
                        <a:rPr lang="ru-RU" sz="1200" b="0" i="0" u="none" strike="noStrike" kern="1200" baseline="0" dirty="0" smtClean="0">
                          <a:solidFill>
                            <a:srgbClr val="000000"/>
                          </a:solidFill>
                          <a:latin typeface="+mn-lt"/>
                          <a:ea typeface="+mn-ea"/>
                          <a:cs typeface="+mn-cs"/>
                        </a:rPr>
                        <a:t> </a:t>
                      </a:r>
                      <a:r>
                        <a:rPr lang="ru-RU" sz="1200" kern="1200" dirty="0" smtClean="0">
                          <a:solidFill>
                            <a:schemeClr val="tx1"/>
                          </a:solidFill>
                          <a:effectLst/>
                          <a:latin typeface="+mn-lt"/>
                          <a:ea typeface="+mn-ea"/>
                          <a:cs typeface="+mn-cs"/>
                        </a:rPr>
                        <a:t>ООО «</a:t>
                      </a:r>
                      <a:r>
                        <a:rPr lang="ru-RU" sz="1200" kern="1200" dirty="0" err="1" smtClean="0">
                          <a:solidFill>
                            <a:schemeClr val="tx1"/>
                          </a:solidFill>
                          <a:effectLst/>
                          <a:latin typeface="+mn-lt"/>
                          <a:ea typeface="+mn-ea"/>
                          <a:cs typeface="+mn-cs"/>
                        </a:rPr>
                        <a:t>Теплоресурс</a:t>
                      </a:r>
                      <a:r>
                        <a:rPr lang="ru-RU" sz="1200" kern="1200" dirty="0" smtClean="0">
                          <a:solidFill>
                            <a:schemeClr val="tx1"/>
                          </a:solidFill>
                          <a:effectLst/>
                          <a:latin typeface="+mn-lt"/>
                          <a:ea typeface="+mn-ea"/>
                          <a:cs typeface="+mn-cs"/>
                        </a:rPr>
                        <a:t>», ООО «</a:t>
                      </a:r>
                      <a:r>
                        <a:rPr lang="ru-RU" sz="1200" kern="1200" dirty="0" err="1" smtClean="0">
                          <a:solidFill>
                            <a:schemeClr val="tx1"/>
                          </a:solidFill>
                          <a:effectLst/>
                          <a:latin typeface="+mn-lt"/>
                          <a:ea typeface="+mn-ea"/>
                          <a:cs typeface="+mn-cs"/>
                        </a:rPr>
                        <a:t>Теплорезерв</a:t>
                      </a:r>
                      <a:r>
                        <a:rPr lang="ru-RU" sz="1200" kern="1200" dirty="0" smtClean="0">
                          <a:solidFill>
                            <a:schemeClr val="tx1"/>
                          </a:solidFill>
                          <a:effectLst/>
                          <a:latin typeface="+mn-lt"/>
                          <a:ea typeface="+mn-ea"/>
                          <a:cs typeface="+mn-cs"/>
                        </a:rPr>
                        <a:t>», ООО «</a:t>
                      </a:r>
                      <a:r>
                        <a:rPr lang="ru-RU" sz="1200" kern="1200" dirty="0" err="1" smtClean="0">
                          <a:solidFill>
                            <a:schemeClr val="tx1"/>
                          </a:solidFill>
                          <a:effectLst/>
                          <a:latin typeface="+mn-lt"/>
                          <a:ea typeface="+mn-ea"/>
                          <a:cs typeface="+mn-cs"/>
                        </a:rPr>
                        <a:t>Теплоэффект</a:t>
                      </a:r>
                      <a:r>
                        <a:rPr lang="ru-RU" sz="1200" kern="1200" dirty="0" smtClean="0">
                          <a:solidFill>
                            <a:schemeClr val="tx1"/>
                          </a:solidFill>
                          <a:effectLst/>
                          <a:latin typeface="+mn-lt"/>
                          <a:ea typeface="+mn-ea"/>
                          <a:cs typeface="+mn-cs"/>
                        </a:rPr>
                        <a:t>», ООО «Северное», ООО «Центр».</a:t>
                      </a:r>
                      <a:endParaRPr lang="ru-RU" sz="1200" b="0" i="0" u="none" strike="noStrike" kern="1200" baseline="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ru-RU" sz="1200" kern="1200" dirty="0" smtClean="0">
                          <a:solidFill>
                            <a:schemeClr val="tx1"/>
                          </a:solidFill>
                          <a:effectLst/>
                          <a:latin typeface="+mn-lt"/>
                          <a:ea typeface="+mn-ea"/>
                          <a:cs typeface="+mn-cs"/>
                        </a:rPr>
                        <a:t>Данная ситуация рассматривалась на заседании Президиума Камчатской краевой организации Общероссийского профессионального союза работников жизнеобеспечения РФ, а также на встрече под руководством заместителя Главы Администрации Петропавловск-Камчатского городского округа, была организована встреча с  Председателем </a:t>
                      </a:r>
                      <a:r>
                        <a:rPr lang="ru-RU" sz="1200" b="0" i="0" u="none" strike="noStrike" kern="1200" dirty="0" smtClean="0">
                          <a:solidFill>
                            <a:schemeClr val="tx1"/>
                          </a:solidFill>
                          <a:latin typeface="+mn-lt"/>
                          <a:ea typeface="+mn-ea"/>
                          <a:cs typeface="+mn-cs"/>
                        </a:rPr>
                        <a:t>Федерации профсоюзов Камчатки и «Камчатскэнерго»</a:t>
                      </a:r>
                      <a:r>
                        <a:rPr lang="ru-RU" sz="1200" kern="1200" baseline="0" dirty="0" smtClean="0">
                          <a:solidFill>
                            <a:schemeClr val="tx1"/>
                          </a:solidFill>
                          <a:effectLst/>
                          <a:latin typeface="+mn-lt"/>
                          <a:ea typeface="+mn-ea"/>
                          <a:cs typeface="+mn-cs"/>
                        </a:rPr>
                        <a:t> </a:t>
                      </a:r>
                      <a:endParaRPr lang="ru-RU" sz="1200" b="0" i="0" u="none" strike="noStrike" kern="1200" baseline="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b="1" i="0" u="none" strike="noStrike" kern="1200" dirty="0" smtClean="0">
                          <a:solidFill>
                            <a:srgbClr val="000000"/>
                          </a:solidFill>
                          <a:latin typeface="+mn-lt"/>
                          <a:ea typeface="+mn-ea"/>
                          <a:cs typeface="+mn-cs"/>
                        </a:rPr>
                        <a:t>Конфликт развивается.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
        <p:nvSpPr>
          <p:cNvPr id="6"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Tree>
    <p:extLst>
      <p:ext uri="{BB962C8B-B14F-4D97-AF65-F5344CB8AC3E}">
        <p14:creationId xmlns:p14="http://schemas.microsoft.com/office/powerpoint/2010/main" val="20073982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extLst>
              <p:ext uri="{D42A27DB-BD31-4B8C-83A1-F6EECF244321}">
                <p14:modId xmlns:p14="http://schemas.microsoft.com/office/powerpoint/2010/main" val="4294695259"/>
              </p:ext>
            </p:extLst>
          </p:nvPr>
        </p:nvGraphicFramePr>
        <p:xfrm>
          <a:off x="381000" y="1066800"/>
          <a:ext cx="8610600" cy="3823641"/>
        </p:xfrm>
        <a:graphic>
          <a:graphicData uri="http://schemas.openxmlformats.org/drawingml/2006/table">
            <a:tbl>
              <a:tblPr>
                <a:effectLst>
                  <a:outerShdw blurRad="50800" dist="50800" dir="5400000" algn="ctr" rotWithShape="0">
                    <a:schemeClr val="tx1"/>
                  </a:outerShdw>
                </a:effectLst>
              </a:tblPr>
              <a:tblGrid>
                <a:gridCol w="990600"/>
                <a:gridCol w="1066800"/>
                <a:gridCol w="1524000"/>
                <a:gridCol w="2438400"/>
                <a:gridCol w="1524000"/>
                <a:gridCol w="1066800"/>
              </a:tblGrid>
              <a:tr h="525766">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827034">
                <a:tc>
                  <a:txBody>
                    <a:bodyPr/>
                    <a:lstStyle/>
                    <a:p>
                      <a:pPr algn="ctr" fontAlgn="t"/>
                      <a:r>
                        <a:rPr lang="ru-RU" sz="1200" b="0" i="0" u="none" strike="noStrike" kern="1200" baseline="0" dirty="0" smtClean="0">
                          <a:solidFill>
                            <a:srgbClr val="000000"/>
                          </a:solidFill>
                          <a:latin typeface="+mn-lt"/>
                          <a:ea typeface="+mn-ea"/>
                          <a:cs typeface="+mn-cs"/>
                        </a:rPr>
                        <a:t>Июль 2017г.</a:t>
                      </a:r>
                    </a:p>
                    <a:p>
                      <a:pPr algn="ctr" fontAlgn="t"/>
                      <a:endParaRPr lang="ru-RU" sz="1200" b="0" i="0" u="none" strike="noStrike" kern="1200" baseline="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b="0" i="0" u="none" strike="noStrike" kern="1200" baseline="0" dirty="0" smtClean="0">
                          <a:solidFill>
                            <a:srgbClr val="000000"/>
                          </a:solidFill>
                          <a:latin typeface="+mn-lt"/>
                          <a:ea typeface="+mn-ea"/>
                          <a:cs typeface="+mn-cs"/>
                        </a:rPr>
                        <a:t>ГУП «Камчатское краевое БТИ»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b="0" i="0" u="none" strike="noStrike" kern="1200" dirty="0" smtClean="0">
                          <a:solidFill>
                            <a:srgbClr val="000000"/>
                          </a:solidFill>
                          <a:latin typeface="+mn-lt"/>
                          <a:ea typeface="+mn-ea"/>
                          <a:cs typeface="+mn-cs"/>
                        </a:rPr>
                        <a:t>Задолженность</a:t>
                      </a:r>
                      <a:r>
                        <a:rPr lang="ru-RU" sz="1200" b="0" i="0" u="none" strike="noStrike" kern="1200" baseline="0" dirty="0" smtClean="0">
                          <a:solidFill>
                            <a:srgbClr val="000000"/>
                          </a:solidFill>
                          <a:latin typeface="+mn-lt"/>
                          <a:ea typeface="+mn-ea"/>
                          <a:cs typeface="+mn-cs"/>
                        </a:rPr>
                        <a:t> по заработной плате</a:t>
                      </a:r>
                      <a:endParaRPr lang="ru-RU" sz="120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20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1. Работники </a:t>
                      </a:r>
                      <a:r>
                        <a:rPr lang="ru-RU" sz="1200" b="0" i="0" u="none" strike="noStrike" kern="1200" baseline="0" dirty="0" smtClean="0">
                          <a:solidFill>
                            <a:srgbClr val="000000"/>
                          </a:solidFill>
                          <a:latin typeface="+mn-lt"/>
                          <a:ea typeface="+mn-ea"/>
                          <a:cs typeface="+mn-cs"/>
                        </a:rPr>
                        <a:t>ГУП «Камчатское краевое БТИ» </a:t>
                      </a:r>
                    </a:p>
                    <a:p>
                      <a:r>
                        <a:rPr lang="ru-RU" sz="1200" b="1" i="0" u="none" strike="noStrike" kern="1200" dirty="0" smtClean="0">
                          <a:solidFill>
                            <a:srgbClr val="000000"/>
                          </a:solidFill>
                          <a:latin typeface="+mn-lt"/>
                          <a:ea typeface="+mn-ea"/>
                          <a:cs typeface="+mn-cs"/>
                        </a:rPr>
                        <a:t>Активная поддержка участников:  </a:t>
                      </a:r>
                      <a:r>
                        <a:rPr lang="ru-RU" sz="1200" b="0" i="0" u="none" strike="noStrike" kern="1200" dirty="0" smtClean="0">
                          <a:solidFill>
                            <a:schemeClr val="tx1"/>
                          </a:solidFill>
                          <a:latin typeface="+mn-lt"/>
                          <a:ea typeface="+mn-ea"/>
                          <a:cs typeface="+mn-cs"/>
                        </a:rPr>
                        <a:t>Правительство Камчатского края</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2. Администрация</a:t>
                      </a:r>
                      <a:r>
                        <a:rPr lang="ru-RU" sz="1200" b="0" i="0" u="none" strike="noStrike" kern="1200" baseline="0" dirty="0" smtClean="0">
                          <a:solidFill>
                            <a:srgbClr val="000000"/>
                          </a:solidFill>
                          <a:latin typeface="+mn-lt"/>
                          <a:ea typeface="+mn-ea"/>
                          <a:cs typeface="+mn-cs"/>
                        </a:rPr>
                        <a:t> ГУП «Камчатское краевое БТИ»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ru-RU" sz="1200" dirty="0" smtClean="0"/>
                        <a:t>За задержку заработной платы руководство предприятия привлечено к административной ответственности. Определением Арбитражного суда 16.06.2017 введена процедура наблюдения сроком на 5 месяцев. Правительством Камчатского края предприятию предоставлена </a:t>
                      </a:r>
                      <a:r>
                        <a:rPr lang="ru-RU" sz="1200" dirty="0" smtClean="0"/>
                        <a:t>субсидия.</a:t>
                      </a:r>
                      <a:endParaRPr lang="ru-RU" sz="1200" b="0" i="0" u="none" strike="noStrike" kern="1200" baseline="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b="1" i="0" u="none" strike="noStrike" kern="1200" dirty="0" smtClean="0">
                          <a:solidFill>
                            <a:srgbClr val="000000"/>
                          </a:solidFill>
                          <a:latin typeface="+mn-lt"/>
                          <a:ea typeface="+mn-ea"/>
                          <a:cs typeface="+mn-cs"/>
                        </a:rPr>
                        <a:t>Конфликт </a:t>
                      </a:r>
                      <a:r>
                        <a:rPr lang="ru-RU" sz="1200" b="1" i="0" u="none" strike="noStrike" kern="1200" dirty="0" smtClean="0">
                          <a:solidFill>
                            <a:srgbClr val="000000"/>
                          </a:solidFill>
                          <a:latin typeface="+mn-lt"/>
                          <a:ea typeface="+mn-ea"/>
                          <a:cs typeface="+mn-cs"/>
                        </a:rPr>
                        <a:t>завершен.</a:t>
                      </a:r>
                      <a:endParaRPr lang="ru-RU" sz="1200" b="1"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endParaRPr lang="ru-RU" sz="1200" b="1"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
        <p:nvSpPr>
          <p:cNvPr id="6"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Tree>
    <p:extLst>
      <p:ext uri="{BB962C8B-B14F-4D97-AF65-F5344CB8AC3E}">
        <p14:creationId xmlns:p14="http://schemas.microsoft.com/office/powerpoint/2010/main" val="27333084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3"/>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a:t>
            </a:r>
            <a:r>
              <a:rPr lang="ru-RU" sz="2800" dirty="0">
                <a:solidFill>
                  <a:srgbClr val="002060"/>
                </a:solidFill>
              </a:rPr>
              <a:t>Главное о социально-трудовых отношениях в РФ</a:t>
            </a:r>
          </a:p>
        </p:txBody>
      </p:sp>
      <p:sp>
        <p:nvSpPr>
          <p:cNvPr id="8" name="Содержимое 7"/>
          <p:cNvSpPr>
            <a:spLocks noGrp="1"/>
          </p:cNvSpPr>
          <p:nvPr>
            <p:ph idx="1"/>
          </p:nvPr>
        </p:nvSpPr>
        <p:spPr>
          <a:xfrm>
            <a:off x="448919" y="685800"/>
            <a:ext cx="8229600" cy="4525963"/>
          </a:xfrm>
        </p:spPr>
        <p:txBody>
          <a:bodyPr>
            <a:noAutofit/>
          </a:bodyPr>
          <a:lstStyle/>
          <a:p>
            <a:pPr marL="0" indent="0" algn="just">
              <a:buNone/>
            </a:pPr>
            <a:r>
              <a:rPr lang="ru-RU" sz="2000" dirty="0" smtClean="0">
                <a:solidFill>
                  <a:srgbClr val="002060"/>
                </a:solidFill>
                <a:cs typeface="Times New Roman" pitchFamily="18" charset="0"/>
              </a:rPr>
              <a:t>	</a:t>
            </a:r>
            <a:endParaRPr lang="ru-RU" sz="2000" dirty="0">
              <a:solidFill>
                <a:srgbClr val="002060"/>
              </a:solidFill>
            </a:endParaRPr>
          </a:p>
          <a:p>
            <a:endParaRPr lang="ru-RU" sz="2000" dirty="0">
              <a:solidFill>
                <a:srgbClr val="002060"/>
              </a:solidFill>
            </a:endParaRPr>
          </a:p>
          <a:p>
            <a:pPr algn="just">
              <a:spcBef>
                <a:spcPts val="0"/>
              </a:spcBef>
            </a:pPr>
            <a:endParaRPr lang="ru-RU" sz="2000" dirty="0">
              <a:solidFill>
                <a:srgbClr val="002060"/>
              </a:solidFill>
              <a:cs typeface="Times New Roman" pitchFamily="18" charset="0"/>
            </a:endParaRPr>
          </a:p>
        </p:txBody>
      </p:sp>
      <p:sp>
        <p:nvSpPr>
          <p:cNvPr id="3" name="Прямоугольник 2"/>
          <p:cNvSpPr/>
          <p:nvPr/>
        </p:nvSpPr>
        <p:spPr>
          <a:xfrm>
            <a:off x="304800" y="685800"/>
            <a:ext cx="8305800" cy="6771084"/>
          </a:xfrm>
          <a:prstGeom prst="rect">
            <a:avLst/>
          </a:prstGeom>
        </p:spPr>
        <p:txBody>
          <a:bodyPr wrap="square">
            <a:spAutoFit/>
          </a:bodyPr>
          <a:lstStyle/>
          <a:p>
            <a:pPr algn="just"/>
            <a:r>
              <a:rPr lang="ru-RU" sz="1900" dirty="0" smtClean="0">
                <a:solidFill>
                  <a:srgbClr val="002060"/>
                </a:solidFill>
              </a:rPr>
              <a:t>	</a:t>
            </a:r>
            <a:r>
              <a:rPr lang="ru-RU" dirty="0">
                <a:solidFill>
                  <a:srgbClr val="002060"/>
                </a:solidFill>
              </a:rPr>
              <a:t> </a:t>
            </a:r>
            <a:r>
              <a:rPr lang="ru-RU" dirty="0">
                <a:solidFill>
                  <a:srgbClr val="002060"/>
                </a:solidFill>
              </a:rPr>
              <a:t>7 ноября 2017 года в Комитет Государственной Думы по труду, социальной политике и делам ветеранов направлен законопроект «О внесении изменений в статью 262.1 Трудового кодекса Российской Федерации». Субъект права законодательной инициативы – депутаты Государственной Думы РФ политической партии «Справедливая Россия». Проект федерального закона предполагает возвращение одному из родителей (опекуну, попечителю, приемному родителю), имеющему двух или более детей в возрасте до четырнадцати лет, право на выбор ежегодного оплачиваемого отпуска в удобное для них время. </a:t>
            </a:r>
          </a:p>
          <a:p>
            <a:pPr algn="just"/>
            <a:r>
              <a:rPr lang="ru-RU" dirty="0" smtClean="0">
                <a:solidFill>
                  <a:srgbClr val="002060"/>
                </a:solidFill>
              </a:rPr>
              <a:t>	Министерство </a:t>
            </a:r>
            <a:r>
              <a:rPr lang="ru-RU" dirty="0">
                <a:solidFill>
                  <a:srgbClr val="002060"/>
                </a:solidFill>
              </a:rPr>
              <a:t>труда и социальной защиты РФ направило в федеральные министерства и ведомства концепцию перехода на электронные трудовые книжки. </a:t>
            </a:r>
            <a:r>
              <a:rPr lang="ru-RU" dirty="0">
                <a:solidFill>
                  <a:srgbClr val="002060"/>
                </a:solidFill>
              </a:rPr>
              <a:t>Обсуждаются две даты: с 1 января 2019 года или с 1 января 2020 года. Об этом сообщила заместитель министра труда и соцзащиты РФ Л. Ельцова. Она отметила: «Здесь вопрос во многом будет связан, как договорятся все три стороны социального партнерства. Это такой вопрос, где нужно достичь согласия и готовности всех хозяйствующих субъектов к такой работе». Федерация независимых профсоюзов России выступает против полной замены бумажных трудовых книжек на электронные, хотя и допускает их дублирование. Председатель ФНПР М. Шмаков отметил: «При переходе на электронный документооборот, на электронные трудовые книжки, должен обязательно заполняться бумажный документ. Потому что при утере электронных данных через 40 лет, при выходе на пенсию, человек не сможет доказать, где он работал». </a:t>
            </a:r>
          </a:p>
          <a:p>
            <a:endParaRPr lang="ru-RU" dirty="0"/>
          </a:p>
          <a:p>
            <a:pPr algn="just"/>
            <a:endParaRPr lang="ru-RU" sz="1900" dirty="0">
              <a:solidFill>
                <a:srgbClr val="002060"/>
              </a:solidFill>
            </a:endParaRPr>
          </a:p>
        </p:txBody>
      </p:sp>
    </p:spTree>
    <p:extLst>
      <p:ext uri="{BB962C8B-B14F-4D97-AF65-F5344CB8AC3E}">
        <p14:creationId xmlns:p14="http://schemas.microsoft.com/office/powerpoint/2010/main" val="145517576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3"/>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a:t>
            </a:r>
            <a:r>
              <a:rPr lang="ru-RU" sz="2800" dirty="0">
                <a:solidFill>
                  <a:srgbClr val="002060"/>
                </a:solidFill>
              </a:rPr>
              <a:t>Главное о социально-трудовых отношениях в РФ</a:t>
            </a:r>
          </a:p>
        </p:txBody>
      </p:sp>
      <p:sp>
        <p:nvSpPr>
          <p:cNvPr id="8" name="Содержимое 7"/>
          <p:cNvSpPr>
            <a:spLocks noGrp="1"/>
          </p:cNvSpPr>
          <p:nvPr>
            <p:ph idx="1"/>
          </p:nvPr>
        </p:nvSpPr>
        <p:spPr>
          <a:xfrm>
            <a:off x="448919" y="685800"/>
            <a:ext cx="8229600" cy="4525963"/>
          </a:xfrm>
        </p:spPr>
        <p:txBody>
          <a:bodyPr>
            <a:noAutofit/>
          </a:bodyPr>
          <a:lstStyle/>
          <a:p>
            <a:pPr marL="0" indent="0" algn="just">
              <a:buNone/>
            </a:pPr>
            <a:r>
              <a:rPr lang="ru-RU" sz="2000" dirty="0" smtClean="0">
                <a:solidFill>
                  <a:srgbClr val="002060"/>
                </a:solidFill>
                <a:cs typeface="Times New Roman" pitchFamily="18" charset="0"/>
              </a:rPr>
              <a:t>	</a:t>
            </a:r>
            <a:endParaRPr lang="ru-RU" sz="2000" dirty="0">
              <a:solidFill>
                <a:srgbClr val="002060"/>
              </a:solidFill>
            </a:endParaRPr>
          </a:p>
          <a:p>
            <a:endParaRPr lang="ru-RU" sz="2000" dirty="0">
              <a:solidFill>
                <a:srgbClr val="002060"/>
              </a:solidFill>
            </a:endParaRPr>
          </a:p>
          <a:p>
            <a:pPr algn="just">
              <a:spcBef>
                <a:spcPts val="0"/>
              </a:spcBef>
            </a:pPr>
            <a:endParaRPr lang="ru-RU" sz="2000" dirty="0">
              <a:solidFill>
                <a:srgbClr val="002060"/>
              </a:solidFill>
              <a:cs typeface="Times New Roman" pitchFamily="18" charset="0"/>
            </a:endParaRPr>
          </a:p>
        </p:txBody>
      </p:sp>
      <p:sp>
        <p:nvSpPr>
          <p:cNvPr id="3" name="Прямоугольник 2"/>
          <p:cNvSpPr/>
          <p:nvPr/>
        </p:nvSpPr>
        <p:spPr>
          <a:xfrm>
            <a:off x="304800" y="685800"/>
            <a:ext cx="8305800" cy="5647700"/>
          </a:xfrm>
          <a:prstGeom prst="rect">
            <a:avLst/>
          </a:prstGeom>
        </p:spPr>
        <p:txBody>
          <a:bodyPr wrap="square">
            <a:spAutoFit/>
          </a:bodyPr>
          <a:lstStyle/>
          <a:p>
            <a:pPr algn="just"/>
            <a:r>
              <a:rPr lang="ru-RU" sz="1900" dirty="0" smtClean="0">
                <a:solidFill>
                  <a:srgbClr val="002060"/>
                </a:solidFill>
              </a:rPr>
              <a:t>	</a:t>
            </a:r>
            <a:r>
              <a:rPr lang="ru-RU" dirty="0"/>
              <a:t> </a:t>
            </a:r>
            <a:r>
              <a:rPr lang="ru-RU" dirty="0">
                <a:solidFill>
                  <a:srgbClr val="002060"/>
                </a:solidFill>
              </a:rPr>
              <a:t>8 ноября 2017 года Государственной Думой РФ в первом чтении принят законопроект «О внесении изменений в отдельные законодательные акты Российской Федерации в части повышения минимального размера оплаты труда до прожиточного минимума трудоспособного населения». Субъект права законодательной инициативы - Правительство РФ. Законопроектом предусматривается установление минимального размера оплаты труда: с 1 января 2018 г. - в сумме 9489 рублей в месяц (85% от величины прожиточного </a:t>
            </a:r>
          </a:p>
          <a:p>
            <a:pPr algn="just"/>
            <a:r>
              <a:rPr lang="ru-RU" dirty="0">
                <a:solidFill>
                  <a:srgbClr val="002060"/>
                </a:solidFill>
              </a:rPr>
              <a:t>минимума </a:t>
            </a:r>
            <a:r>
              <a:rPr lang="ru-RU" dirty="0">
                <a:solidFill>
                  <a:srgbClr val="002060"/>
                </a:solidFill>
              </a:rPr>
              <a:t>трудоспособного населения за II квартал 2017 года); начиная с 2019 года - в размере величины прожиточного минимума трудоспособного населения в целом по Российской Федерации за II квартал предыдущего года (величина прожиточного минимума трудоспособного населения за II квартал устанавливается в порядке, определенном Правительством Российской Федерации, после чего минимальный размер оплаты труда устанавливается федеральным законом). Заместитель Министра труда и социальной защиты РФ Л. Ельцова сообщает, что абсолютное значение МРОТ будет ежегодно устанавливаться федеральным законом, что, «позволит своевременно учитывать значение МРОТ при формировании бюджетов и планировании деятельности для работодателей во внебюджетном секторе». </a:t>
            </a:r>
            <a:r>
              <a:rPr lang="ru-RU" dirty="0">
                <a:solidFill>
                  <a:srgbClr val="002060"/>
                </a:solidFill>
              </a:rPr>
              <a:t>Она также отмечает, что законопроектом предусмотрена норма, что в случае снижения фактического прожиточного минимума величина МРОТ не будет уменьшаться. </a:t>
            </a:r>
            <a:endParaRPr lang="ru-RU" dirty="0"/>
          </a:p>
        </p:txBody>
      </p:sp>
    </p:spTree>
    <p:extLst>
      <p:ext uri="{BB962C8B-B14F-4D97-AF65-F5344CB8AC3E}">
        <p14:creationId xmlns:p14="http://schemas.microsoft.com/office/powerpoint/2010/main" val="358458497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graphicFrame>
        <p:nvGraphicFramePr>
          <p:cNvPr id="6" name="Диаграмма 5"/>
          <p:cNvGraphicFramePr/>
          <p:nvPr>
            <p:extLst>
              <p:ext uri="{D42A27DB-BD31-4B8C-83A1-F6EECF244321}">
                <p14:modId xmlns:p14="http://schemas.microsoft.com/office/powerpoint/2010/main" val="2158574792"/>
              </p:ext>
            </p:extLst>
          </p:nvPr>
        </p:nvGraphicFramePr>
        <p:xfrm>
          <a:off x="4979893" y="1600200"/>
          <a:ext cx="4164107" cy="5540189"/>
        </p:xfrm>
        <a:graphic>
          <a:graphicData uri="http://schemas.openxmlformats.org/drawingml/2006/chart">
            <c:chart xmlns:c="http://schemas.openxmlformats.org/drawingml/2006/chart" xmlns:r="http://schemas.openxmlformats.org/officeDocument/2006/relationships" r:id="rId3"/>
          </a:graphicData>
        </a:graphic>
      </p:graphicFrame>
      <p:sp>
        <p:nvSpPr>
          <p:cNvPr id="8" name="Прямоугольник 7"/>
          <p:cNvSpPr/>
          <p:nvPr/>
        </p:nvSpPr>
        <p:spPr>
          <a:xfrm>
            <a:off x="304800" y="152400"/>
            <a:ext cx="8458200" cy="954107"/>
          </a:xfrm>
          <a:prstGeom prst="rect">
            <a:avLst/>
          </a:prstGeom>
        </p:spPr>
        <p:txBody>
          <a:bodyPr wrap="square">
            <a:spAutoFit/>
          </a:bodyPr>
          <a:lstStyle/>
          <a:p>
            <a:pPr algn="ctr"/>
            <a:r>
              <a:rPr lang="en-US" sz="2800" dirty="0" smtClean="0">
                <a:solidFill>
                  <a:srgbClr val="002060"/>
                </a:solidFill>
              </a:rPr>
              <a:t>V</a:t>
            </a:r>
            <a:r>
              <a:rPr lang="ru-RU" sz="2800" dirty="0" smtClean="0">
                <a:solidFill>
                  <a:srgbClr val="002060"/>
                </a:solidFill>
              </a:rPr>
              <a:t>. Распределения актуальных СТК по отраслям и основные причины СТК в Камчатском крае </a:t>
            </a:r>
            <a:endParaRPr lang="ru-RU" sz="2800" dirty="0">
              <a:solidFill>
                <a:srgbClr val="002060"/>
              </a:solidFill>
            </a:endParaRPr>
          </a:p>
        </p:txBody>
      </p:sp>
      <p:graphicFrame>
        <p:nvGraphicFramePr>
          <p:cNvPr id="9" name="Диаграмма 8"/>
          <p:cNvGraphicFramePr/>
          <p:nvPr>
            <p:extLst>
              <p:ext uri="{D42A27DB-BD31-4B8C-83A1-F6EECF244321}">
                <p14:modId xmlns:p14="http://schemas.microsoft.com/office/powerpoint/2010/main" val="3683464321"/>
              </p:ext>
            </p:extLst>
          </p:nvPr>
        </p:nvGraphicFramePr>
        <p:xfrm>
          <a:off x="0" y="1371600"/>
          <a:ext cx="5334000" cy="3657600"/>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ransition spd="slow">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p:txBody>
          <a:bodyPr>
            <a:normAutofit fontScale="90000"/>
          </a:bodyPr>
          <a:lstStyle/>
          <a:p>
            <a:r>
              <a:rPr lang="ru-RU" dirty="0" smtClean="0">
                <a:solidFill>
                  <a:srgbClr val="002060"/>
                </a:solidFill>
              </a:rPr>
              <a:t>Федерация профсоюзов Камчатки</a:t>
            </a:r>
            <a:endParaRPr lang="ru-RU" dirty="0">
              <a:solidFill>
                <a:srgbClr val="002060"/>
              </a:solidFill>
            </a:endParaRPr>
          </a:p>
        </p:txBody>
      </p:sp>
      <p:sp>
        <p:nvSpPr>
          <p:cNvPr id="3" name="Содержимое 2"/>
          <p:cNvSpPr>
            <a:spLocks noGrp="1"/>
          </p:cNvSpPr>
          <p:nvPr>
            <p:ph idx="1"/>
          </p:nvPr>
        </p:nvSpPr>
        <p:spPr>
          <a:xfrm>
            <a:off x="457200" y="1600200"/>
            <a:ext cx="8077200" cy="4572000"/>
          </a:xfrm>
        </p:spPr>
        <p:txBody>
          <a:bodyPr>
            <a:normAutofit/>
          </a:bodyPr>
          <a:lstStyle/>
          <a:p>
            <a:pPr>
              <a:buNone/>
            </a:pPr>
            <a:r>
              <a:rPr lang="ru-RU" sz="2800" dirty="0" smtClean="0">
                <a:solidFill>
                  <a:srgbClr val="002060"/>
                </a:solidFill>
              </a:rPr>
              <a:t>Председатель: Зимин Андрей Владимирович</a:t>
            </a:r>
          </a:p>
          <a:p>
            <a:pPr>
              <a:buNone/>
            </a:pPr>
            <a:r>
              <a:rPr lang="ru-RU" sz="2800" dirty="0" smtClean="0">
                <a:solidFill>
                  <a:srgbClr val="002060"/>
                </a:solidFill>
              </a:rPr>
              <a:t>Российская Федерация, 683000,</a:t>
            </a:r>
          </a:p>
          <a:p>
            <a:pPr>
              <a:buNone/>
            </a:pPr>
            <a:r>
              <a:rPr lang="ru-RU" sz="2800" dirty="0" smtClean="0">
                <a:solidFill>
                  <a:srgbClr val="002060"/>
                </a:solidFill>
              </a:rPr>
              <a:t>г. Петропавловск-Камчатский, </a:t>
            </a:r>
          </a:p>
          <a:p>
            <a:pPr>
              <a:buNone/>
            </a:pPr>
            <a:r>
              <a:rPr lang="ru-RU" sz="2800" dirty="0" smtClean="0">
                <a:solidFill>
                  <a:srgbClr val="002060"/>
                </a:solidFill>
              </a:rPr>
              <a:t>ул. Ленинская 18 (Дом Союзов)</a:t>
            </a:r>
          </a:p>
          <a:p>
            <a:pPr>
              <a:buNone/>
            </a:pPr>
            <a:r>
              <a:rPr lang="ru-RU" sz="2800" dirty="0" smtClean="0">
                <a:solidFill>
                  <a:srgbClr val="002060"/>
                </a:solidFill>
              </a:rPr>
              <a:t>тел./факс 8 (4152) 42-10-10</a:t>
            </a:r>
          </a:p>
          <a:p>
            <a:pPr>
              <a:buNone/>
            </a:pPr>
            <a:r>
              <a:rPr lang="ru-RU" sz="2800" dirty="0" smtClean="0">
                <a:solidFill>
                  <a:srgbClr val="002060"/>
                </a:solidFill>
              </a:rPr>
              <a:t>Сайт: </a:t>
            </a:r>
            <a:r>
              <a:rPr lang="en-US" sz="2800" dirty="0" smtClean="0">
                <a:solidFill>
                  <a:srgbClr val="002060"/>
                </a:solidFill>
              </a:rPr>
              <a:t>www.profkam.ru</a:t>
            </a:r>
            <a:endParaRPr lang="ru-RU" sz="2800" dirty="0" smtClean="0">
              <a:solidFill>
                <a:srgbClr val="002060"/>
              </a:solidFill>
            </a:endParaRPr>
          </a:p>
          <a:p>
            <a:pPr>
              <a:buNone/>
            </a:pPr>
            <a:r>
              <a:rPr lang="en-US" sz="2800" dirty="0" smtClean="0">
                <a:solidFill>
                  <a:srgbClr val="002060"/>
                </a:solidFill>
              </a:rPr>
              <a:t>E-mail</a:t>
            </a:r>
            <a:r>
              <a:rPr lang="ru-RU" sz="2800" dirty="0" smtClean="0">
                <a:solidFill>
                  <a:srgbClr val="002060"/>
                </a:solidFill>
              </a:rPr>
              <a:t>: </a:t>
            </a:r>
            <a:r>
              <a:rPr lang="en-US" sz="2800" dirty="0" smtClean="0">
                <a:solidFill>
                  <a:srgbClr val="002060"/>
                </a:solidFill>
              </a:rPr>
              <a:t>profsoyuz@mail.kamchatka.ru</a:t>
            </a:r>
            <a:endParaRPr lang="ru-RU" sz="2800" dirty="0" smtClean="0">
              <a:solidFill>
                <a:srgbClr val="002060"/>
              </a:solidFill>
            </a:endParaRPr>
          </a:p>
        </p:txBody>
      </p:sp>
      <p:pic>
        <p:nvPicPr>
          <p:cNvPr id="6" name="Рисунок 5" descr="map_russia_280_1.jpg"/>
          <p:cNvPicPr>
            <a:picLocks noChangeAspect="1"/>
          </p:cNvPicPr>
          <p:nvPr/>
        </p:nvPicPr>
        <p:blipFill>
          <a:blip r:embed="rId3"/>
          <a:stretch>
            <a:fillRect/>
          </a:stretch>
        </p:blipFill>
        <p:spPr>
          <a:xfrm rot="680929">
            <a:off x="6452476" y="2025880"/>
            <a:ext cx="2427005" cy="4638674"/>
          </a:xfrm>
          <a:prstGeom prst="roundRect">
            <a:avLst>
              <a:gd name="adj" fmla="val 16667"/>
            </a:avLst>
          </a:prstGeom>
          <a:ln/>
          <a:effectLst>
            <a:outerShdw blurRad="40000" dist="20000" dir="5400000" rotWithShape="0">
              <a:srgbClr val="000000">
                <a:alpha val="38000"/>
              </a:srgbClr>
            </a:outerShdw>
            <a:softEdge rad="635000"/>
          </a:effectLst>
        </p:spPr>
        <p:style>
          <a:lnRef idx="1">
            <a:schemeClr val="accent2"/>
          </a:lnRef>
          <a:fillRef idx="2">
            <a:schemeClr val="accent2"/>
          </a:fillRef>
          <a:effectRef idx="1">
            <a:schemeClr val="accent2"/>
          </a:effectRef>
          <a:fontRef idx="minor">
            <a:schemeClr val="dk1"/>
          </a:fontRef>
        </p:style>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3378</TotalTime>
  <Words>500</Words>
  <Application>Microsoft Office PowerPoint</Application>
  <PresentationFormat>Экран (4:3)</PresentationFormat>
  <Paragraphs>88</Paragraphs>
  <Slides>10</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Тема Office</vt:lpstr>
      <vt:lpstr>  Федерация профсоюзов Камчатки   Бюллетень  проекта «Социально-трудовые конфликты  в Камчатском крае»   </vt:lpstr>
      <vt:lpstr>Презентация PowerPoint</vt:lpstr>
      <vt:lpstr>Презентация PowerPoint</vt:lpstr>
      <vt:lpstr>Презентация PowerPoint</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IV. Главное о социально-трудовых отношениях в РФ</vt:lpstr>
      <vt:lpstr>IV. Главное о социально-трудовых отношениях в РФ</vt:lpstr>
      <vt:lpstr>Презентация PowerPoint</vt:lpstr>
      <vt:lpstr>Федерация профсоюзов Камчатки</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Бюллетень проекта «социально-трудовых конфликты в Камчатском крае» (№1) с 01.01.2014 по 15.05.2014.</dc:title>
  <cp:lastModifiedBy>trud</cp:lastModifiedBy>
  <cp:revision>348</cp:revision>
  <dcterms:modified xsi:type="dcterms:W3CDTF">2017-11-15T02:33:45Z</dcterms:modified>
</cp:coreProperties>
</file>