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44" r:id="rId1"/>
  </p:sldMasterIdLst>
  <p:notesMasterIdLst>
    <p:notesMasterId r:id="rId12"/>
  </p:notesMasterIdLst>
  <p:sldIdLst>
    <p:sldId id="256" r:id="rId2"/>
    <p:sldId id="269" r:id="rId3"/>
    <p:sldId id="275" r:id="rId4"/>
    <p:sldId id="274" r:id="rId5"/>
    <p:sldId id="318" r:id="rId6"/>
    <p:sldId id="319" r:id="rId7"/>
    <p:sldId id="312" r:id="rId8"/>
    <p:sldId id="321" r:id="rId9"/>
    <p:sldId id="270" r:id="rId10"/>
    <p:sldId id="283" r:id="rId11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000099"/>
    <a:srgbClr val="9C8214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FD4443E-F989-4FC4-A0C8-D5A2AF1F390B}" styleName="Темный стиль 1 - акцент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Темный стиль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Светлый стиль 2 - акцент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A111915-BE36-4E01-A7E5-04B1672EAD32}" styleName="Светлый стиль 2 - акцент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E8034E78-7F5D-4C2E-B375-FC64B27BC917}" styleName="Темный стиль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B9631B5-78F2-41C9-869B-9F39066F8104}" styleName="Средний стиль 3 - 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08" autoAdjust="0"/>
    <p:restoredTop sz="98483" autoAdjust="0"/>
  </p:normalViewPr>
  <p:slideViewPr>
    <p:cSldViewPr>
      <p:cViewPr>
        <p:scale>
          <a:sx n="70" d="100"/>
          <a:sy n="70" d="100"/>
        </p:scale>
        <p:origin x="-1392" y="-5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>
              <a:defRPr>
                <a:solidFill>
                  <a:srgbClr val="002060"/>
                </a:solidFill>
              </a:defRPr>
            </a:pPr>
            <a:r>
              <a:rPr lang="ru-RU" dirty="0">
                <a:solidFill>
                  <a:srgbClr val="002060"/>
                </a:solidFill>
              </a:rPr>
              <a:t>Причины актуальных СТК</a:t>
            </a:r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5224358974358973"/>
          <c:y val="0.30816581750810562"/>
          <c:w val="0.80448717948717952"/>
          <c:h val="0.61924135402192371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Причины актуальных СТК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explosion val="25"/>
          <c:dLbls>
            <c:delete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Лист1!$B$2</c:f>
              <c:numCache>
                <c:formatCode>General</c:formatCode>
                <c:ptCount val="1"/>
                <c:pt idx="0">
                  <c:v>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dLbls>
            <c:showLegendKey val="1"/>
            <c:showVal val="1"/>
            <c:showCatName val="1"/>
            <c:showSerName val="1"/>
            <c:showPercent val="1"/>
            <c:showBubbleSize val="1"/>
            <c:showLeaderLines val="1"/>
          </c:dLbls>
          <c:cat>
            <c:strRef>
              <c:f>Лист1!$A$2</c:f>
              <c:strCache>
                <c:ptCount val="1"/>
                <c:pt idx="0">
                  <c:v>заработная плата</c:v>
                </c:pt>
              </c:strCache>
            </c:strRef>
          </c:cat>
          <c:val>
            <c:numRef>
              <c:f>Лист1!$C$2</c:f>
              <c:numCache>
                <c:formatCode>General</c:formatCode>
                <c:ptCount val="1"/>
              </c:numCache>
            </c:numRef>
          </c:val>
        </c:ser>
        <c:dLbls>
          <c:showLegendKey val="1"/>
          <c:showVal val="1"/>
          <c:showCatName val="1"/>
          <c:showSerName val="1"/>
          <c:showPercent val="1"/>
          <c:showBubbleSize val="1"/>
          <c:showLeaderLines val="1"/>
        </c:dLbls>
      </c:pie3DChart>
    </c:plotArea>
    <c:legend>
      <c:legendPos val="t"/>
      <c:legendEntry>
        <c:idx val="0"/>
        <c:txPr>
          <a:bodyPr/>
          <a:lstStyle/>
          <a:p>
            <a:pPr>
              <a:defRPr sz="1400">
                <a:solidFill>
                  <a:schemeClr val="tx1"/>
                </a:solidFill>
              </a:defRPr>
            </a:pPr>
            <a:endParaRPr lang="ru-RU"/>
          </a:p>
        </c:txPr>
      </c:legendEntry>
      <c:layout>
        <c:manualLayout>
          <c:xMode val="edge"/>
          <c:yMode val="edge"/>
          <c:x val="0.54002911068327542"/>
          <c:y val="7.2475490196078518E-2"/>
          <c:w val="0.45997088931672525"/>
          <c:h val="0.24527466481739313"/>
        </c:manualLayout>
      </c:layout>
      <c:overlay val="1"/>
      <c:txPr>
        <a:bodyPr/>
        <a:lstStyle/>
        <a:p>
          <a:pPr>
            <a:defRPr sz="1400">
              <a:solidFill>
                <a:schemeClr val="tx1"/>
              </a:solidFill>
            </a:defRPr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1"/>
  <c:style val="2"/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r>
              <a:rPr lang="ru-RU" sz="2000" dirty="0" smtClean="0">
                <a:solidFill>
                  <a:srgbClr val="002060"/>
                </a:solidFill>
              </a:rPr>
              <a:t>Распределение актуальных СТК по отраслям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160" b="1" i="0" u="none" strike="noStrike" kern="1200" baseline="0">
                <a:solidFill>
                  <a:prstClr val="black"/>
                </a:solidFill>
                <a:latin typeface="+mn-lt"/>
                <a:ea typeface="+mn-ea"/>
                <a:cs typeface="+mn-cs"/>
              </a:defRPr>
            </a:pPr>
            <a:endParaRPr lang="ru-RU" dirty="0"/>
          </a:p>
        </c:rich>
      </c:tx>
      <c:layout/>
      <c:overlay val="1"/>
    </c:title>
    <c:autoTitleDeleted val="0"/>
    <c:view3D>
      <c:rotX val="30"/>
      <c:rotY val="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Pt>
            <c:idx val="0"/>
            <c:bubble3D val="0"/>
            <c:spPr>
              <a:solidFill>
                <a:srgbClr val="92D050"/>
              </a:solidFill>
            </c:spPr>
          </c:dPt>
          <c:dPt>
            <c:idx val="1"/>
            <c:bubble3D val="0"/>
            <c:spPr>
              <a:solidFill>
                <a:srgbClr val="FFFF00"/>
              </a:solidFill>
            </c:spPr>
          </c:dPt>
          <c:dLbls>
            <c:dLbl>
              <c:idx val="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Лист1!$A$2:$A$3</c:f>
              <c:strCache>
                <c:ptCount val="2"/>
                <c:pt idx="0">
                  <c:v>Культура</c:v>
                </c:pt>
                <c:pt idx="1">
                  <c:v>ЖКХ</c:v>
                </c:pt>
              </c:strCache>
            </c:strRef>
          </c:cat>
          <c:val>
            <c:numRef>
              <c:f>Лист1!$B$2:$B$3</c:f>
              <c:numCache>
                <c:formatCode>General</c:formatCode>
                <c:ptCount val="2"/>
                <c:pt idx="0">
                  <c:v>2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9242632170978624"/>
          <c:y val="0.74868575021872263"/>
          <c:w val="0.3075736782902137"/>
          <c:h val="0.23873933727034122"/>
        </c:manualLayout>
      </c:layout>
      <c:overlay val="1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zero"/>
    <c:showDLblsOverMax val="1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5E8D9F-68A5-43A5-AD8D-C739FA0654CD}" type="datetimeFigureOut">
              <a:rPr lang="ru-RU" smtClean="0"/>
              <a:pPr/>
              <a:t>26.10.2017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CB425E-FAA4-4E47-A50F-37A3B4C0F9DC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394478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BCB425E-FAA4-4E47-A50F-37A3B4C0F9DC}" type="slidenum">
              <a:rPr lang="ru-RU" smtClean="0"/>
              <a:pPr/>
              <a:t>1</a:t>
            </a:fld>
            <a:endParaRPr lang="ru-RU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10/26/2017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45" r:id="rId1"/>
    <p:sldLayoutId id="2147484346" r:id="rId2"/>
    <p:sldLayoutId id="2147484347" r:id="rId3"/>
    <p:sldLayoutId id="2147484348" r:id="rId4"/>
    <p:sldLayoutId id="2147484349" r:id="rId5"/>
    <p:sldLayoutId id="2147484350" r:id="rId6"/>
    <p:sldLayoutId id="2147484351" r:id="rId7"/>
    <p:sldLayoutId id="2147484352" r:id="rId8"/>
    <p:sldLayoutId id="2147484353" r:id="rId9"/>
    <p:sldLayoutId id="2147484354" r:id="rId10"/>
    <p:sldLayoutId id="21474843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228600"/>
            <a:ext cx="9144000" cy="1470025"/>
          </a:xfrm>
        </p:spPr>
        <p:txBody>
          <a:bodyPr>
            <a:noAutofit/>
          </a:bodyPr>
          <a:lstStyle/>
          <a:p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40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Федерация профсоюзов Камчатки </a:t>
            </a:r>
            <a: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6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Бюллетень  проекта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«Социально-трудовые конфликты </a:t>
            </a:r>
            <a:b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Камчатском крае» </a:t>
            </a: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32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dirty="0">
              <a:solidFill>
                <a:srgbClr val="FFC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6211669"/>
            <a:ext cx="9144000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№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(31)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 состоянию на 15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октября </a:t>
            </a:r>
            <a:r>
              <a:rPr lang="ru-RU" sz="2800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2017г.</a:t>
            </a:r>
          </a:p>
          <a:p>
            <a:pPr algn="ctr"/>
            <a:endParaRPr lang="ru-RU" sz="2400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ru-RU" dirty="0"/>
          </a:p>
        </p:txBody>
      </p:sp>
      <p:pic>
        <p:nvPicPr>
          <p:cNvPr id="1026" name="Picture 2" descr="C:\Documents and Settings\trud.FPK\Рабочий стол\fwk-collins-fig07_01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1426369">
            <a:off x="845152" y="2453482"/>
            <a:ext cx="6722366" cy="3463886"/>
          </a:xfrm>
          <a:prstGeom prst="rect">
            <a:avLst/>
          </a:prstGeom>
          <a:noFill/>
          <a:effectLst>
            <a:innerShdw blurRad="63500" dist="50800" dir="13500000">
              <a:prstClr val="black">
                <a:alpha val="50000"/>
              </a:prstClr>
            </a:innerShdw>
            <a:softEdge rad="317500"/>
          </a:effectLst>
        </p:spPr>
      </p:pic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4" name="Содержимое 3"/>
          <p:cNvSpPr>
            <a:spLocks noGrp="1"/>
          </p:cNvSpPr>
          <p:nvPr>
            <p:ph idx="1"/>
          </p:nvPr>
        </p:nvSpPr>
        <p:spPr>
          <a:xfrm>
            <a:off x="152400" y="609600"/>
            <a:ext cx="8839200" cy="5638800"/>
          </a:xfrm>
        </p:spPr>
        <p:txBody>
          <a:bodyPr>
            <a:normAutofit fontScale="62500" lnSpcReduction="20000"/>
          </a:bodyPr>
          <a:lstStyle/>
          <a:p>
            <a:pPr marL="708660" indent="-571500" algn="ctr">
              <a:buNone/>
            </a:pPr>
            <a:r>
              <a:rPr lang="ru-RU" sz="7100" dirty="0" smtClean="0">
                <a:solidFill>
                  <a:srgbClr val="002060"/>
                </a:solidFill>
              </a:rPr>
              <a:t>Содержание</a:t>
            </a:r>
          </a:p>
          <a:p>
            <a:pPr marL="708660" indent="-57150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endParaRPr lang="ru-RU" sz="36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</a:t>
            </a:r>
            <a:r>
              <a:rPr lang="ru-RU" sz="3600" dirty="0" smtClean="0">
                <a:solidFill>
                  <a:srgbClr val="002060"/>
                </a:solidFill>
              </a:rPr>
              <a:t>. Социально – трудовые конфликты…………………………………..…..………..3</a:t>
            </a:r>
            <a:endParaRPr lang="ru-RU" sz="800" dirty="0" smtClean="0">
              <a:solidFill>
                <a:srgbClr val="002060"/>
              </a:solidFill>
            </a:endParaRPr>
          </a:p>
          <a:p>
            <a:pPr marL="994410" indent="-85725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</a:t>
            </a:r>
            <a:r>
              <a:rPr lang="ru-RU" sz="3600" dirty="0" smtClean="0">
                <a:solidFill>
                  <a:srgbClr val="002060"/>
                </a:solidFill>
              </a:rPr>
              <a:t>. СТК Камчатского края и события, указывающие на потенциальные СТК, возникшие в период с 15 </a:t>
            </a:r>
            <a:r>
              <a:rPr lang="ru-RU" sz="3600" dirty="0">
                <a:solidFill>
                  <a:srgbClr val="002060"/>
                </a:solidFill>
              </a:rPr>
              <a:t>сентября </a:t>
            </a:r>
            <a:r>
              <a:rPr lang="ru-RU" sz="3600" dirty="0" smtClean="0">
                <a:solidFill>
                  <a:srgbClr val="002060"/>
                </a:solidFill>
              </a:rPr>
              <a:t>2017г.  по 15 </a:t>
            </a:r>
            <a:r>
              <a:rPr lang="ru-RU" sz="3600" dirty="0" smtClean="0">
                <a:solidFill>
                  <a:srgbClr val="002060"/>
                </a:solidFill>
              </a:rPr>
              <a:t>октября </a:t>
            </a:r>
            <a:r>
              <a:rPr lang="ru-RU" sz="3600" dirty="0" smtClean="0">
                <a:solidFill>
                  <a:srgbClr val="002060"/>
                </a:solidFill>
              </a:rPr>
              <a:t>2017г……….……………………...…..……………...</a:t>
            </a:r>
            <a:r>
              <a:rPr lang="ru-RU" sz="3600" dirty="0" smtClean="0">
                <a:solidFill>
                  <a:srgbClr val="002060"/>
                </a:solidFill>
              </a:rPr>
              <a:t>4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III</a:t>
            </a:r>
            <a:r>
              <a:rPr lang="ru-RU" sz="3600" dirty="0" smtClean="0">
                <a:solidFill>
                  <a:srgbClr val="002060"/>
                </a:solidFill>
              </a:rPr>
              <a:t>. СТК (в т.ч. потенциальные) Камчатского края, произошедшие за последние 12 месяцев ..…………………………………….………….…..………5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IV</a:t>
            </a:r>
            <a:r>
              <a:rPr lang="ru-RU" sz="3600" dirty="0" smtClean="0">
                <a:solidFill>
                  <a:srgbClr val="002060"/>
                </a:solidFill>
              </a:rPr>
              <a:t>. </a:t>
            </a:r>
            <a:r>
              <a:rPr lang="ru-RU" sz="3600" dirty="0">
                <a:solidFill>
                  <a:srgbClr val="002060"/>
                </a:solidFill>
              </a:rPr>
              <a:t>Главное о социально-трудовых отношениях в </a:t>
            </a:r>
            <a:r>
              <a:rPr lang="ru-RU" sz="3600" dirty="0" smtClean="0">
                <a:solidFill>
                  <a:srgbClr val="002060"/>
                </a:solidFill>
              </a:rPr>
              <a:t>РФ………………………..</a:t>
            </a:r>
            <a:r>
              <a:rPr lang="ru-RU" sz="3600" dirty="0">
                <a:solidFill>
                  <a:srgbClr val="002060"/>
                </a:solidFill>
              </a:rPr>
              <a:t>6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600" dirty="0" smtClean="0">
                <a:solidFill>
                  <a:srgbClr val="002060"/>
                </a:solidFill>
              </a:rPr>
              <a:t>V</a:t>
            </a:r>
            <a:r>
              <a:rPr lang="ru-RU" sz="36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крае………………………………………….…………..…….12</a:t>
            </a:r>
          </a:p>
          <a:p>
            <a:pPr marL="708660" indent="-571500">
              <a:buNone/>
            </a:pPr>
            <a:endParaRPr lang="ru-RU" sz="900" dirty="0" smtClean="0">
              <a:solidFill>
                <a:srgbClr val="002060"/>
              </a:solidFill>
            </a:endParaRPr>
          </a:p>
          <a:p>
            <a:pPr marL="708660" indent="-571500">
              <a:buNone/>
            </a:pPr>
            <a:r>
              <a:rPr lang="en-US" sz="3700" dirty="0" smtClean="0">
                <a:solidFill>
                  <a:srgbClr val="002060"/>
                </a:solidFill>
              </a:rPr>
              <a:t>VI.</a:t>
            </a:r>
            <a:r>
              <a:rPr lang="ru-RU" sz="3700" dirty="0" smtClean="0">
                <a:solidFill>
                  <a:srgbClr val="002060"/>
                </a:solidFill>
              </a:rPr>
              <a:t> Данные о Федерации профсоюзов Камчатки………………………...…13</a:t>
            </a:r>
          </a:p>
          <a:p>
            <a:pPr marL="708660" indent="-571500">
              <a:buNone/>
            </a:pPr>
            <a:endParaRPr lang="ru-RU" sz="1500" dirty="0" smtClean="0">
              <a:solidFill>
                <a:srgbClr val="FFCC00"/>
              </a:solidFill>
            </a:endParaRPr>
          </a:p>
          <a:p>
            <a:pPr marL="708660" indent="-571500">
              <a:buNone/>
            </a:pPr>
            <a:endParaRPr lang="en-US" sz="3600" dirty="0" smtClean="0">
              <a:solidFill>
                <a:srgbClr val="FFC000"/>
              </a:solidFill>
            </a:endParaRPr>
          </a:p>
          <a:p>
            <a:pPr marL="651510" indent="-514350">
              <a:buNone/>
            </a:pPr>
            <a:endParaRPr lang="ru-RU" dirty="0" smtClean="0">
              <a:solidFill>
                <a:schemeClr val="bg1"/>
              </a:solidFill>
            </a:endParaRPr>
          </a:p>
          <a:p>
            <a:pPr marL="651510" indent="-514350">
              <a:buAutoNum type="arabicPeriod"/>
            </a:pP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3" name="Picture 2" descr="\\Server\DATA\Public\флаг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712512">
            <a:off x="7467600" y="304800"/>
            <a:ext cx="1295400" cy="914400"/>
          </a:xfrm>
          <a:prstGeom prst="rect">
            <a:avLst/>
          </a:prstGeom>
          <a:noFill/>
          <a:ln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152400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I. </a:t>
            </a:r>
            <a:r>
              <a:rPr lang="ru-RU" sz="2800" dirty="0" smtClean="0">
                <a:solidFill>
                  <a:srgbClr val="002060"/>
                </a:solidFill>
              </a:rPr>
              <a:t>Социально – трудовые конфликты</a:t>
            </a:r>
            <a:endParaRPr lang="ru-RU" sz="2800" i="1" dirty="0">
              <a:solidFill>
                <a:srgbClr val="002060"/>
              </a:solidFill>
              <a:latin typeface="Arial Black" pitchFamily="34" charset="0"/>
            </a:endParaRP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304800" y="1066800"/>
            <a:ext cx="8458200" cy="5029200"/>
          </a:xfrm>
        </p:spPr>
        <p:txBody>
          <a:bodyPr>
            <a:normAutofit fontScale="62500" lnSpcReduction="20000"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Социально-трудовые конфликты (СТК)</a:t>
            </a:r>
            <a:r>
              <a:rPr lang="ru-RU" dirty="0" smtClean="0">
                <a:solidFill>
                  <a:srgbClr val="002060"/>
                </a:solidFill>
              </a:rPr>
              <a:t> - неурегулированные противоречия между группами работников (в т.ч. объединённых в профсоюзы) и работодателями (в т.ч. в лице менеджмента организаций, предприятий, учреждений) в сфере трудовых отношений, принимающие характер противоборства  по вопросам применения действующего законодательства о труде, установления новых или изменения существующих условий труда. В рамках проекта не рассматриваются индивидуальные трудовые конфликты и споры. 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К числу СТК в проекте отнесены не только конфликты, происходящие в рамках законодательства РФ или предусмотренные международными нормами и правилами, но и любые другие формы протекания конфликтов связанных с трудовыми отношениями. 	</a:t>
            </a:r>
          </a:p>
          <a:p>
            <a:pPr algn="just"/>
            <a:r>
              <a:rPr lang="ru-RU" dirty="0" smtClean="0">
                <a:solidFill>
                  <a:srgbClr val="002060"/>
                </a:solidFill>
              </a:rPr>
              <a:t>Словосочетание «социально-трудовые» применяется для выделения конфликтов, влияющих на атмосферу социально-трудовых отношений на территории или в отрасли, имеющих значение для жизни общества, несущих потенциальную или фактическую угрозу социальному миру и стабильности.</a:t>
            </a:r>
          </a:p>
          <a:p>
            <a:endParaRPr lang="ru-RU" dirty="0"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0" y="0"/>
            <a:ext cx="8991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II. </a:t>
            </a:r>
            <a:r>
              <a:rPr lang="ru-RU" sz="2400" dirty="0" smtClean="0">
                <a:solidFill>
                  <a:srgbClr val="002060"/>
                </a:solidFill>
              </a:rPr>
              <a:t>СТК Камчатского края и события, указывающие на потенциальные СТК, возникшие в период</a:t>
            </a:r>
          </a:p>
          <a:p>
            <a:pPr algn="ctr"/>
            <a:r>
              <a:rPr lang="ru-RU" sz="2400" dirty="0" smtClean="0">
                <a:solidFill>
                  <a:srgbClr val="002060"/>
                </a:solidFill>
              </a:rPr>
              <a:t> с 15 </a:t>
            </a:r>
            <a:r>
              <a:rPr lang="ru-RU" sz="2400" dirty="0">
                <a:solidFill>
                  <a:srgbClr val="002060"/>
                </a:solidFill>
              </a:rPr>
              <a:t>сентября </a:t>
            </a:r>
            <a:r>
              <a:rPr lang="ru-RU" sz="2400" dirty="0" smtClean="0">
                <a:solidFill>
                  <a:srgbClr val="002060"/>
                </a:solidFill>
              </a:rPr>
              <a:t>2017г.  по 15 </a:t>
            </a:r>
            <a:r>
              <a:rPr lang="ru-RU" sz="2400" dirty="0" smtClean="0">
                <a:solidFill>
                  <a:srgbClr val="002060"/>
                </a:solidFill>
              </a:rPr>
              <a:t>октября </a:t>
            </a:r>
            <a:r>
              <a:rPr lang="ru-RU" sz="2400" dirty="0" smtClean="0">
                <a:solidFill>
                  <a:srgbClr val="002060"/>
                </a:solidFill>
              </a:rPr>
              <a:t>2017г.</a:t>
            </a:r>
            <a:endParaRPr lang="ru-RU" sz="2400" dirty="0">
              <a:solidFill>
                <a:srgbClr val="002060"/>
              </a:solidFill>
            </a:endParaRPr>
          </a:p>
        </p:txBody>
      </p:sp>
      <p:graphicFrame>
        <p:nvGraphicFramePr>
          <p:cNvPr id="8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70934718"/>
              </p:ext>
            </p:extLst>
          </p:nvPr>
        </p:nvGraphicFramePr>
        <p:xfrm>
          <a:off x="67919" y="1213303"/>
          <a:ext cx="8991600" cy="3558159"/>
        </p:xfrm>
        <a:graphic>
          <a:graphicData uri="http://schemas.openxmlformats.org/drawingml/2006/table">
            <a:tbl>
              <a:tblPr/>
              <a:tblGrid>
                <a:gridCol w="1303681"/>
                <a:gridCol w="1371600"/>
                <a:gridCol w="1447800"/>
                <a:gridCol w="2590800"/>
                <a:gridCol w="2277719"/>
              </a:tblGrid>
              <a:tr h="778481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СТК/ событие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</a:t>
                      </a:r>
                    </a:p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Организация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779678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нет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44649448"/>
              </p:ext>
            </p:extLst>
          </p:nvPr>
        </p:nvGraphicFramePr>
        <p:xfrm>
          <a:off x="381000" y="1066800"/>
          <a:ext cx="8610600" cy="473804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Февраль 2017г.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Задолженность по заработной плате 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Камчатская краевая организация профсоюза работников жизнеобеспечения, Председатель Федерации профсоюзов Камчатки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Теплоресурс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Теплорезерв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</a:t>
                      </a:r>
                      <a:r>
                        <a:rPr lang="ru-RU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Теплоэффект</a:t>
                      </a:r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», ООО «Северное», ООО «Центр».</a:t>
                      </a:r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Данная ситуация рассматривалась на заседании Президиума Камчатской краевой организации Общероссийского профессионального союза работников жизнеобеспечения РФ, а также на встрече под руководством заместителя Главы Администрации Петропавловск-Камчатского городского округа, была организована встреча с  Председателем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Федерации профсоюзов Камчатки и «Камчатскэнерго»</a:t>
                      </a:r>
                      <a:r>
                        <a:rPr lang="ru-RU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7398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0561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9593546"/>
              </p:ext>
            </p:extLst>
          </p:nvPr>
        </p:nvGraphicFramePr>
        <p:xfrm>
          <a:off x="381000" y="1066800"/>
          <a:ext cx="8610600" cy="5103801"/>
        </p:xfrm>
        <a:graphic>
          <a:graphicData uri="http://schemas.openxmlformats.org/drawingml/2006/table">
            <a:tbl>
              <a:tblPr>
                <a:effectLst>
                  <a:outerShdw blurRad="50800" dist="50800" dir="5400000" algn="ctr" rotWithShape="0">
                    <a:schemeClr val="tx1"/>
                  </a:outerShdw>
                </a:effectLst>
              </a:tblPr>
              <a:tblGrid>
                <a:gridCol w="990600"/>
                <a:gridCol w="1066800"/>
                <a:gridCol w="1524000"/>
                <a:gridCol w="2438400"/>
                <a:gridCol w="1524000"/>
                <a:gridCol w="1066800"/>
              </a:tblGrid>
              <a:tr h="525766"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Дата возникновения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Предприятие, организация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Причина возникновения СТК 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Стороны СТК</a:t>
                      </a: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Форма </a:t>
                      </a:r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протеста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05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Итог</a:t>
                      </a:r>
                      <a:endParaRPr lang="ru-RU" sz="105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6035" marR="6035" marT="6035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2827034"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Июль 2017г.</a:t>
                      </a:r>
                    </a:p>
                    <a:p>
                      <a:pPr algn="ctr" fontAlgn="t"/>
                      <a:endParaRPr lang="ru-RU" sz="1200" b="0" i="0" u="none" strike="noStrike" kern="1200" baseline="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ГУП «Камчатское краевое БТИ»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Задолженность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по заработной плате</a:t>
                      </a:r>
                      <a:endParaRPr lang="ru-RU" sz="1200" b="0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Противоборствующие стороны: 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1. Работники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ГУП «Камчатское краевое БТИ» </a:t>
                      </a:r>
                    </a:p>
                    <a:p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Активная поддержка участников:  </a:t>
                      </a:r>
                      <a:r>
                        <a:rPr lang="ru-RU" sz="1200" b="0" i="0" u="none" strike="noStrik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Правительство Камчатского края</a:t>
                      </a:r>
                    </a:p>
                    <a:p>
                      <a:pPr marL="0" marR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2. Администрация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 ГУП «Камчатское краевое БТИ» </a:t>
                      </a: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За задержку заработной платы руководство предприятия привлечено к административной ответственности. Определением Арбитражного суда 16.06.2017 введена процедура наблюдения сроком на 5 месяцев. Правительством Камчатского края предприятию предоставлена субсидия. </a:t>
                      </a:r>
                      <a:r>
                        <a:rPr lang="ru-RU" sz="1200" b="0" i="0" u="none" strike="noStrike" kern="1200" baseline="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По состоянию на 1 сентября задолженность сохраняется перед  22 работниками в размере 1 013 тыс. рублей</a:t>
                      </a:r>
                      <a:endParaRPr lang="ru-RU" sz="1200" b="0" i="0" u="none" strike="noStrike" kern="1200" baseline="0" dirty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1" i="0" u="none" strike="noStrike" kern="1200" dirty="0" smtClean="0">
                          <a:solidFill>
                            <a:srgbClr val="000000"/>
                          </a:solidFill>
                          <a:latin typeface="+mn-lt"/>
                          <a:ea typeface="+mn-ea"/>
                          <a:cs typeface="+mn-cs"/>
                        </a:rPr>
                        <a:t>Конфликт развивается.</a:t>
                      </a:r>
                    </a:p>
                    <a:p>
                      <a:pPr marL="0" marR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200" b="1" i="0" u="none" strike="noStrike" kern="1200" dirty="0" smtClean="0">
                        <a:solidFill>
                          <a:srgbClr val="00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035" marR="6035" marT="603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accent1">
                            <a:tint val="66000"/>
                            <a:satMod val="160000"/>
                          </a:schemeClr>
                        </a:gs>
                        <a:gs pos="50000">
                          <a:schemeClr val="accent1">
                            <a:tint val="44500"/>
                            <a:satMod val="160000"/>
                          </a:schemeClr>
                        </a:gs>
                        <a:gs pos="100000">
                          <a:schemeClr val="accent1">
                            <a:tint val="23500"/>
                            <a:satMod val="16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100584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III</a:t>
            </a:r>
            <a:r>
              <a:rPr lang="ru-RU" sz="2800" dirty="0" smtClean="0">
                <a:solidFill>
                  <a:srgbClr val="002060"/>
                </a:solidFill>
              </a:rPr>
              <a:t>. СТК Камчатского края (в т.ч. потенциальные), </a:t>
            </a:r>
            <a:r>
              <a:rPr lang="en-US" sz="2800" dirty="0" smtClean="0">
                <a:solidFill>
                  <a:srgbClr val="002060"/>
                </a:solidFill>
              </a:rPr>
              <a:t/>
            </a:r>
            <a:br>
              <a:rPr lang="en-US" sz="2800" dirty="0" smtClean="0">
                <a:solidFill>
                  <a:srgbClr val="002060"/>
                </a:solidFill>
              </a:rPr>
            </a:br>
            <a:r>
              <a:rPr lang="ru-RU" sz="2800" dirty="0" smtClean="0">
                <a:solidFill>
                  <a:srgbClr val="002060"/>
                </a:solidFill>
              </a:rPr>
              <a:t>произошедшие за последние 12 месяцев</a:t>
            </a:r>
            <a:endParaRPr lang="ru-RU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3308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endParaRPr lang="ru-RU" sz="2000" dirty="0">
              <a:solidFill>
                <a:srgbClr val="002060"/>
              </a:solidFill>
            </a:endParaRPr>
          </a:p>
          <a:p>
            <a:endParaRPr lang="ru-RU" sz="20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685800"/>
            <a:ext cx="8305800" cy="5386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solidFill>
                  <a:srgbClr val="002060"/>
                </a:solidFill>
              </a:rPr>
              <a:t>	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7 октября 2017 года состоялся Всемирный день действий «За достойный труд!», учрежденный Международной конфедерацией профсоюзов в ответ на глобальное наступление капитала на права человека труда. В понятие «достойный труд» глобальные профсоюзы включают, прежде всего, устойчивый экономический рост, который бы гарантировал каждому человеку качественное рабочее место; достойную заработную плату; безопасные условия труда; справедливый уровень социальной защиты. В период со 2 по 7 октября 2017 года Федерация Независимых Профсоюзов России провела Всероссийскую акцию «За достойный труд!» в форме заседаний трёхсторонних комиссий по регулированию социально-трудовых отношений. В повестку дня этих мероприятий были включены острейшие вопросы социально-трудовых отношений. Среди них: о проекте бюджета субъекта России на 2018 год и на плановый период 2019 и 2020 годов; о ходе реализации указов Президента России в части повышения заработной платы работников бюджетной сферы; об установлении размера минимальной заработной платы и её индексации в субъекте РФ на 2018 год; о ходе проведения специальной оценки труда и другие. </a:t>
            </a:r>
            <a:r>
              <a:rPr lang="ru-RU" dirty="0">
                <a:solidFill>
                  <a:srgbClr val="002060"/>
                </a:solidFill>
              </a:rPr>
              <a:t>В рамках Всемирного дня действий «За достойный труд!» в субъектах РФ состоялись митинги, шествия и пикеты. </a:t>
            </a:r>
            <a:endParaRPr lang="ru-RU" dirty="0"/>
          </a:p>
          <a:p>
            <a:pPr algn="just"/>
            <a:endParaRPr lang="ru-RU" sz="1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17576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656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2800" dirty="0" smtClean="0">
                <a:solidFill>
                  <a:srgbClr val="002060"/>
                </a:solidFill>
              </a:rPr>
              <a:t>IV</a:t>
            </a:r>
            <a:r>
              <a:rPr lang="ru-RU" sz="2800" dirty="0" smtClean="0">
                <a:solidFill>
                  <a:srgbClr val="002060"/>
                </a:solidFill>
              </a:rPr>
              <a:t>. </a:t>
            </a:r>
            <a:r>
              <a:rPr lang="ru-RU" sz="2800" dirty="0">
                <a:solidFill>
                  <a:srgbClr val="002060"/>
                </a:solidFill>
              </a:rPr>
              <a:t>Главное о социально-трудовых отношениях в РФ</a:t>
            </a:r>
          </a:p>
        </p:txBody>
      </p:sp>
      <p:sp>
        <p:nvSpPr>
          <p:cNvPr id="8" name="Содержимое 7"/>
          <p:cNvSpPr>
            <a:spLocks noGrp="1"/>
          </p:cNvSpPr>
          <p:nvPr>
            <p:ph idx="1"/>
          </p:nvPr>
        </p:nvSpPr>
        <p:spPr>
          <a:xfrm>
            <a:off x="448919" y="685800"/>
            <a:ext cx="8229600" cy="4525963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2000" dirty="0" smtClean="0">
                <a:solidFill>
                  <a:srgbClr val="002060"/>
                </a:solidFill>
                <a:cs typeface="Times New Roman" pitchFamily="18" charset="0"/>
              </a:rPr>
              <a:t>	</a:t>
            </a:r>
            <a:endParaRPr lang="ru-RU" sz="2000" dirty="0">
              <a:solidFill>
                <a:srgbClr val="002060"/>
              </a:solidFill>
            </a:endParaRPr>
          </a:p>
          <a:p>
            <a:endParaRPr lang="ru-RU" sz="2000" dirty="0">
              <a:solidFill>
                <a:srgbClr val="002060"/>
              </a:solidFill>
            </a:endParaRPr>
          </a:p>
          <a:p>
            <a:pPr algn="just">
              <a:spcBef>
                <a:spcPts val="0"/>
              </a:spcBef>
            </a:pPr>
            <a:endParaRPr lang="ru-RU" sz="2000" dirty="0">
              <a:solidFill>
                <a:srgbClr val="002060"/>
              </a:solidFill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04800" y="1036558"/>
            <a:ext cx="8305800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900" dirty="0" smtClean="0">
                <a:solidFill>
                  <a:srgbClr val="002060"/>
                </a:solidFill>
              </a:rPr>
              <a:t>	</a:t>
            </a:r>
            <a:r>
              <a:rPr lang="ru-RU" dirty="0">
                <a:solidFill>
                  <a:srgbClr val="002060"/>
                </a:solidFill>
              </a:rPr>
              <a:t>Профсоюзы требовали от Правительства РФ: довести минимальный размер оплаты труда до величины прожиточного минимума трудоспособного населения к началу 2019 года; сохранить действующий механизм индексации пенсий, пособий, социальных выплат – по реальной инфляции; вернуть льготам натуральное обеспечение, не допуская искусственного занижения их значения монетизацией; обеспечить безусловное выполнение указов Президента РФ в части повышения заработной платы отдельных категорий работников бюджетного сектора, не допуская искусственного занижения целевых показателей по заработной плате и махинаций с методиками подсчета средней заработной платы; сохранить действующий пенсионный возраст; прекратить практику финансового удушения дотационных регионов. </a:t>
            </a:r>
          </a:p>
          <a:p>
            <a:pPr algn="just"/>
            <a:endParaRPr lang="ru-RU" dirty="0">
              <a:solidFill>
                <a:srgbClr val="002060"/>
              </a:solidFill>
            </a:endParaRPr>
          </a:p>
          <a:p>
            <a:endParaRPr lang="ru-RU" sz="2000" dirty="0"/>
          </a:p>
          <a:p>
            <a:endParaRPr lang="ru-RU" sz="2000" dirty="0"/>
          </a:p>
          <a:p>
            <a:pPr algn="just"/>
            <a:endParaRPr lang="ru-RU" sz="19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458497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2158574792"/>
              </p:ext>
            </p:extLst>
          </p:nvPr>
        </p:nvGraphicFramePr>
        <p:xfrm>
          <a:off x="4979893" y="1600200"/>
          <a:ext cx="4164107" cy="55401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Прямоугольник 7"/>
          <p:cNvSpPr/>
          <p:nvPr/>
        </p:nvSpPr>
        <p:spPr>
          <a:xfrm>
            <a:off x="304800" y="152400"/>
            <a:ext cx="84582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dirty="0" smtClean="0">
                <a:solidFill>
                  <a:srgbClr val="002060"/>
                </a:solidFill>
              </a:rPr>
              <a:t>V</a:t>
            </a:r>
            <a:r>
              <a:rPr lang="ru-RU" sz="2800" dirty="0" smtClean="0">
                <a:solidFill>
                  <a:srgbClr val="002060"/>
                </a:solidFill>
              </a:rPr>
              <a:t>. Распределения актуальных СТК по отраслям и основные причины СТК в Камчатском крае </a:t>
            </a:r>
            <a:endParaRPr lang="ru-RU" sz="2800" dirty="0">
              <a:solidFill>
                <a:srgbClr val="002060"/>
              </a:solidFill>
            </a:endParaRPr>
          </a:p>
        </p:txBody>
      </p:sp>
      <p:graphicFrame>
        <p:nvGraphicFramePr>
          <p:cNvPr id="9" name="Диаграмма 8"/>
          <p:cNvGraphicFramePr/>
          <p:nvPr>
            <p:extLst>
              <p:ext uri="{D42A27DB-BD31-4B8C-83A1-F6EECF244321}">
                <p14:modId xmlns:p14="http://schemas.microsoft.com/office/powerpoint/2010/main" val="3683464321"/>
              </p:ext>
            </p:extLst>
          </p:nvPr>
        </p:nvGraphicFramePr>
        <p:xfrm>
          <a:off x="0" y="1371600"/>
          <a:ext cx="5334000" cy="365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4" descr="C:\Documents and Settings\trud.FPK\Рабочий стол\Документ Microsoft Office Publis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60561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Федерация профсоюзов Камчатки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077200" cy="4572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Председатель: Зимин Андрей Владимирович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Российская Федерация, 683000,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г. Петропавловск-Камчатский, 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ул. Ленинская 18 (Дом Союзов)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тел./факс 8 (4152) 42-10-10</a:t>
            </a:r>
          </a:p>
          <a:p>
            <a:pPr>
              <a:buNone/>
            </a:pPr>
            <a:r>
              <a:rPr lang="ru-RU" sz="2800" dirty="0" smtClean="0">
                <a:solidFill>
                  <a:srgbClr val="002060"/>
                </a:solidFill>
              </a:rPr>
              <a:t>Сайт: </a:t>
            </a:r>
            <a:r>
              <a:rPr lang="en-US" sz="2800" dirty="0" smtClean="0">
                <a:solidFill>
                  <a:srgbClr val="002060"/>
                </a:solidFill>
              </a:rPr>
              <a:t>www.profkam.ru</a:t>
            </a:r>
            <a:endParaRPr lang="ru-RU" sz="2800" dirty="0" smtClean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2060"/>
                </a:solidFill>
              </a:rPr>
              <a:t>E-mail</a:t>
            </a:r>
            <a:r>
              <a:rPr lang="ru-RU" sz="2800" dirty="0" smtClean="0">
                <a:solidFill>
                  <a:srgbClr val="002060"/>
                </a:solidFill>
              </a:rPr>
              <a:t>: </a:t>
            </a:r>
            <a:r>
              <a:rPr lang="en-US" sz="2800" dirty="0" smtClean="0">
                <a:solidFill>
                  <a:srgbClr val="002060"/>
                </a:solidFill>
              </a:rPr>
              <a:t>profsoyuz@mail.kamchatka.ru</a:t>
            </a:r>
            <a:endParaRPr lang="ru-RU" sz="2800" dirty="0" smtClean="0">
              <a:solidFill>
                <a:srgbClr val="002060"/>
              </a:solidFill>
            </a:endParaRPr>
          </a:p>
        </p:txBody>
      </p:sp>
      <p:pic>
        <p:nvPicPr>
          <p:cNvPr id="6" name="Рисунок 5" descr="map_russia_280_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80929">
            <a:off x="6452476" y="2025880"/>
            <a:ext cx="2427005" cy="4638674"/>
          </a:xfrm>
          <a:prstGeom prst="roundRect">
            <a:avLst>
              <a:gd name="adj" fmla="val 16667"/>
            </a:avLst>
          </a:prstGeom>
          <a:ln/>
          <a:effectLst>
            <a:outerShdw blurRad="40000" dist="20000" dir="5400000" rotWithShape="0">
              <a:srgbClr val="000000">
                <a:alpha val="38000"/>
              </a:srgbClr>
            </a:outerShdw>
            <a:softEdge rad="635000"/>
          </a:effectLst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3269</TotalTime>
  <Words>517</Words>
  <Application>Microsoft Office PowerPoint</Application>
  <PresentationFormat>Экран (4:3)</PresentationFormat>
  <Paragraphs>88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  Федерация профсоюзов Камчатки   Бюллетень  проекта «Социально-трудовые конфликты  в Камчатском крае»   </vt:lpstr>
      <vt:lpstr>Презентация PowerPoint</vt:lpstr>
      <vt:lpstr>Презентация PowerPoint</vt:lpstr>
      <vt:lpstr>Презентация PowerPoint</vt:lpstr>
      <vt:lpstr>III. СТК Камчатского края (в т.ч. потенциальные),  произошедшие за последние 12 месяцев</vt:lpstr>
      <vt:lpstr>III. СТК Камчатского края (в т.ч. потенциальные),  произошедшие за последние 12 месяцев</vt:lpstr>
      <vt:lpstr>IV. Главное о социально-трудовых отношениях в РФ</vt:lpstr>
      <vt:lpstr>IV. Главное о социально-трудовых отношениях в РФ</vt:lpstr>
      <vt:lpstr>Презентация PowerPoint</vt:lpstr>
      <vt:lpstr>Федерация профсоюзов Камчатки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Бюллетень проекта «социально-трудовых конфликты в Камчатском крае» (№1) с 01.01.2014 по 15.05.2014.</dc:title>
  <cp:lastModifiedBy>trud</cp:lastModifiedBy>
  <cp:revision>346</cp:revision>
  <dcterms:modified xsi:type="dcterms:W3CDTF">2017-10-25T23:44:47Z</dcterms:modified>
</cp:coreProperties>
</file>