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4"/>
  </p:notesMasterIdLst>
  <p:sldIdLst>
    <p:sldId id="256" r:id="rId2"/>
    <p:sldId id="269" r:id="rId3"/>
    <p:sldId id="275" r:id="rId4"/>
    <p:sldId id="274" r:id="rId5"/>
    <p:sldId id="318" r:id="rId6"/>
    <p:sldId id="319" r:id="rId7"/>
    <p:sldId id="312" r:id="rId8"/>
    <p:sldId id="321" r:id="rId9"/>
    <p:sldId id="306" r:id="rId10"/>
    <p:sldId id="322" r:id="rId11"/>
    <p:sldId id="270" r:id="rId12"/>
    <p:sldId id="283" r:id="rId1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08" autoAdjust="0"/>
    <p:restoredTop sz="98483" autoAdjust="0"/>
  </p:normalViewPr>
  <p:slideViewPr>
    <p:cSldViewPr>
      <p:cViewPr>
        <p:scale>
          <a:sx n="70" d="100"/>
          <a:sy n="70" d="100"/>
        </p:scale>
        <p:origin x="-1392" y="-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c:style val="2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  <c:overlay val="1"/>
    </c:title>
    <c:autoTitleDeleted val="0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explosion val="25"/>
          <c:dLbls>
            <c:delete val="1"/>
          </c:dLbls>
          <c:cat>
            <c:strRef>
              <c:f>Лист1!$A$2</c:f>
              <c:strCache>
                <c:ptCount val="1"/>
                <c:pt idx="0">
                  <c:v>заработная плата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LegendKey val="1"/>
            <c:showVal val="1"/>
            <c:showCatName val="1"/>
            <c:showSerName val="1"/>
            <c:showPercent val="1"/>
            <c:showBubbleSize val="1"/>
            <c:showLeaderLines val="1"/>
          </c:dLbls>
          <c:cat>
            <c:strRef>
              <c:f>Лист1!$A$2</c:f>
              <c:strCache>
                <c:ptCount val="1"/>
                <c:pt idx="0">
                  <c:v>заработная плата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</c:numCache>
            </c:numRef>
          </c:val>
        </c:ser>
        <c:dLbls>
          <c:showLegendKey val="1"/>
          <c:showVal val="1"/>
          <c:showCatName val="1"/>
          <c:showSerName val="1"/>
          <c:showPercent val="1"/>
          <c:showBubbleSize val="1"/>
          <c:showLeaderLines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54002911068327542"/>
          <c:y val="7.2475490196078518E-2"/>
          <c:w val="0.45997088931672525"/>
          <c:h val="0.24527466481739313"/>
        </c:manualLayout>
      </c:layout>
      <c:overlay val="1"/>
      <c:txPr>
        <a:bodyPr/>
        <a:lstStyle/>
        <a:p>
          <a:pPr>
            <a:defRPr sz="1400">
              <a:solidFill>
                <a:schemeClr val="tx1"/>
              </a:solidFill>
            </a:defRPr>
          </a:pPr>
          <a:endParaRPr lang="ru-RU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c:style val="2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 smtClean="0">
                <a:solidFill>
                  <a:srgbClr val="002060"/>
                </a:solidFill>
              </a:rPr>
              <a:t>Распределение актуальных СТК по отраслям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endParaRPr lang="ru-RU" dirty="0"/>
          </a:p>
        </c:rich>
      </c:tx>
      <c:layout/>
      <c:overlay val="1"/>
    </c:title>
    <c:autoTitleDeleted val="0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Лист1!$A$2:$A$3</c:f>
              <c:strCache>
                <c:ptCount val="2"/>
                <c:pt idx="0">
                  <c:v>Культура</c:v>
                </c:pt>
                <c:pt idx="1">
                  <c:v>ЖКХ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9242632170978624"/>
          <c:y val="0.74868575021872263"/>
          <c:w val="0.3075736782902137"/>
          <c:h val="0.23873933727034122"/>
        </c:manualLayout>
      </c:layout>
      <c:overlay val="1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18.09.2017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9447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9/18/2017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9/18/2017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9/18/2017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9/18/2017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9/18/2017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9/18/2017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9/18/2017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9/18/2017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9/18/2017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9/18/2017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9/18/2017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9/18/2017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09(30) по состоянию на 15 сентября 2017г.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</a:t>
            </a:r>
            <a:r>
              <a:rPr lang="ru-RU" sz="3600" dirty="0">
                <a:solidFill>
                  <a:srgbClr val="002060"/>
                </a:solidFill>
              </a:rPr>
              <a:t>августа </a:t>
            </a:r>
            <a:r>
              <a:rPr lang="ru-RU" sz="3600" dirty="0" smtClean="0">
                <a:solidFill>
                  <a:srgbClr val="002060"/>
                </a:solidFill>
              </a:rPr>
              <a:t>2017г.  по 15 </a:t>
            </a:r>
            <a:r>
              <a:rPr lang="ru-RU" sz="3600" dirty="0" smtClean="0">
                <a:solidFill>
                  <a:srgbClr val="002060"/>
                </a:solidFill>
              </a:rPr>
              <a:t>сентября 2017г……….……………………...…..……………..………...</a:t>
            </a:r>
            <a:r>
              <a:rPr lang="ru-RU" sz="3600" dirty="0" smtClean="0">
                <a:solidFill>
                  <a:srgbClr val="002060"/>
                </a:solidFill>
              </a:rPr>
              <a:t>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 ..…………………………………….………….…..………5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</a:t>
            </a:r>
            <a:r>
              <a:rPr lang="ru-RU" sz="3600" dirty="0">
                <a:solidFill>
                  <a:srgbClr val="002060"/>
                </a:solidFill>
              </a:rPr>
              <a:t>Главное о социально-трудовых отношениях в </a:t>
            </a:r>
            <a:r>
              <a:rPr lang="ru-RU" sz="3600" dirty="0" smtClean="0">
                <a:solidFill>
                  <a:srgbClr val="002060"/>
                </a:solidFill>
              </a:rPr>
              <a:t>РФ………………………..</a:t>
            </a:r>
            <a:r>
              <a:rPr lang="ru-RU" sz="3600" dirty="0">
                <a:solidFill>
                  <a:srgbClr val="002060"/>
                </a:solidFill>
              </a:rPr>
              <a:t>6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крае………………………………………….…………..…….12</a:t>
            </a: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Камчатки………………………...…13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</a:t>
            </a:r>
            <a:r>
              <a:rPr lang="ru-RU" sz="2400" dirty="0">
                <a:solidFill>
                  <a:srgbClr val="002060"/>
                </a:solidFill>
              </a:rPr>
              <a:t>августа </a:t>
            </a:r>
            <a:r>
              <a:rPr lang="ru-RU" sz="2400" dirty="0" smtClean="0">
                <a:solidFill>
                  <a:srgbClr val="002060"/>
                </a:solidFill>
              </a:rPr>
              <a:t>2017г.  по 15 сентября 2017г.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0934718"/>
              </p:ext>
            </p:extLst>
          </p:nvPr>
        </p:nvGraphicFramePr>
        <p:xfrm>
          <a:off x="67919" y="1213303"/>
          <a:ext cx="8991600" cy="3558159"/>
        </p:xfrm>
        <a:graphic>
          <a:graphicData uri="http://schemas.openxmlformats.org/drawingml/2006/table">
            <a:tbl>
              <a:tblPr/>
              <a:tblGrid>
                <a:gridCol w="1303681"/>
                <a:gridCol w="1371600"/>
                <a:gridCol w="1447800"/>
                <a:gridCol w="2590800"/>
                <a:gridCol w="2277719"/>
              </a:tblGrid>
              <a:tr h="77848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</a:p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7967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4649448"/>
              </p:ext>
            </p:extLst>
          </p:nvPr>
        </p:nvGraphicFramePr>
        <p:xfrm>
          <a:off x="381000" y="1066800"/>
          <a:ext cx="8610600" cy="473804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2017г.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Задолженность по заработной плате 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жизнеобеспечения, Председатель Федерации профсоюзов Камчатки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Данная ситуация рассматривалась на заседании Президиума Камчатской краевой организации Общероссийского профессионального союза работников жизнеобеспечения РФ, а также на встрече под руководством заместителя Главы Администрации Петропавловск-Камчатского городского округа, была организована встреча с  Председателем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Федерации профсоюзов Камчатки и «Камчатскэнерго»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39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9593546"/>
              </p:ext>
            </p:extLst>
          </p:nvPr>
        </p:nvGraphicFramePr>
        <p:xfrm>
          <a:off x="381000" y="1066800"/>
          <a:ext cx="8610600" cy="510380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Июль 2017г.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ГУП «Камчатское краевое БТИ»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Задолженность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по заработной плате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ГУП «Камчатское краевое БТИ» </a:t>
                      </a: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Правительство Камчатского края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ГУП «Камчатское краевое БТИ»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За задержку заработной платы руководство предприятия привлечено к административной ответственности. Определением Арбитражного суда 16.06.2017 введена процедура наблюдения сроком на 5 месяцев. Правительством Камчатского края предприятию предоставлена субсидия.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По состоянию на 1 сентября задолженность сохраняется перед  22 работниками в размере 1 013 тыс. рублей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30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6858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	</a:t>
            </a:r>
            <a:endParaRPr lang="ru-RU" sz="2000" dirty="0">
              <a:solidFill>
                <a:srgbClr val="002060"/>
              </a:solidFill>
            </a:endParaRPr>
          </a:p>
          <a:p>
            <a:endParaRPr lang="ru-RU" sz="20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685800"/>
            <a:ext cx="83058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 smtClean="0">
                <a:solidFill>
                  <a:srgbClr val="002060"/>
                </a:solidFill>
              </a:rPr>
              <a:t>	</a:t>
            </a:r>
            <a:r>
              <a:rPr lang="ru-RU" dirty="0">
                <a:solidFill>
                  <a:srgbClr val="002060"/>
                </a:solidFill>
              </a:rPr>
              <a:t> Министерство труда и социальной защиты РФ вынесло на общественное обсуждение проект постановления Правительства РФ об установлении на 2018 год допустимой доли иностранных работников, используемых хозяйствующими субъектами, осуществляющими деятельность в отдельных видах деятельности на территории РФ. Предложения по установлению на 2018 год допустимых долей сформировано на основании предложений заинтересованных федеральных органов исполнительной власти, в том числе </a:t>
            </a:r>
            <a:r>
              <a:rPr lang="ru-RU" dirty="0" err="1">
                <a:solidFill>
                  <a:srgbClr val="002060"/>
                </a:solidFill>
              </a:rPr>
              <a:t>Минпромторга</a:t>
            </a:r>
            <a:r>
              <a:rPr lang="ru-RU" dirty="0">
                <a:solidFill>
                  <a:srgbClr val="002060"/>
                </a:solidFill>
              </a:rPr>
              <a:t> России, Минсельхоза России, </a:t>
            </a:r>
            <a:r>
              <a:rPr lang="ru-RU" dirty="0" err="1">
                <a:solidFill>
                  <a:srgbClr val="002060"/>
                </a:solidFill>
              </a:rPr>
              <a:t>Минспорта</a:t>
            </a:r>
            <a:r>
              <a:rPr lang="ru-RU" dirty="0">
                <a:solidFill>
                  <a:srgbClr val="002060"/>
                </a:solidFill>
              </a:rPr>
              <a:t> России, Минздрава России и Минтранса России. Во всех сферах экономической деятельности в 2018 году предлагается сохранить установленную на 2017 год допустимую долю иностранных работников. В том числе сохраняется полный запрет (доля – 0%) на использование труда иностранных работников в организациях следующих видов экономической деятельности: торговля розничная лекарственными средствами в специализированных магазинах (аптеках); торговля розничная в нестационарных торговых объектах и на рынках; торговля розничная прочая вне магазинов, палаток, рынков. Установленная допустимая доля в сфере выращивания овощей в размере 50% распространяется на хозяйствующие субъекты, действующие на территории РФ, </a:t>
            </a:r>
            <a:r>
              <a:rPr lang="ru-RU" dirty="0" smtClean="0">
                <a:solidFill>
                  <a:srgbClr val="002060"/>
                </a:solidFill>
              </a:rPr>
              <a:t>за некоторым исключением.</a:t>
            </a:r>
            <a:endParaRPr lang="ru-RU" sz="2000" dirty="0"/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Документ </a:t>
            </a:r>
            <a:r>
              <a:rPr lang="ru-RU" dirty="0">
                <a:solidFill>
                  <a:srgbClr val="002060"/>
                </a:solidFill>
              </a:rPr>
              <a:t>позволит регулировать привлечение иностранной рабочей силы в отдельные виды экономической деятельности с учетом региональных особенностей рынка труда и необходимости в приоритетном порядке трудоустройства граждан РФ. </a:t>
            </a:r>
          </a:p>
          <a:p>
            <a:pPr algn="just"/>
            <a:endParaRPr lang="ru-RU" sz="19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1757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6858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	</a:t>
            </a:r>
            <a:endParaRPr lang="ru-RU" sz="2000" dirty="0">
              <a:solidFill>
                <a:srgbClr val="002060"/>
              </a:solidFill>
            </a:endParaRPr>
          </a:p>
          <a:p>
            <a:endParaRPr lang="ru-RU" sz="20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1036558"/>
            <a:ext cx="830580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 smtClean="0">
                <a:solidFill>
                  <a:srgbClr val="002060"/>
                </a:solidFill>
              </a:rPr>
              <a:t>	</a:t>
            </a:r>
            <a:r>
              <a:rPr lang="ru-RU" dirty="0" smtClean="0">
                <a:solidFill>
                  <a:srgbClr val="002060"/>
                </a:solidFill>
              </a:rPr>
              <a:t>6 </a:t>
            </a:r>
            <a:r>
              <a:rPr lang="ru-RU" dirty="0">
                <a:solidFill>
                  <a:srgbClr val="002060"/>
                </a:solidFill>
              </a:rPr>
              <a:t>сентября 2017 года состоялось очередное заседание Исполкома Федерации Независимых Профсоюзов России, которое провел Председатель ФНПР М. Шмаков. Было принято решение о созыве Генерального совета ФНПР 25 октября 2017 года в Москве. Признано целесообразным наметить конкретные действия профсоюзов в современных условиях и принять решения по очередным задачам ФНПР. Исполком ФНПР констатировал, что в условиях западных санкций и кризисных явлений в экономической и социальной сферах жизни страны усилия Правительства РФ по стабилизации экономики недостаточны. В этой связи было подтверждено решение присоединиться к акции Международной конфедерации профсоюзов – Всемирному дню действий «За достойный труд» 7 октября 2017 года. Определено, что основной формой Всероссийской акции профсоюзов в октябре 2017 года должно стать проведение в период со 2 по 7 октября заседаний трёхсторонних комиссий по регулированию социально-трудовых отношений. При этом следует предусмотреть рассмотрение вопросов, связанных с проектами бюджетов на 2018 год; ходом реализации майских (2012 г.) указов Президента РФ в части заработной платы работников бюджетных отраслей и её индексации; установлением МРОТ на уровне не ниже прожиточного минимума; ходом проведения специальной оценки условий труда и др.</a:t>
            </a:r>
          </a:p>
          <a:p>
            <a:pPr algn="just"/>
            <a:endParaRPr lang="ru-RU" dirty="0">
              <a:solidFill>
                <a:srgbClr val="002060"/>
              </a:solidFill>
            </a:endParaRPr>
          </a:p>
          <a:p>
            <a:endParaRPr lang="ru-RU" sz="2000" dirty="0"/>
          </a:p>
          <a:p>
            <a:endParaRPr lang="ru-RU" sz="2000" dirty="0"/>
          </a:p>
          <a:p>
            <a:pPr algn="just"/>
            <a:endParaRPr lang="ru-RU" sz="19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5849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3400" y="685800"/>
            <a:ext cx="80010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2060"/>
                </a:solidFill>
              </a:rPr>
              <a:t>	</a:t>
            </a:r>
            <a:r>
              <a:rPr lang="ru-RU" dirty="0">
                <a:solidFill>
                  <a:srgbClr val="002060"/>
                </a:solidFill>
              </a:rPr>
              <a:t>6-7 сентября 2017 года во Владивостоке состоялся III Восточный экономический форум. В его ходе руководитель Федеральной службы по труду и занятости В. Вуколов заявил: «За период январь-июль 2017 года территориальные органы </a:t>
            </a:r>
            <a:r>
              <a:rPr lang="ru-RU" dirty="0" err="1">
                <a:solidFill>
                  <a:srgbClr val="002060"/>
                </a:solidFill>
              </a:rPr>
              <a:t>Роструда</a:t>
            </a:r>
            <a:r>
              <a:rPr lang="ru-RU" dirty="0">
                <a:solidFill>
                  <a:srgbClr val="002060"/>
                </a:solidFill>
              </a:rPr>
              <a:t> провели порядка 22,5 тыс. проверок, выявивших нарушения требований трудового законодательства об оплате труда, что составляет примерно четверть от всех проведенных государственными инспекторами труда проверок. В результате принятых </a:t>
            </a:r>
            <a:r>
              <a:rPr lang="ru-RU" dirty="0" err="1">
                <a:solidFill>
                  <a:srgbClr val="002060"/>
                </a:solidFill>
              </a:rPr>
              <a:t>Рострудом</a:t>
            </a:r>
            <a:r>
              <a:rPr lang="ru-RU" dirty="0">
                <a:solidFill>
                  <a:srgbClr val="002060"/>
                </a:solidFill>
              </a:rPr>
              <a:t> мер более 660 тысяч работников получили ранее задержанную заработную плату на сумму свыше 11,2 млрд. рублей». Вместе с тем наблюдается снижение числа нарушений по вопросам оплаты труда. За 7 месяцев 2017 года в ходе контрольно-надзорных мероприятий инспекторы труда выявили 60,4 тыс. таких нарушений, что примерно на 20% меньше, чем за аналогичный период в 2016 году (72,9 тыс. нарушений по оплате труда). В. Вуколов сообщил: «</a:t>
            </a:r>
            <a:r>
              <a:rPr lang="ru-RU" dirty="0" err="1">
                <a:solidFill>
                  <a:srgbClr val="002060"/>
                </a:solidFill>
              </a:rPr>
              <a:t>Роструд</a:t>
            </a:r>
            <a:r>
              <a:rPr lang="ru-RU" dirty="0">
                <a:solidFill>
                  <a:srgbClr val="002060"/>
                </a:solidFill>
              </a:rPr>
              <a:t> тесно сотрудничает со Следственным комитетом, Прокуратурой по вопросам погашения задолженности по заработной плате и привлечения виновных к ответственности. Так, в 2016 году в суды было направлено 697 уголовных дел за невыплату заработной платы. В первом полугодии 2017 года было направлено 402 уголовных дела». В рамках Восточного экономического форума министр труда и соцзащиты М. </a:t>
            </a:r>
            <a:r>
              <a:rPr lang="ru-RU" dirty="0" err="1">
                <a:solidFill>
                  <a:srgbClr val="002060"/>
                </a:solidFill>
              </a:rPr>
              <a:t>Топилин</a:t>
            </a:r>
            <a:r>
              <a:rPr lang="ru-RU" dirty="0">
                <a:solidFill>
                  <a:srgbClr val="002060"/>
                </a:solidFill>
              </a:rPr>
              <a:t> предположил, что снижение реальных доходов россиян может быть следствием сокращения доли теневой экономики в стране. 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3400" y="940475"/>
            <a:ext cx="80010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2060"/>
                </a:solidFill>
              </a:rPr>
              <a:t>Он </a:t>
            </a:r>
            <a:r>
              <a:rPr lang="ru-RU" dirty="0">
                <a:solidFill>
                  <a:srgbClr val="002060"/>
                </a:solidFill>
              </a:rPr>
              <a:t>отметил, что зарплаты граждан РФ в период с января по июль 2017 года выросли на 3 % в реальном выражении, а также выросли пенсии. «Пособия все проиндексированы. По крайней мере, там нет фактора падения. Все снижение доходов, которое в итоговом коэффициенте получается, в итоговом индексе, это что-то связанное с перемещениями в иной деятельности, предпринимательской деятельности, в таком теневом секторе. Либо он сокращается, либо еще что-то происходит», – сообщил М. </a:t>
            </a:r>
            <a:r>
              <a:rPr lang="ru-RU" dirty="0" err="1">
                <a:solidFill>
                  <a:srgbClr val="002060"/>
                </a:solidFill>
              </a:rPr>
              <a:t>Топилин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457760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158574792"/>
              </p:ext>
            </p:extLst>
          </p:nvPr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683464321"/>
              </p:ext>
            </p:extLst>
          </p:nvPr>
        </p:nvGraphicFramePr>
        <p:xfrm>
          <a:off x="0" y="1371600"/>
          <a:ext cx="53340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3260</TotalTime>
  <Words>619</Words>
  <Application>Microsoft Office PowerPoint</Application>
  <PresentationFormat>Экран (4:3)</PresentationFormat>
  <Paragraphs>93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Презентация PowerPoint</vt:lpstr>
      <vt:lpstr>Презентация PowerPoint</vt:lpstr>
      <vt:lpstr>Презентация PowerPoint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Презентация PowerPoint</vt:lpstr>
      <vt:lpstr>Федерация профсоюзов Камчатки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345</cp:revision>
  <dcterms:modified xsi:type="dcterms:W3CDTF">2017-09-18T03:49:36Z</dcterms:modified>
</cp:coreProperties>
</file>