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3"/>
  </p:notesMasterIdLst>
  <p:sldIdLst>
    <p:sldId id="256" r:id="rId2"/>
    <p:sldId id="269" r:id="rId3"/>
    <p:sldId id="275" r:id="rId4"/>
    <p:sldId id="274" r:id="rId5"/>
    <p:sldId id="318" r:id="rId6"/>
    <p:sldId id="317" r:id="rId7"/>
    <p:sldId id="312" r:id="rId8"/>
    <p:sldId id="306" r:id="rId9"/>
    <p:sldId id="313" r:id="rId10"/>
    <p:sldId id="270" r:id="rId11"/>
    <p:sldId id="283" r:id="rId12"/>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08" autoAdjust="0"/>
    <p:restoredTop sz="98483" autoAdjust="0"/>
  </p:normalViewPr>
  <p:slideViewPr>
    <p:cSldViewPr>
      <p:cViewPr>
        <p:scale>
          <a:sx n="70" d="100"/>
          <a:sy n="70" d="100"/>
        </p:scale>
        <p:origin x="-1392" y="-55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Excel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a:defRPr>
                <a:solidFill>
                  <a:srgbClr val="002060"/>
                </a:solidFill>
              </a:defRPr>
            </a:pPr>
            <a:r>
              <a:rPr lang="ru-RU" dirty="0">
                <a:solidFill>
                  <a:srgbClr val="002060"/>
                </a:solidFill>
              </a:rPr>
              <a:t>Причины актуальных СТК</a:t>
            </a:r>
          </a:p>
        </c:rich>
      </c:tx>
      <c:layout/>
      <c:overlay val="1"/>
    </c:title>
    <c:autoTitleDeleted val="0"/>
    <c:view3D>
      <c:rotX val="30"/>
      <c:rotY val="0"/>
      <c:rAngAx val="1"/>
    </c:view3D>
    <c:floor>
      <c:thickness val="0"/>
    </c:floor>
    <c:sideWall>
      <c:thickness val="0"/>
    </c:sideWall>
    <c:backWall>
      <c:thickness val="0"/>
    </c:backWall>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spPr>
            <a:solidFill>
              <a:schemeClr val="accent6">
                <a:lumMod val="75000"/>
              </a:schemeClr>
            </a:solidFill>
          </c:spPr>
          <c:explosion val="25"/>
          <c:dLbls>
            <c:delete val="1"/>
          </c:dLbls>
          <c:cat>
            <c:strRef>
              <c:f>Лист1!$A$2</c:f>
              <c:strCache>
                <c:ptCount val="1"/>
                <c:pt idx="0">
                  <c:v>заработная плата</c:v>
                </c:pt>
              </c:strCache>
            </c:strRef>
          </c:cat>
          <c:val>
            <c:numRef>
              <c:f>Лист1!$B$2</c:f>
              <c:numCache>
                <c:formatCode>General</c:formatCode>
                <c:ptCount val="1"/>
                <c:pt idx="0">
                  <c:v>3</c:v>
                </c:pt>
              </c:numCache>
            </c:numRef>
          </c:val>
        </c:ser>
        <c:ser>
          <c:idx val="1"/>
          <c:order val="1"/>
          <c:tx>
            <c:strRef>
              <c:f>Лист1!$C$1</c:f>
              <c:strCache>
                <c:ptCount val="1"/>
                <c:pt idx="0">
                  <c:v>Столбец1</c:v>
                </c:pt>
              </c:strCache>
            </c:strRef>
          </c:tx>
          <c:dLbls>
            <c:showLegendKey val="1"/>
            <c:showVal val="1"/>
            <c:showCatName val="1"/>
            <c:showSerName val="1"/>
            <c:showPercent val="1"/>
            <c:showBubbleSize val="1"/>
            <c:showLeaderLines val="1"/>
          </c:dLbls>
          <c:cat>
            <c:strRef>
              <c:f>Лист1!$A$2</c:f>
              <c:strCache>
                <c:ptCount val="1"/>
                <c:pt idx="0">
                  <c:v>заработная плата</c:v>
                </c:pt>
              </c:strCache>
            </c:strRef>
          </c:cat>
          <c:val>
            <c:numRef>
              <c:f>Лист1!$C$2</c:f>
              <c:numCache>
                <c:formatCode>General</c:formatCode>
                <c:ptCount val="1"/>
              </c:numCache>
            </c:numRef>
          </c:val>
        </c:ser>
        <c:dLbls>
          <c:showLegendKey val="1"/>
          <c:showVal val="1"/>
          <c:showCatName val="1"/>
          <c:showSerName val="1"/>
          <c:showPercent val="1"/>
          <c:showBubbleSize val="1"/>
          <c:showLeaderLines val="1"/>
        </c:dLbls>
      </c:pie3DChart>
    </c:plotArea>
    <c:legend>
      <c:legendPos val="t"/>
      <c:legendEntry>
        <c:idx val="0"/>
        <c:txPr>
          <a:bodyPr/>
          <a:lstStyle/>
          <a:p>
            <a:pPr>
              <a:defRPr sz="1400">
                <a:solidFill>
                  <a:schemeClr val="tx1"/>
                </a:solidFill>
              </a:defRPr>
            </a:pPr>
            <a:endParaRPr lang="ru-RU"/>
          </a:p>
        </c:txPr>
      </c:legendEntry>
      <c:layout>
        <c:manualLayout>
          <c:xMode val="edge"/>
          <c:yMode val="edge"/>
          <c:x val="0.54002911068327542"/>
          <c:y val="7.2475490196078518E-2"/>
          <c:w val="0.45997088931672525"/>
          <c:h val="0.24527466481739313"/>
        </c:manualLayout>
      </c:layout>
      <c:overlay val="1"/>
      <c:txPr>
        <a:bodyPr/>
        <a:lstStyle/>
        <a:p>
          <a:pPr>
            <a:defRPr sz="1400">
              <a:solidFill>
                <a:schemeClr val="tx1"/>
              </a:solidFill>
            </a:defRPr>
          </a:pPr>
          <a:endParaRPr lang="ru-RU"/>
        </a:p>
      </c:txPr>
    </c:legend>
    <c:plotVisOnly val="1"/>
    <c:dispBlanksAs val="zero"/>
    <c:showDLblsOverMax val="1"/>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r>
              <a:rPr lang="ru-RU" sz="2000" dirty="0" smtClean="0">
                <a:solidFill>
                  <a:srgbClr val="002060"/>
                </a:solidFill>
              </a:rPr>
              <a:t>Распределение актуальных СТК по отраслям</a:t>
            </a:r>
          </a:p>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endParaRPr lang="ru-RU" dirty="0"/>
          </a:p>
        </c:rich>
      </c:tx>
      <c:layout/>
      <c:overlay val="1"/>
    </c:title>
    <c:autoTitleDeleted val="0"/>
    <c:view3D>
      <c:rotX val="30"/>
      <c:rotY val="0"/>
      <c:rAngAx val="1"/>
    </c:view3D>
    <c:floor>
      <c:thickness val="0"/>
    </c:floor>
    <c:sideWall>
      <c:thickness val="0"/>
    </c:sideWall>
    <c:backWall>
      <c:thickness val="0"/>
    </c:backWall>
    <c:plotArea>
      <c:layout/>
      <c:pie3DChart>
        <c:varyColors val="1"/>
        <c:ser>
          <c:idx val="0"/>
          <c:order val="0"/>
          <c:tx>
            <c:strRef>
              <c:f>Лист1!$B$1</c:f>
              <c:strCache>
                <c:ptCount val="1"/>
                <c:pt idx="0">
                  <c:v>Продажи</c:v>
                </c:pt>
              </c:strCache>
            </c:strRef>
          </c:tx>
          <c:dPt>
            <c:idx val="0"/>
            <c:bubble3D val="0"/>
            <c:spPr>
              <a:solidFill>
                <a:srgbClr val="92D050"/>
              </a:solidFill>
            </c:spPr>
          </c:dPt>
          <c:dPt>
            <c:idx val="1"/>
            <c:bubble3D val="0"/>
            <c:spPr>
              <a:solidFill>
                <a:srgbClr val="FFFF00"/>
              </a:solidFill>
            </c:spPr>
          </c:dPt>
          <c:dLbls>
            <c:dLbl>
              <c:idx val="0"/>
              <c:layout/>
              <c:showLegendKey val="0"/>
              <c:showVal val="1"/>
              <c:showCatName val="0"/>
              <c:showSerName val="0"/>
              <c:showPercent val="0"/>
              <c:showBubbleSize val="0"/>
            </c:dLbl>
            <c:dLbl>
              <c:idx val="1"/>
              <c:layout/>
              <c:showLegendKey val="0"/>
              <c:showVal val="1"/>
              <c:showCatName val="0"/>
              <c:showSerName val="0"/>
              <c:showPercent val="0"/>
              <c:showBubbleSize val="0"/>
            </c:dLbl>
            <c:dLbl>
              <c:idx val="2"/>
              <c:showLegendKey val="0"/>
              <c:showVal val="1"/>
              <c:showCatName val="0"/>
              <c:showSerName val="0"/>
              <c:showPercent val="0"/>
              <c:showBubbleSize val="0"/>
            </c:dLbl>
            <c:showLegendKey val="0"/>
            <c:showVal val="0"/>
            <c:showCatName val="0"/>
            <c:showSerName val="0"/>
            <c:showPercent val="0"/>
            <c:showBubbleSize val="0"/>
          </c:dLbls>
          <c:cat>
            <c:strRef>
              <c:f>Лист1!$A$2:$A$3</c:f>
              <c:strCache>
                <c:ptCount val="2"/>
                <c:pt idx="0">
                  <c:v>Культура</c:v>
                </c:pt>
                <c:pt idx="1">
                  <c:v>ЖКХ</c:v>
                </c:pt>
              </c:strCache>
            </c:strRef>
          </c:cat>
          <c:val>
            <c:numRef>
              <c:f>Лист1!$B$2:$B$3</c:f>
              <c:numCache>
                <c:formatCode>General</c:formatCode>
                <c:ptCount val="2"/>
                <c:pt idx="0">
                  <c:v>2</c:v>
                </c:pt>
                <c:pt idx="1">
                  <c:v>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9242632170978624"/>
          <c:y val="0.74868575021872263"/>
          <c:w val="0.3075736782902137"/>
          <c:h val="0.23873933727034122"/>
        </c:manualLayout>
      </c:layout>
      <c:overlay val="1"/>
      <c:txPr>
        <a:bodyPr/>
        <a:lstStyle/>
        <a:p>
          <a:pPr>
            <a:defRPr sz="1400"/>
          </a:pPr>
          <a:endParaRPr lang="ru-RU"/>
        </a:p>
      </c:txPr>
    </c:legend>
    <c:plotVisOnly val="1"/>
    <c:dispBlanksAs val="zero"/>
    <c:showDLblsOverMax val="1"/>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13.06.2017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extLst>
      <p:ext uri="{BB962C8B-B14F-4D97-AF65-F5344CB8AC3E}">
        <p14:creationId xmlns:p14="http://schemas.microsoft.com/office/powerpoint/2010/main" val="393944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6/13/2017</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06 </a:t>
            </a:r>
            <a:r>
              <a:rPr lang="ru-RU" sz="2800" dirty="0" smtClean="0">
                <a:solidFill>
                  <a:srgbClr val="002060"/>
                </a:solidFill>
                <a:effectLst>
                  <a:outerShdw blurRad="38100" dist="38100" dir="2700000" algn="tl">
                    <a:srgbClr val="000000">
                      <a:alpha val="43137"/>
                    </a:srgbClr>
                  </a:outerShdw>
                </a:effectLst>
              </a:rPr>
              <a:t>(</a:t>
            </a:r>
            <a:r>
              <a:rPr lang="ru-RU" sz="2800" dirty="0" smtClean="0">
                <a:solidFill>
                  <a:srgbClr val="002060"/>
                </a:solidFill>
                <a:effectLst>
                  <a:outerShdw blurRad="38100" dist="38100" dir="2700000" algn="tl">
                    <a:srgbClr val="000000">
                      <a:alpha val="43137"/>
                    </a:srgbClr>
                  </a:outerShdw>
                </a:effectLst>
              </a:rPr>
              <a:t>27) </a:t>
            </a:r>
            <a:r>
              <a:rPr lang="ru-RU" sz="2800" dirty="0" smtClean="0">
                <a:solidFill>
                  <a:srgbClr val="002060"/>
                </a:solidFill>
                <a:effectLst>
                  <a:outerShdw blurRad="38100" dist="38100" dir="2700000" algn="tl">
                    <a:srgbClr val="000000">
                      <a:alpha val="43137"/>
                    </a:srgbClr>
                  </a:outerShdw>
                </a:effectLst>
              </a:rPr>
              <a:t>по состоянию на 15 </a:t>
            </a:r>
            <a:r>
              <a:rPr lang="ru-RU" sz="2800" dirty="0" smtClean="0">
                <a:solidFill>
                  <a:srgbClr val="002060"/>
                </a:solidFill>
                <a:effectLst>
                  <a:outerShdw blurRad="38100" dist="38100" dir="2700000" algn="tl">
                    <a:srgbClr val="000000">
                      <a:alpha val="43137"/>
                    </a:srgbClr>
                  </a:outerShdw>
                </a:effectLst>
              </a:rPr>
              <a:t>июня </a:t>
            </a:r>
            <a:r>
              <a:rPr lang="ru-RU" sz="2800" dirty="0" smtClean="0">
                <a:solidFill>
                  <a:srgbClr val="002060"/>
                </a:solidFill>
                <a:effectLst>
                  <a:outerShdw blurRad="38100" dist="38100" dir="2700000" algn="tl">
                    <a:srgbClr val="000000">
                      <a:alpha val="43137"/>
                    </a:srgbClr>
                  </a:outerShdw>
                </a:effectLst>
              </a:rPr>
              <a:t>2017г.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a:t>
            </a:r>
            <a:r>
              <a:rPr lang="ru-RU" sz="3600" dirty="0">
                <a:solidFill>
                  <a:srgbClr val="002060"/>
                </a:solidFill>
              </a:rPr>
              <a:t>мая </a:t>
            </a:r>
            <a:r>
              <a:rPr lang="ru-RU" sz="3600" dirty="0" smtClean="0">
                <a:solidFill>
                  <a:srgbClr val="002060"/>
                </a:solidFill>
              </a:rPr>
              <a:t>2017г.  по 15 </a:t>
            </a:r>
            <a:r>
              <a:rPr lang="ru-RU" sz="3600" dirty="0" smtClean="0">
                <a:solidFill>
                  <a:srgbClr val="002060"/>
                </a:solidFill>
              </a:rPr>
              <a:t>июня 2017г</a:t>
            </a:r>
            <a:r>
              <a:rPr lang="ru-RU" sz="3600" dirty="0" smtClean="0">
                <a:solidFill>
                  <a:srgbClr val="002060"/>
                </a:solidFill>
              </a:rPr>
              <a:t>………..………………..………………..………………..……….4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 ..…………………………………….………….…..………5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a:t>
            </a:r>
            <a:r>
              <a:rPr lang="ru-RU" sz="3600" dirty="0">
                <a:solidFill>
                  <a:srgbClr val="002060"/>
                </a:solidFill>
              </a:rPr>
              <a:t>Главное о социально-трудовых отношениях в </a:t>
            </a:r>
            <a:r>
              <a:rPr lang="ru-RU" sz="3600" dirty="0" smtClean="0">
                <a:solidFill>
                  <a:srgbClr val="002060"/>
                </a:solidFill>
              </a:rPr>
              <a:t>РФ………………………..</a:t>
            </a:r>
            <a:r>
              <a:rPr lang="ru-RU" sz="3600" dirty="0">
                <a:solidFill>
                  <a:srgbClr val="002060"/>
                </a:solidFill>
              </a:rPr>
              <a:t>6</a:t>
            </a:r>
            <a:endParaRPr lang="ru-RU" sz="3600" dirty="0" smtClean="0">
              <a:solidFill>
                <a:srgbClr val="002060"/>
              </a:solidFill>
            </a:endParaRP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крае………………………………………….…………..…….12</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Камчатки………………………...…13</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a:solidFill>
                  <a:srgbClr val="002060"/>
                </a:solidFill>
              </a:rPr>
              <a:t>мая </a:t>
            </a:r>
            <a:r>
              <a:rPr lang="ru-RU" sz="2400" dirty="0" smtClean="0">
                <a:solidFill>
                  <a:srgbClr val="002060"/>
                </a:solidFill>
              </a:rPr>
              <a:t>2017г.  по 15 </a:t>
            </a:r>
            <a:r>
              <a:rPr lang="ru-RU" sz="2400" dirty="0" smtClean="0">
                <a:solidFill>
                  <a:srgbClr val="002060"/>
                </a:solidFill>
              </a:rPr>
              <a:t>июня 2017г</a:t>
            </a:r>
            <a:r>
              <a:rPr lang="ru-RU" sz="2400" dirty="0" smtClean="0">
                <a:solidFill>
                  <a:srgbClr val="002060"/>
                </a:solidFill>
              </a:rPr>
              <a:t>.</a:t>
            </a:r>
            <a:endParaRPr lang="ru-RU" sz="2400" dirty="0">
              <a:solidFill>
                <a:srgbClr val="002060"/>
              </a:solidFill>
            </a:endParaRPr>
          </a:p>
        </p:txBody>
      </p:sp>
      <p:graphicFrame>
        <p:nvGraphicFramePr>
          <p:cNvPr id="8" name="Содержимое 6"/>
          <p:cNvGraphicFramePr>
            <a:graphicFrameLocks/>
          </p:cNvGraphicFramePr>
          <p:nvPr>
            <p:extLst>
              <p:ext uri="{D42A27DB-BD31-4B8C-83A1-F6EECF244321}">
                <p14:modId xmlns:p14="http://schemas.microsoft.com/office/powerpoint/2010/main" val="3181736829"/>
              </p:ext>
            </p:extLst>
          </p:nvPr>
        </p:nvGraphicFramePr>
        <p:xfrm>
          <a:off x="67919" y="1213303"/>
          <a:ext cx="8991600" cy="3558159"/>
        </p:xfrm>
        <a:graphic>
          <a:graphicData uri="http://schemas.openxmlformats.org/drawingml/2006/table">
            <a:tbl>
              <a:tblPr/>
              <a:tblGrid>
                <a:gridCol w="1303681"/>
                <a:gridCol w="1371600"/>
                <a:gridCol w="1447800"/>
                <a:gridCol w="2590800"/>
                <a:gridCol w="2277719"/>
              </a:tblGrid>
              <a:tr h="778481">
                <a:tc>
                  <a:txBody>
                    <a:bodyPr/>
                    <a:lstStyle/>
                    <a:p>
                      <a:pPr algn="ctr" fontAlgn="t"/>
                      <a:r>
                        <a:rPr lang="ru-RU" sz="1200" b="1" i="0" u="none" strike="noStrike" dirty="0" smtClean="0">
                          <a:solidFill>
                            <a:srgbClr val="000000"/>
                          </a:solidFill>
                          <a:latin typeface="Calibri"/>
                        </a:rPr>
                        <a:t>Дата возникновения 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Предприятие, </a:t>
                      </a:r>
                    </a:p>
                    <a:p>
                      <a:pPr algn="ctr" fontAlgn="t"/>
                      <a:r>
                        <a:rPr lang="ru-RU" sz="1200" b="1" i="0" u="none" strike="noStrike"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Причина возникновения СТК </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Стороны СТК</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79678">
                <a:tc>
                  <a:txBody>
                    <a:bodyPr/>
                    <a:lstStyle/>
                    <a:p>
                      <a:pPr algn="ctr" fontAlgn="t"/>
                      <a:r>
                        <a:rPr lang="ru-RU" sz="1200" b="0" i="0" u="none" strike="noStrike" kern="1200" baseline="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chemeClr val="tx1"/>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b="0" i="0" u="none" strike="noStrike" kern="1200" baseline="0" dirty="0" smtClean="0">
                          <a:solidFill>
                            <a:srgbClr val="000000"/>
                          </a:solidFill>
                          <a:latin typeface="+mn-lt"/>
                          <a:ea typeface="+mn-ea"/>
                          <a:cs typeface="+mn-cs"/>
                        </a:rPr>
                        <a:t>нет</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extLst>
              <p:ext uri="{D42A27DB-BD31-4B8C-83A1-F6EECF244321}">
                <p14:modId xmlns:p14="http://schemas.microsoft.com/office/powerpoint/2010/main" val="1381861895"/>
              </p:ext>
            </p:extLst>
          </p:nvPr>
        </p:nvGraphicFramePr>
        <p:xfrm>
          <a:off x="381000" y="1066800"/>
          <a:ext cx="8610600" cy="4738041"/>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Февраль 2017г.</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effectLst/>
                          <a:latin typeface="+mn-lt"/>
                          <a:ea typeface="+mn-ea"/>
                          <a:cs typeface="+mn-cs"/>
                        </a:rPr>
                        <a:t>Задолженность по заработной плате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жизнеобеспечения, Председатель Федерации профсоюзов Камчатки</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kern="1200" dirty="0" smtClean="0">
                          <a:solidFill>
                            <a:schemeClr val="tx1"/>
                          </a:solidFill>
                          <a:effectLst/>
                          <a:latin typeface="+mn-lt"/>
                          <a:ea typeface="+mn-ea"/>
                          <a:cs typeface="+mn-cs"/>
                        </a:rPr>
                        <a:t>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 а также на встрече под руководством заместителя Главы Администрации Петропавловск-Камчатского городского округа, была организована встреча с  Председателем </a:t>
                      </a:r>
                      <a:r>
                        <a:rPr lang="ru-RU" sz="1200" b="0" i="0" u="none" strike="noStrike" kern="1200" dirty="0" smtClean="0">
                          <a:solidFill>
                            <a:schemeClr val="tx1"/>
                          </a:solidFill>
                          <a:latin typeface="+mn-lt"/>
                          <a:ea typeface="+mn-ea"/>
                          <a:cs typeface="+mn-cs"/>
                        </a:rPr>
                        <a:t>Федерации профсоюзов Камчатки и «Камчатскэнерго»</a:t>
                      </a:r>
                      <a:r>
                        <a:rPr lang="ru-RU" sz="1200" kern="1200" baseline="0" dirty="0" smtClean="0">
                          <a:solidFill>
                            <a:schemeClr val="tx1"/>
                          </a:solidFill>
                          <a:effectLst/>
                          <a:latin typeface="+mn-lt"/>
                          <a:ea typeface="+mn-ea"/>
                          <a:cs typeface="+mn-cs"/>
                        </a:rPr>
                        <a:t> </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extLst>
      <p:ext uri="{BB962C8B-B14F-4D97-AF65-F5344CB8AC3E}">
        <p14:creationId xmlns:p14="http://schemas.microsoft.com/office/powerpoint/2010/main" val="20073982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extLst>
              <p:ext uri="{D42A27DB-BD31-4B8C-83A1-F6EECF244321}">
                <p14:modId xmlns:p14="http://schemas.microsoft.com/office/powerpoint/2010/main" val="2032554423"/>
              </p:ext>
            </p:extLst>
          </p:nvPr>
        </p:nvGraphicFramePr>
        <p:xfrm>
          <a:off x="381000" y="1066800"/>
          <a:ext cx="8610600" cy="3352800"/>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Март 2017г.</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Дом культуры поселка Раздольный </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effectLst/>
                          <a:latin typeface="+mn-lt"/>
                          <a:ea typeface="+mn-ea"/>
                          <a:cs typeface="+mn-cs"/>
                        </a:rPr>
                        <a:t>задолженность по заработной плате</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b="0" i="0" u="none" strike="noStrike" kern="1200" baseline="0" dirty="0" smtClean="0">
                          <a:solidFill>
                            <a:srgbClr val="000000"/>
                          </a:solidFill>
                          <a:latin typeface="+mn-lt"/>
                          <a:ea typeface="+mn-ea"/>
                          <a:cs typeface="+mn-cs"/>
                        </a:rPr>
                        <a:t>Дома Культуры </a:t>
                      </a:r>
                      <a:r>
                        <a:rPr lang="ru-RU" sz="1200" kern="1200" dirty="0" smtClean="0">
                          <a:solidFill>
                            <a:schemeClr val="tx1"/>
                          </a:solidFill>
                          <a:effectLst/>
                          <a:latin typeface="+mn-lt"/>
                          <a:ea typeface="+mn-ea"/>
                          <a:cs typeface="+mn-cs"/>
                        </a:rPr>
                        <a:t>поселка Раздольный </a:t>
                      </a:r>
                      <a:endParaRPr lang="ru-RU" sz="1200" b="0" i="0" u="none" strike="noStrike" kern="1200" baseline="0" dirty="0" smtClean="0">
                        <a:solidFill>
                          <a:srgbClr val="000000"/>
                        </a:solidFill>
                        <a:latin typeface="+mn-lt"/>
                        <a:ea typeface="+mn-ea"/>
                        <a:cs typeface="+mn-cs"/>
                      </a:endParaRPr>
                    </a:p>
                    <a:p>
                      <a:pPr algn="l"/>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культуры РФ,</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Дома Культуры </a:t>
                      </a:r>
                      <a:r>
                        <a:rPr lang="ru-RU" sz="1200" kern="1200" dirty="0" smtClean="0">
                          <a:solidFill>
                            <a:schemeClr val="tx1"/>
                          </a:solidFill>
                          <a:effectLst/>
                          <a:latin typeface="+mn-lt"/>
                          <a:ea typeface="+mn-ea"/>
                          <a:cs typeface="+mn-cs"/>
                        </a:rPr>
                        <a:t>поселка Раздольный </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kern="1200" dirty="0" smtClean="0">
                          <a:solidFill>
                            <a:schemeClr val="tx1"/>
                          </a:solidFill>
                          <a:effectLst/>
                          <a:latin typeface="+mn-lt"/>
                          <a:ea typeface="+mn-ea"/>
                          <a:cs typeface="+mn-cs"/>
                        </a:rPr>
                        <a:t>Проведена</a:t>
                      </a:r>
                      <a:r>
                        <a:rPr lang="ru-RU" sz="1200" kern="1200" baseline="0" dirty="0" smtClean="0">
                          <a:solidFill>
                            <a:schemeClr val="tx1"/>
                          </a:solidFill>
                          <a:effectLst/>
                          <a:latin typeface="+mn-lt"/>
                          <a:ea typeface="+mn-ea"/>
                          <a:cs typeface="+mn-cs"/>
                        </a:rPr>
                        <a:t> встреча </a:t>
                      </a:r>
                      <a:r>
                        <a:rPr lang="ru-RU" sz="1200" kern="1200" dirty="0" smtClean="0">
                          <a:solidFill>
                            <a:schemeClr val="tx1"/>
                          </a:solidFill>
                          <a:effectLst/>
                          <a:latin typeface="+mn-lt"/>
                          <a:ea typeface="+mn-ea"/>
                          <a:cs typeface="+mn-cs"/>
                        </a:rPr>
                        <a:t>Председателя Камчатской краевой организации профсоюза работников культуры </a:t>
                      </a:r>
                      <a:r>
                        <a:rPr lang="ru-RU" sz="1200" kern="1200" baseline="0" dirty="0" smtClean="0">
                          <a:solidFill>
                            <a:schemeClr val="tx1"/>
                          </a:solidFill>
                          <a:effectLst/>
                          <a:latin typeface="+mn-lt"/>
                          <a:ea typeface="+mn-ea"/>
                          <a:cs typeface="+mn-cs"/>
                        </a:rPr>
                        <a:t>с </a:t>
                      </a:r>
                      <a:r>
                        <a:rPr lang="ru-RU" sz="1200" kern="1200" dirty="0" smtClean="0">
                          <a:solidFill>
                            <a:schemeClr val="tx1"/>
                          </a:solidFill>
                          <a:effectLst/>
                          <a:latin typeface="+mn-lt"/>
                          <a:ea typeface="+mn-ea"/>
                          <a:cs typeface="+mn-cs"/>
                        </a:rPr>
                        <a:t>советником сельской администрации (п. Раздольный)</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extLst>
      <p:ext uri="{BB962C8B-B14F-4D97-AF65-F5344CB8AC3E}">
        <p14:creationId xmlns:p14="http://schemas.microsoft.com/office/powerpoint/2010/main" val="39444598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p>
        </p:txBody>
      </p:sp>
      <p:sp>
        <p:nvSpPr>
          <p:cNvPr id="8" name="Содержимое 7"/>
          <p:cNvSpPr>
            <a:spLocks noGrp="1"/>
          </p:cNvSpPr>
          <p:nvPr>
            <p:ph idx="1"/>
          </p:nvPr>
        </p:nvSpPr>
        <p:spPr>
          <a:xfrm>
            <a:off x="448919" y="685800"/>
            <a:ext cx="8229600" cy="4525963"/>
          </a:xfrm>
        </p:spPr>
        <p:txBody>
          <a:bodyPr>
            <a:noAutofit/>
          </a:bodyPr>
          <a:lstStyle/>
          <a:p>
            <a:pPr marL="0" indent="0" algn="just">
              <a:buNone/>
            </a:pPr>
            <a:r>
              <a:rPr lang="ru-RU" sz="2000" dirty="0" smtClean="0">
                <a:solidFill>
                  <a:srgbClr val="002060"/>
                </a:solidFill>
                <a:cs typeface="Times New Roman" pitchFamily="18" charset="0"/>
              </a:rPr>
              <a:t>	</a:t>
            </a:r>
            <a:endParaRPr lang="ru-RU" sz="2000" dirty="0">
              <a:solidFill>
                <a:srgbClr val="002060"/>
              </a:solidFill>
            </a:endParaRPr>
          </a:p>
          <a:p>
            <a:endParaRPr lang="ru-RU" sz="2000" dirty="0">
              <a:solidFill>
                <a:srgbClr val="002060"/>
              </a:solidFill>
            </a:endParaRPr>
          </a:p>
          <a:p>
            <a:pPr algn="just">
              <a:spcBef>
                <a:spcPts val="0"/>
              </a:spcBef>
            </a:pPr>
            <a:endParaRPr lang="ru-RU" sz="2000" dirty="0">
              <a:solidFill>
                <a:srgbClr val="002060"/>
              </a:solidFill>
              <a:cs typeface="Times New Roman" pitchFamily="18" charset="0"/>
            </a:endParaRPr>
          </a:p>
        </p:txBody>
      </p:sp>
      <p:sp>
        <p:nvSpPr>
          <p:cNvPr id="3" name="Прямоугольник 2"/>
          <p:cNvSpPr/>
          <p:nvPr/>
        </p:nvSpPr>
        <p:spPr>
          <a:xfrm>
            <a:off x="304800" y="685800"/>
            <a:ext cx="8305800" cy="6524863"/>
          </a:xfrm>
          <a:prstGeom prst="rect">
            <a:avLst/>
          </a:prstGeom>
        </p:spPr>
        <p:txBody>
          <a:bodyPr wrap="square">
            <a:spAutoFit/>
          </a:bodyPr>
          <a:lstStyle/>
          <a:p>
            <a:pPr algn="just"/>
            <a:r>
              <a:rPr lang="ru-RU" sz="1900" dirty="0" smtClean="0">
                <a:solidFill>
                  <a:srgbClr val="002060"/>
                </a:solidFill>
              </a:rPr>
              <a:t>	1-3 </a:t>
            </a:r>
            <a:r>
              <a:rPr lang="ru-RU" sz="1900" dirty="0">
                <a:solidFill>
                  <a:srgbClr val="002060"/>
                </a:solidFill>
              </a:rPr>
              <a:t>июня 2017 года состоялся Петербургский международный экономический (ПМЭФ). Глава Федеральной службы по труду и занятости В. Вуколов в интервью заявил, что рынок труда в нашей стране стабилизируется, кризисные явления сходят на нет, а количество безработных снижается. По его словам, в настоящее время цифры возвращаются на естественные для себя позиции. «Кризисные явления, они, конечно, сходят на нет, и те показатели, которые мы сегодня видим и по высвобождению, и по нашим показателям, связанным с простоем, эти показатели существенно снижаются», — подчеркнул В. Вуколов. Он при этом отметил, что сейчас главной для ведомства задачей является работа над качеством предлагаемых вакансий, причём отдельно для категории людей с инвалидностью. </a:t>
            </a:r>
          </a:p>
          <a:p>
            <a:pPr algn="just"/>
            <a:r>
              <a:rPr lang="ru-RU" sz="1900" dirty="0" smtClean="0">
                <a:solidFill>
                  <a:srgbClr val="002060"/>
                </a:solidFill>
              </a:rPr>
              <a:t>	Министр </a:t>
            </a:r>
            <a:r>
              <a:rPr lang="ru-RU" sz="1900" dirty="0">
                <a:solidFill>
                  <a:srgbClr val="002060"/>
                </a:solidFill>
              </a:rPr>
              <a:t>труда и социальной защиты РФ М. </a:t>
            </a:r>
            <a:r>
              <a:rPr lang="ru-RU" sz="1900" dirty="0" err="1">
                <a:solidFill>
                  <a:srgbClr val="002060"/>
                </a:solidFill>
              </a:rPr>
              <a:t>Топилин</a:t>
            </a:r>
            <a:r>
              <a:rPr lang="ru-RU" sz="1900" dirty="0">
                <a:solidFill>
                  <a:srgbClr val="002060"/>
                </a:solidFill>
              </a:rPr>
              <a:t> выступил на панельной сессии «Индустрия 4.0»: безработица или изменение структуры рынка труда?». Он отметил, что в XX столетии стало нормой работать восемь часов в день и 40 часов в неделю. По его словам, в некоторых странах продолжительность рабочего дня меньше этого стандарта уже сейчас. Отметив тенденцию к сокращению рабочего дня, министр высказал предположение о том, что стандартным XXI веке, возможно, станет четырех-, пяти- или шестичасовой рабочий день. При этом, по его мнению, сокращение рабочего дня не повлечет за собой падение зарплат, так как стоимость труда будет расти. </a:t>
            </a:r>
          </a:p>
          <a:p>
            <a:pPr algn="just"/>
            <a:endParaRPr lang="ru-RU" sz="1900" dirty="0">
              <a:solidFill>
                <a:srgbClr val="002060"/>
              </a:solidFill>
            </a:endParaRPr>
          </a:p>
        </p:txBody>
      </p:sp>
    </p:spTree>
    <p:extLst>
      <p:ext uri="{BB962C8B-B14F-4D97-AF65-F5344CB8AC3E}">
        <p14:creationId xmlns:p14="http://schemas.microsoft.com/office/powerpoint/2010/main" val="14551757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p>
        </p:txBody>
      </p:sp>
      <p:sp>
        <p:nvSpPr>
          <p:cNvPr id="4" name="Прямоугольник 3"/>
          <p:cNvSpPr/>
          <p:nvPr/>
        </p:nvSpPr>
        <p:spPr>
          <a:xfrm>
            <a:off x="533400" y="838200"/>
            <a:ext cx="8001000" cy="5632311"/>
          </a:xfrm>
          <a:prstGeom prst="rect">
            <a:avLst/>
          </a:prstGeom>
        </p:spPr>
        <p:txBody>
          <a:bodyPr wrap="square">
            <a:spAutoFit/>
          </a:bodyPr>
          <a:lstStyle/>
          <a:p>
            <a:pPr algn="just"/>
            <a:r>
              <a:rPr lang="ru-RU" dirty="0" smtClean="0">
                <a:solidFill>
                  <a:srgbClr val="002060"/>
                </a:solidFill>
              </a:rPr>
              <a:t>	</a:t>
            </a:r>
            <a:r>
              <a:rPr lang="ru-RU" sz="2000" dirty="0" smtClean="0">
                <a:solidFill>
                  <a:srgbClr val="002060"/>
                </a:solidFill>
              </a:rPr>
              <a:t>2 </a:t>
            </a:r>
            <a:r>
              <a:rPr lang="ru-RU" sz="2000" dirty="0">
                <a:solidFill>
                  <a:srgbClr val="002060"/>
                </a:solidFill>
              </a:rPr>
              <a:t>июня 2017 года заместитель Председателя Правительства РФ О. </a:t>
            </a:r>
            <a:r>
              <a:rPr lang="ru-RU" sz="2000" dirty="0" err="1">
                <a:solidFill>
                  <a:srgbClr val="002060"/>
                </a:solidFill>
              </a:rPr>
              <a:t>Голодец</a:t>
            </a:r>
            <a:r>
              <a:rPr lang="ru-RU" sz="2000" dirty="0">
                <a:solidFill>
                  <a:srgbClr val="002060"/>
                </a:solidFill>
              </a:rPr>
              <a:t> на Петербургском международном экономическом форуме сообщила, что электронные трудовые книжки могут появится в РФ с 1 января 2018 года, если удастся достичь согласия с работодателями и профсоюзами. По ее словам, в случае перехода на электронное делопроизводство сведения о трудовой деятельности граждан можно будет получить «точно так же, как сегодня возможно получать разные справки по запросу в электронном виде с помощью защищенной электронной подписи». Она подчеркнула, что речь идет о плавном переходе, когда некоторое время в ходу будут параллельно и бумажные и электронные трудовые книжки. Профсоюзы выступают против полной замены бумажных трудовых книжек на электронные, хотя и допускает их дублирование. «При переходе на электронный документооборот, на электронные трудовые книжки, должен обязательно заполняться бумажный документ. Потому что при утере электронных данных через 40 лет, при выходе на пенсию, человек не сможет доказать, где он работал» - считает председатель ФНПР М. Шмаков.</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p>
        </p:txBody>
      </p:sp>
      <p:sp>
        <p:nvSpPr>
          <p:cNvPr id="8" name="Содержимое 7"/>
          <p:cNvSpPr>
            <a:spLocks noGrp="1"/>
          </p:cNvSpPr>
          <p:nvPr>
            <p:ph idx="1"/>
          </p:nvPr>
        </p:nvSpPr>
        <p:spPr>
          <a:xfrm>
            <a:off x="304800" y="685800"/>
            <a:ext cx="8373719" cy="4525963"/>
          </a:xfrm>
        </p:spPr>
        <p:txBody>
          <a:bodyPr>
            <a:noAutofit/>
          </a:bodyPr>
          <a:lstStyle/>
          <a:p>
            <a:pPr marL="0" indent="0" algn="just">
              <a:buNone/>
            </a:pPr>
            <a:r>
              <a:rPr lang="ru-RU" sz="2000" dirty="0" smtClean="0">
                <a:solidFill>
                  <a:srgbClr val="002060"/>
                </a:solidFill>
                <a:cs typeface="Times New Roman" pitchFamily="18" charset="0"/>
              </a:rPr>
              <a:t>	</a:t>
            </a:r>
            <a:r>
              <a:rPr lang="ru-RU" sz="1900" dirty="0">
                <a:solidFill>
                  <a:srgbClr val="002060"/>
                </a:solidFill>
              </a:rPr>
              <a:t> Министр труда и социальной защиты РФ М. </a:t>
            </a:r>
            <a:r>
              <a:rPr lang="ru-RU" sz="1900" dirty="0" err="1">
                <a:solidFill>
                  <a:srgbClr val="002060"/>
                </a:solidFill>
              </a:rPr>
              <a:t>Топилин</a:t>
            </a:r>
            <a:r>
              <a:rPr lang="ru-RU" sz="1900" dirty="0">
                <a:solidFill>
                  <a:srgbClr val="002060"/>
                </a:solidFill>
              </a:rPr>
              <a:t> в кулуарах Петербургского международного экономического форума (ПМЭФ) заявил, что зарплаты бюджетников, которые не были охвачены майскими указами, с 2018 года будут проиндексированы по уровню инфляции, который прогнозируется в пределах 4%. «Решение принципиальное принято, индексация будет, она будет с 1 января 2018 года. Сейчас мы уточняем параметры, размеры», — сообщил глава ведомства. Министр уточнил, что под индексацию попадают многие сотрудники федеральных министерств, таких, как Минприроды и МЧС. Всего таких бюджетников насчитывается в стране почти 6 млн человек. По словам М. </a:t>
            </a:r>
            <a:r>
              <a:rPr lang="ru-RU" sz="1900" dirty="0" err="1">
                <a:solidFill>
                  <a:srgbClr val="002060"/>
                </a:solidFill>
              </a:rPr>
              <a:t>Топилина</a:t>
            </a:r>
            <a:r>
              <a:rPr lang="ru-RU" sz="1900" dirty="0">
                <a:solidFill>
                  <a:srgbClr val="002060"/>
                </a:solidFill>
              </a:rPr>
              <a:t>, для дальнейшего повышения уровня зарплаты для этих сотрудников министерства и ведомства должны предложить планы по реформированию и повышению эффективности работы. «Если коллеги из Минприроды или другой какой-то службы хотят, чтобы был такой же прорыв, как по врачам и учителям, надо придумать и предложить реформу этой сферы», — сказал министр. Заместитель Председателя Правительства РФ заявила, что индексация зарплат бюджетников, не упомянутых в майских указах, потребует порядка 200 миллиардов рублей в год. "Если говорить о бюджетниках, которые не входят в майские указы, то в квартал это примерно на федеральном уровне 13 миллиардов и еще порядка 40 миллиардов - это по всей системе консолидированного бюджета. Тема обсуждается, решение пока не принято", - сказала О. </a:t>
            </a:r>
            <a:r>
              <a:rPr lang="ru-RU" sz="1900" dirty="0" err="1" smtClean="0">
                <a:solidFill>
                  <a:srgbClr val="002060"/>
                </a:solidFill>
              </a:rPr>
              <a:t>Голодец</a:t>
            </a:r>
            <a:r>
              <a:rPr lang="ru-RU" sz="1900" dirty="0" smtClean="0">
                <a:solidFill>
                  <a:srgbClr val="002060"/>
                </a:solidFill>
              </a:rPr>
              <a:t>.</a:t>
            </a:r>
            <a:endParaRPr lang="ru-RU" sz="1900" dirty="0">
              <a:solidFill>
                <a:srgbClr val="002060"/>
              </a:solidFill>
            </a:endParaRPr>
          </a:p>
          <a:p>
            <a:pPr marL="0" indent="0" algn="just">
              <a:buNone/>
            </a:pPr>
            <a:endParaRPr lang="ru-RU" sz="2000" dirty="0"/>
          </a:p>
        </p:txBody>
      </p:sp>
    </p:spTree>
    <p:extLst>
      <p:ext uri="{BB962C8B-B14F-4D97-AF65-F5344CB8AC3E}">
        <p14:creationId xmlns:p14="http://schemas.microsoft.com/office/powerpoint/2010/main" val="5543659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6" name="Диаграмма 5"/>
          <p:cNvGraphicFramePr/>
          <p:nvPr>
            <p:extLst>
              <p:ext uri="{D42A27DB-BD31-4B8C-83A1-F6EECF244321}">
                <p14:modId xmlns:p14="http://schemas.microsoft.com/office/powerpoint/2010/main" val="2158574792"/>
              </p:ext>
            </p:extLst>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3"/>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graphicFrame>
        <p:nvGraphicFramePr>
          <p:cNvPr id="9" name="Диаграмма 8"/>
          <p:cNvGraphicFramePr/>
          <p:nvPr>
            <p:extLst>
              <p:ext uri="{D42A27DB-BD31-4B8C-83A1-F6EECF244321}">
                <p14:modId xmlns:p14="http://schemas.microsoft.com/office/powerpoint/2010/main" val="3683464321"/>
              </p:ext>
            </p:extLst>
          </p:nvPr>
        </p:nvGraphicFramePr>
        <p:xfrm>
          <a:off x="0" y="1371600"/>
          <a:ext cx="5334000" cy="36576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3199</TotalTime>
  <Words>495</Words>
  <Application>Microsoft Office PowerPoint</Application>
  <PresentationFormat>Экран (4:3)</PresentationFormat>
  <Paragraphs>88</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  Федерация профсоюзов Камчатки   Бюллетень  проекта «Социально-трудовые конфликты  в Камчатском крае»   </vt:lpstr>
      <vt:lpstr>Презентация PowerPoint</vt:lpstr>
      <vt:lpstr>Презентация PowerPoint</vt:lpstr>
      <vt:lpstr>Презентация PowerPoint</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Презентация PowerPoint</vt:lpstr>
      <vt:lpstr>Федерация профсоюзов Камчатки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338</cp:revision>
  <dcterms:modified xsi:type="dcterms:W3CDTF">2017-06-13T02:53:44Z</dcterms:modified>
</cp:coreProperties>
</file>