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4"/>
  </p:notesMasterIdLst>
  <p:sldIdLst>
    <p:sldId id="256" r:id="rId2"/>
    <p:sldId id="269" r:id="rId3"/>
    <p:sldId id="275" r:id="rId4"/>
    <p:sldId id="274" r:id="rId5"/>
    <p:sldId id="318" r:id="rId6"/>
    <p:sldId id="317" r:id="rId7"/>
    <p:sldId id="312" r:id="rId8"/>
    <p:sldId id="306" r:id="rId9"/>
    <p:sldId id="313" r:id="rId10"/>
    <p:sldId id="319" r:id="rId11"/>
    <p:sldId id="270" r:id="rId12"/>
    <p:sldId id="283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15.05.2017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5/15/2017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(26) 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>
                <a:solidFill>
                  <a:srgbClr val="002060"/>
                </a:solidFill>
              </a:rPr>
              <a:t>апреля </a:t>
            </a:r>
            <a:r>
              <a:rPr lang="ru-RU" sz="3600" dirty="0" smtClean="0">
                <a:solidFill>
                  <a:srgbClr val="002060"/>
                </a:solidFill>
              </a:rPr>
              <a:t>2017г.  по 15 </a:t>
            </a:r>
            <a:r>
              <a:rPr lang="ru-RU" sz="3600" dirty="0" smtClean="0">
                <a:solidFill>
                  <a:srgbClr val="002060"/>
                </a:solidFill>
              </a:rPr>
              <a:t>мая 2017г………..………………..………………..………………..……….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апреля </a:t>
            </a:r>
            <a:r>
              <a:rPr lang="ru-RU" sz="2400" dirty="0" smtClean="0">
                <a:solidFill>
                  <a:srgbClr val="002060"/>
                </a:solidFill>
              </a:rPr>
              <a:t>2017г.  по 15 </a:t>
            </a:r>
            <a:r>
              <a:rPr lang="ru-RU" sz="2400" dirty="0" smtClean="0">
                <a:solidFill>
                  <a:srgbClr val="002060"/>
                </a:solidFill>
              </a:rPr>
              <a:t>мая2017г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1736829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861895"/>
              </p:ext>
            </p:extLst>
          </p:nvPr>
        </p:nvGraphicFramePr>
        <p:xfrm>
          <a:off x="381000" y="1066800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жизнеобеспечения, 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2554423"/>
              </p:ext>
            </p:extLst>
          </p:nvPr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культуры 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культуры РФ,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Проведена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встреча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Председателя Камчатской краевой организации профсоюза работников культуры 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советником сельской администрации (п. Раздольный)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5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2000" dirty="0">
                <a:solidFill>
                  <a:srgbClr val="002060"/>
                </a:solidFill>
              </a:rPr>
              <a:t>Президент РФ В. Путин 1 мая 2017 года подписал закон о введении электронных больничных и пособий по беременности. Согласно правкам, внесенным в закон, предусматривается возможность выдачи листка нетрудоспособности как на бумажном носителе, так и в форме электронного документа. На нем должна быть поставлена квалифицированная электронная подпись уполномоченных лиц. Такое же правило вводится и для пособий по беременности и родам. Закон вступит в силу с 1 июля 2017 года.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rgbClr val="002060"/>
                </a:solidFill>
              </a:rPr>
              <a:t>	Председатель </a:t>
            </a:r>
            <a:r>
              <a:rPr lang="ru-RU" sz="2000" dirty="0">
                <a:solidFill>
                  <a:srgbClr val="002060"/>
                </a:solidFill>
              </a:rPr>
              <a:t>Правительства РФ Д. Медведев распорядился до 20 мая 2017 года подготовить и внести в правительство законопроект о повышении минимального размера оплаты труда (МРОТ) до прожиточного минимума трудоспособного населения. Соответствующее поручение было дано министру труда и социальной защиты РФ М. </a:t>
            </a:r>
            <a:r>
              <a:rPr lang="ru-RU" sz="2000" dirty="0" err="1">
                <a:solidFill>
                  <a:srgbClr val="002060"/>
                </a:solidFill>
              </a:rPr>
              <a:t>Топилину</a:t>
            </a:r>
            <a:r>
              <a:rPr lang="ru-RU" sz="2000" dirty="0">
                <a:solidFill>
                  <a:srgbClr val="002060"/>
                </a:solidFill>
              </a:rPr>
              <a:t>, министру экономического развития РФ М. Орешкину и министру финансов РФ А. </a:t>
            </a:r>
            <a:r>
              <a:rPr lang="ru-RU" sz="2000" dirty="0" err="1">
                <a:solidFill>
                  <a:srgbClr val="002060"/>
                </a:solidFill>
              </a:rPr>
              <a:t>Силуанову</a:t>
            </a:r>
            <a:r>
              <a:rPr lang="ru-RU" sz="2000" dirty="0">
                <a:solidFill>
                  <a:srgbClr val="002060"/>
                </a:solidFill>
              </a:rPr>
              <a:t> Поручение Д. Медведев дал по итогам обсуждения в Государственной думе РФ отчета о результатах работы Правительства РФ в 2016 году. Ранее Д. Медведев в ходе выступления в Государственной думе пообещал повысить минимальную оплату труда до уровня прожиточного минимума в течение ближайших нескольких лет. Сегодня средний МРОТ в РФ составляет 7,5 тыс. руб. </a:t>
            </a:r>
          </a:p>
          <a:p>
            <a:pPr algn="just"/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7620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	1 </a:t>
            </a:r>
            <a:r>
              <a:rPr lang="ru-RU" sz="2000" dirty="0">
                <a:solidFill>
                  <a:srgbClr val="002060"/>
                </a:solidFill>
              </a:rPr>
              <a:t>мая 2017 года состоялись организованные профсоюзами митинги и шествия под девизом: «За достойную работу, зарплату, жизнь!». </a:t>
            </a:r>
            <a:r>
              <a:rPr lang="ru-RU" sz="2000" dirty="0">
                <a:solidFill>
                  <a:srgbClr val="002060"/>
                </a:solidFill>
              </a:rPr>
              <a:t>Масштабная всероссийская акция профсоюзов прошла с требованиями, направленными на защиту социально-трудовых прав и </a:t>
            </a:r>
            <a:r>
              <a:rPr lang="ru-RU" sz="2000" dirty="0">
                <a:solidFill>
                  <a:srgbClr val="002060"/>
                </a:solidFill>
              </a:rPr>
              <a:t>экономических </a:t>
            </a:r>
            <a:r>
              <a:rPr lang="ru-RU" sz="2000" dirty="0">
                <a:solidFill>
                  <a:srgbClr val="002060"/>
                </a:solidFill>
              </a:rPr>
              <a:t>интересов трудящихся. По всей РФ в Первомайской акции профсоюзов приняли участие 3 миллиона 423 тысячи человек. Всего состоялось 429 шествий и 675 митингов в 79 региональных центрах и 791 городе и поселке. </a:t>
            </a:r>
            <a:r>
              <a:rPr lang="ru-RU" sz="2000" dirty="0">
                <a:solidFill>
                  <a:srgbClr val="002060"/>
                </a:solidFill>
              </a:rPr>
              <a:t>Приветствуя </a:t>
            </a:r>
            <a:r>
              <a:rPr lang="ru-RU" sz="2000" dirty="0">
                <a:solidFill>
                  <a:srgbClr val="002060"/>
                </a:solidFill>
              </a:rPr>
              <a:t>праздничное шествие на Красной площади, Председатель Федерации Независимых Профсоюзов </a:t>
            </a:r>
            <a:r>
              <a:rPr lang="ru-RU" sz="2000" dirty="0" err="1">
                <a:solidFill>
                  <a:srgbClr val="002060"/>
                </a:solidFill>
              </a:rPr>
              <a:t>Росии</a:t>
            </a:r>
            <a:r>
              <a:rPr lang="ru-RU" sz="2000" dirty="0">
                <a:solidFill>
                  <a:srgbClr val="002060"/>
                </a:solidFill>
              </a:rPr>
              <a:t> М. Шмаков заявил: «Первомайские мероприятия по всей России - это демонстрация нашей силы, нашей организованности, солидарности и воли добиться целей, которые мы ставим и которые обязано выполнять правительство: достойный труд, достойная заработная плата, достойная жизнь! Мы будем добиваться, чтобы это произошло. Финансово-экономический блок правительства пытается навязать новые налоги, новые поборы, новые несправедливые правила ОСАГО, а также несправедливую оплату коммунальных услуг. Это происходит на фоне снижения заработной платы. Мы не допустим этого!". </a:t>
            </a:r>
            <a:r>
              <a:rPr lang="ru-RU" sz="2000" dirty="0">
                <a:solidFill>
                  <a:srgbClr val="002060"/>
                </a:solidFill>
              </a:rPr>
              <a:t>В единых колоннах с </a:t>
            </a:r>
            <a:r>
              <a:rPr lang="ru-RU" sz="2000" dirty="0">
                <a:solidFill>
                  <a:srgbClr val="002060"/>
                </a:solidFill>
              </a:rPr>
              <a:t>ФНПР </a:t>
            </a:r>
            <a:r>
              <a:rPr lang="ru-RU" sz="2000" dirty="0">
                <a:solidFill>
                  <a:srgbClr val="002060"/>
                </a:solidFill>
              </a:rPr>
              <a:t>выступили представители региональных структур Всероссийской политической партии «Союз Труда». </a:t>
            </a:r>
          </a:p>
          <a:p>
            <a:endParaRPr lang="ru-RU" sz="2000" dirty="0"/>
          </a:p>
          <a:p>
            <a:endParaRPr lang="ru-RU" sz="2000" dirty="0"/>
          </a:p>
          <a:p>
            <a:endParaRPr lang="ru-RU" sz="2000" dirty="0"/>
          </a:p>
          <a:p>
            <a:pPr marL="0" indent="0" algn="just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2000" dirty="0">
                <a:solidFill>
                  <a:srgbClr val="002060"/>
                </a:solidFill>
              </a:rPr>
              <a:t>Шествия и митинги прошли в 18 региональных центрах и 97 городах и селах. Самые многочисленные акции состоялись в Москве (130 тыс.), Рязани (27 тыс.). В Северо-Западном федеральном округе более 212 тыс. человек приняли участие в первомайских акциях профсоюзов. Шествия и митинги прошли в 17 региональных центрах и 99 городах и поселках. Самое многочисленное шествие прошло в Санкт-Петербурге (110 тыс.). В Северо-Кавказском федеральном округе шествия и митинги прошли в 7 региональных центрах и 75 городах и поселках. Всего в округе в акции профсоюзов приняли участие 283 тыс. человек. Самое многочисленное шествие состоялось в Грозном (100 тыс.). В Южном федеральном округе в праздничных мероприятиях 1 мая приняли участие 399 тыс. работников. Шествия и митинги прошли в 8 региональных центрах и 66 городах и поселках. Наиболее массовые акции прошли в Краснодаре (46 тыс.) и Волгограде (20 тыс.).В Приволжском федеральном округе в Первомайской акции профсоюзов приняли участие более 568 тыс. членов профсоюзов. 116 шествий и 165 митингов прошли в 14 региональных центрах и 204 городах и поселках. Многочисленные акции состоялись в Ижевске (48 тыс.), Перми (44 тыс.), Самаре (39 тыс.) и Новотроицке (20 тыс.). </a:t>
            </a:r>
          </a:p>
          <a:p>
            <a:pPr marL="0" indent="0" algn="just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54365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2000" dirty="0">
                <a:solidFill>
                  <a:srgbClr val="002060"/>
                </a:solidFill>
              </a:rPr>
              <a:t>В Уральском федеральном округе 49 шествий и 79 митингов прошли в 4 региональных центрах и 53 городах и поселках. Общее количество участников первомайских акций составило более 195 тыс. человек. Самые многочисленные шествия и митинги были организованы в Магнитогорске (39 тыс.) и Екатеринбурге (22 тыс.). В Сибирском федеральном округе 57 шествий и 118 митингов состоялись в 11 региональных центрах, в также в 130 городах и поселках. В Первомайской акции профсоюзов приняли участие более 144 тыс. человек. Наиболее крупные мероприятия в СФО состоялись в городах: Ангарске (15 тыс.), Омске и Новосибирске (по 10 тыс.). В Дальневосточном федеральном округе в Первомайской акции профсоюзов приняли участие 508 тыс. человек. 87 митингов и 68 шествий прошли в 8 региональных центрах и 109 городах и поселках. В честь международного дня солидарности трудящихся прошли 428 собраний в трудовых коллективах. Самые многочисленные акции состоялись в Якутске (100 тыс.), Хабаровске (41 тыс.), Владивостоке и Благовещенске (по 20 тыс.). </a:t>
            </a:r>
          </a:p>
        </p:txBody>
      </p:sp>
    </p:spTree>
    <p:extLst>
      <p:ext uri="{BB962C8B-B14F-4D97-AF65-F5344CB8AC3E}">
        <p14:creationId xmlns:p14="http://schemas.microsoft.com/office/powerpoint/2010/main" val="26387160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3189</TotalTime>
  <Words>502</Words>
  <Application>Microsoft Office PowerPoint</Application>
  <PresentationFormat>Экран (4:3)</PresentationFormat>
  <Paragraphs>94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336</cp:revision>
  <dcterms:modified xsi:type="dcterms:W3CDTF">2017-05-14T23:17:07Z</dcterms:modified>
</cp:coreProperties>
</file>