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5"/>
  </p:notesMasterIdLst>
  <p:sldIdLst>
    <p:sldId id="256" r:id="rId2"/>
    <p:sldId id="269" r:id="rId3"/>
    <p:sldId id="275" r:id="rId4"/>
    <p:sldId id="274" r:id="rId5"/>
    <p:sldId id="311" r:id="rId6"/>
    <p:sldId id="318" r:id="rId7"/>
    <p:sldId id="317" r:id="rId8"/>
    <p:sldId id="312" r:id="rId9"/>
    <p:sldId id="306" r:id="rId10"/>
    <p:sldId id="313" r:id="rId11"/>
    <p:sldId id="319" r:id="rId12"/>
    <p:sldId id="270" r:id="rId13"/>
    <p:sldId id="283" r:id="rId1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92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explosion val="25"/>
          <c:dLbls>
            <c:delete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LegendKey val="1"/>
            <c:showVal val="1"/>
            <c:showCatName val="1"/>
            <c:showSerName val="1"/>
            <c:showPercent val="1"/>
            <c:showBubbleSize val="1"/>
            <c:showLeaderLines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</c:numCache>
            </c:numRef>
          </c:val>
        </c:ser>
        <c:dLbls>
          <c:showLegendKey val="1"/>
          <c:showVal val="1"/>
          <c:showCatName val="1"/>
          <c:showSerName val="1"/>
          <c:showPercent val="1"/>
          <c:showBubbleSize val="1"/>
          <c:showLeaderLines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54002911068327542"/>
          <c:y val="7.2475490196078518E-2"/>
          <c:w val="0.45997088931672525"/>
          <c:h val="0.24527466481739313"/>
        </c:manualLayout>
      </c:layout>
      <c:overlay val="1"/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solidFill>
                  <a:srgbClr val="002060"/>
                </a:solidFill>
              </a:rPr>
              <a:t>Распределение актуальных СТК по отраслям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Лист1!$A$2:$A$3</c:f>
              <c:strCache>
                <c:ptCount val="2"/>
                <c:pt idx="0">
                  <c:v>Культура</c:v>
                </c:pt>
                <c:pt idx="1">
                  <c:v>ЖКХ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242632170978624"/>
          <c:y val="0.74868575021872263"/>
          <c:w val="0.3075736782902137"/>
          <c:h val="0.23873933727034122"/>
        </c:manualLayout>
      </c:layout>
      <c:overlay val="1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17.04.2017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9447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4/17/2017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04 (26) по состоянию на 15 апреля 2017г.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</a:t>
            </a:r>
            <a:r>
              <a:rPr lang="ru-RU" sz="3600" dirty="0">
                <a:solidFill>
                  <a:srgbClr val="002060"/>
                </a:solidFill>
              </a:rPr>
              <a:t>марта </a:t>
            </a:r>
            <a:r>
              <a:rPr lang="ru-RU" sz="3600" dirty="0" smtClean="0">
                <a:solidFill>
                  <a:srgbClr val="002060"/>
                </a:solidFill>
              </a:rPr>
              <a:t>2017г.  по 15 </a:t>
            </a:r>
            <a:r>
              <a:rPr lang="ru-RU" sz="3600" dirty="0" smtClean="0">
                <a:solidFill>
                  <a:srgbClr val="002060"/>
                </a:solidFill>
              </a:rPr>
              <a:t>апреля 2017г</a:t>
            </a:r>
            <a:r>
              <a:rPr lang="ru-RU" sz="3600" dirty="0" smtClean="0">
                <a:solidFill>
                  <a:srgbClr val="002060"/>
                </a:solidFill>
              </a:rPr>
              <a:t>………..………………..….………………..……….4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</a:t>
            </a:r>
            <a:r>
              <a:rPr lang="ru-RU" sz="3600" dirty="0">
                <a:solidFill>
                  <a:srgbClr val="002060"/>
                </a:solidFill>
              </a:rPr>
              <a:t>Главное о социально-трудовых отношениях в </a:t>
            </a:r>
            <a:r>
              <a:rPr lang="ru-RU" sz="3600" dirty="0" smtClean="0">
                <a:solidFill>
                  <a:srgbClr val="002060"/>
                </a:solidFill>
              </a:rPr>
              <a:t>РФ………………………..</a:t>
            </a:r>
            <a:r>
              <a:rPr lang="ru-RU" sz="3600" dirty="0">
                <a:solidFill>
                  <a:srgbClr val="002060"/>
                </a:solidFill>
              </a:rPr>
              <a:t>6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крае………………………………………….…………..…….12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Камчатки………………………...…13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 smtClean="0">
                <a:solidFill>
                  <a:srgbClr val="002060"/>
                </a:solidFill>
              </a:rPr>
              <a:t>марта </a:t>
            </a:r>
            <a:r>
              <a:rPr lang="ru-RU" sz="2400" dirty="0" smtClean="0">
                <a:solidFill>
                  <a:srgbClr val="002060"/>
                </a:solidFill>
              </a:rPr>
              <a:t>2017г.  по 15 </a:t>
            </a:r>
            <a:r>
              <a:rPr lang="ru-RU" sz="2400" dirty="0" smtClean="0">
                <a:solidFill>
                  <a:srgbClr val="002060"/>
                </a:solidFill>
              </a:rPr>
              <a:t>апреля </a:t>
            </a:r>
            <a:r>
              <a:rPr lang="ru-RU" sz="2400" dirty="0" smtClean="0">
                <a:solidFill>
                  <a:srgbClr val="002060"/>
                </a:solidFill>
              </a:rPr>
              <a:t>2017г.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1736829"/>
              </p:ext>
            </p:extLst>
          </p:nvPr>
        </p:nvGraphicFramePr>
        <p:xfrm>
          <a:off x="67919" y="1213303"/>
          <a:ext cx="8991600" cy="3558159"/>
        </p:xfrm>
        <a:graphic>
          <a:graphicData uri="http://schemas.openxmlformats.org/drawingml/2006/table">
            <a:tbl>
              <a:tblPr/>
              <a:tblGrid>
                <a:gridCol w="1303681"/>
                <a:gridCol w="1371600"/>
                <a:gridCol w="1447800"/>
                <a:gridCol w="2590800"/>
                <a:gridCol w="2277719"/>
              </a:tblGrid>
              <a:tr h="77848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</a:p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796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8262995"/>
              </p:ext>
            </p:extLst>
          </p:nvPr>
        </p:nvGraphicFramePr>
        <p:xfrm>
          <a:off x="381000" y="1066800"/>
          <a:ext cx="8610600" cy="3352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Уменьшение размера фонда стимулирования работников, повлекшие уменьшение заработной платы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Дома Культуры поселка Николаевка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культуры РФ,</a:t>
                      </a:r>
                    </a:p>
                    <a:p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Федерации профсоюзов Камчатки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Дома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с Председателем Федерации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профсоюзов Камчатки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провели встречу в первичной профсоюзной организации, ведутся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1861895"/>
              </p:ext>
            </p:extLst>
          </p:nvPr>
        </p:nvGraphicFramePr>
        <p:xfrm>
          <a:off x="381000" y="1066800"/>
          <a:ext cx="8610600" cy="473804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2017г.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Задолженность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 заработной плате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жизнеобеспечения, Председатель Федерации профсоюзов Камчатки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Данная ситуация рассматривалась на заседании Президиума Камчатской краевой организации Общероссийского профессионального союза работников жизнеобеспечения РФ, а также на встрече под руководством заместителя Главы Администрации Петропавловск-Камчатского городского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округа, была организована встреча с  Председателем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Федерации профсоюзов Камчатки и «Камчатскэнерго»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39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2554423"/>
              </p:ext>
            </p:extLst>
          </p:nvPr>
        </p:nvGraphicFramePr>
        <p:xfrm>
          <a:off x="381000" y="1066800"/>
          <a:ext cx="8610600" cy="3352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Март 2017г.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Дом культуры поселка Раздольный 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Дома Культуры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поселка Раздольный 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культуры РФ,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Дома Культуры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поселка Раздольный 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Проведена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встреча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Председателя Камчатской краевой организации профсоюза работников культуры 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советником сельской администрации (п. Раздольный)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45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«</a:t>
            </a:r>
            <a:r>
              <a:rPr lang="ru-RU" sz="2000" dirty="0">
                <a:solidFill>
                  <a:srgbClr val="002060"/>
                </a:solidFill>
              </a:rPr>
              <a:t>Министерство труда и социальной защиты РФ проводит еженедельный мониторинг рынка труда в разрезе субъектов РФ, который базируется на официальной информации, представляемой работодателями в органы службы занятости, о планируемых увольнениях работников в связи с ликвидацией организаций, либо сокращением численности или штата работников, а также введении режимов неполной занятости. С 22 по 29 марта 2017 года численность безработных граждан, зарегистрированных в органах службы занятости, снизилась на 0,2 % и составила 911 489 человек. Годом ранее этот показатель составлял 1 065 890 человек. За неделю снижение численности безработных граждан произошло в 50 регионах. Наибольшее снижение наблюдалось в Чувашской Республике, республиках Крым, Тыва, Мордовия, Бурятия, Смоленской, Тульской, Липецкой, Астраханской, Тамбовской, Ростовской, Калужской, Курганской, Ивановской, Курской областях, г. Санкт-Петербурге и Краснодарском крае. </a:t>
            </a:r>
            <a:r>
              <a:rPr lang="ru-RU" sz="2000" dirty="0" smtClean="0">
                <a:solidFill>
                  <a:srgbClr val="002060"/>
                </a:solidFill>
              </a:rPr>
              <a:t>По </a:t>
            </a:r>
            <a:r>
              <a:rPr lang="ru-RU" sz="2000" dirty="0">
                <a:solidFill>
                  <a:srgbClr val="002060"/>
                </a:solidFill>
              </a:rPr>
              <a:t>состоянию на 29 марта суммарная численность работников, находившихся в простое по инициативе администрации, работавших неполное рабочее время, а также работников, которым были предоставлены отпуска по соглашению сторон, составила 184 593 человека. </a:t>
            </a:r>
          </a:p>
          <a:p>
            <a:endParaRPr lang="ru-RU" sz="20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1757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7620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r>
              <a:rPr lang="ru-RU" sz="2000" dirty="0">
                <a:solidFill>
                  <a:srgbClr val="002060"/>
                </a:solidFill>
              </a:rPr>
              <a:t>Заместитель Председателя Правительства О. </a:t>
            </a:r>
            <a:r>
              <a:rPr lang="ru-RU" sz="2000" dirty="0" err="1">
                <a:solidFill>
                  <a:srgbClr val="002060"/>
                </a:solidFill>
              </a:rPr>
              <a:t>Голодец</a:t>
            </a:r>
            <a:r>
              <a:rPr lang="ru-RU" sz="2000" dirty="0">
                <a:solidFill>
                  <a:srgbClr val="002060"/>
                </a:solidFill>
              </a:rPr>
              <a:t> приняла участие в заседании Генерального совета Федерации независимых профсоюзов России. В своем выступлении она отметила эффективность функционирования системы социального партнерства в России и работы Российской трехсторонней комиссии по регулированию социально-трудовых отношений, сформированной из представителей органов исполнительной власти, работодателей и работников. «За последние три года РТК положительно оценила около 90 законов и около 80 постановлений Правительства, которые определяют стратегию и тактику развития нашей страны в социальной сфере», — сказала вице-премьер. О. </a:t>
            </a:r>
            <a:r>
              <a:rPr lang="ru-RU" sz="2000" dirty="0" err="1">
                <a:solidFill>
                  <a:srgbClr val="002060"/>
                </a:solidFill>
              </a:rPr>
              <a:t>Голодец</a:t>
            </a:r>
            <a:r>
              <a:rPr lang="ru-RU" sz="2000" dirty="0">
                <a:solidFill>
                  <a:srgbClr val="002060"/>
                </a:solidFill>
              </a:rPr>
              <a:t> особо отметила сотрудничество государственных органов, профсоюзов и работников в двух сферах — ликвидации задолженности по оплате труда и выявлении теневой занятости. По ее словам, благодаря такому взаимодействию </a:t>
            </a:r>
            <a:r>
              <a:rPr lang="ru-RU" sz="2000" dirty="0" err="1">
                <a:solidFill>
                  <a:srgbClr val="002060"/>
                </a:solidFill>
              </a:rPr>
              <a:t>Роструд</a:t>
            </a:r>
            <a:r>
              <a:rPr lang="ru-RU" sz="2000" dirty="0">
                <a:solidFill>
                  <a:srgbClr val="002060"/>
                </a:solidFill>
              </a:rPr>
              <a:t> смог устранить задержки с выплатой зарплаты примерно 1 млн работников на сумму свыше 25 млрд. руб. и добиться легального оформления трудовых отношений около 2,3 млн человек. Этого подхода, считает О. </a:t>
            </a:r>
            <a:r>
              <a:rPr lang="ru-RU" sz="2000" dirty="0" err="1">
                <a:solidFill>
                  <a:srgbClr val="002060"/>
                </a:solidFill>
              </a:rPr>
              <a:t>Голодец</a:t>
            </a:r>
            <a:r>
              <a:rPr lang="ru-RU" sz="2000" dirty="0">
                <a:solidFill>
                  <a:srgbClr val="002060"/>
                </a:solidFill>
              </a:rPr>
              <a:t>, необходимо придерживаться и в 2017 году, на который приходится завершающий период исполнения значительной части положений майских указов Президента РФ. </a:t>
            </a:r>
          </a:p>
          <a:p>
            <a:endParaRPr lang="ru-RU" sz="2000" dirty="0"/>
          </a:p>
          <a:p>
            <a:endParaRPr lang="ru-RU" sz="2000" dirty="0"/>
          </a:p>
          <a:p>
            <a:pPr marL="0" indent="0" algn="just">
              <a:spcBef>
                <a:spcPts val="0"/>
              </a:spcBef>
              <a:buNone/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r>
              <a:rPr lang="ru-RU" sz="2000" dirty="0">
                <a:solidFill>
                  <a:srgbClr val="002060"/>
                </a:solidFill>
              </a:rPr>
              <a:t>Министр труда и социальной защиты РФ М. </a:t>
            </a:r>
            <a:r>
              <a:rPr lang="ru-RU" sz="2000" dirty="0" err="1">
                <a:solidFill>
                  <a:srgbClr val="002060"/>
                </a:solidFill>
              </a:rPr>
              <a:t>Топилин</a:t>
            </a:r>
            <a:r>
              <a:rPr lang="ru-RU" sz="2000" dirty="0">
                <a:solidFill>
                  <a:srgbClr val="002060"/>
                </a:solidFill>
              </a:rPr>
              <a:t> принял участие в заседании Генерального совета Федерации независимых профсоюзов России. Министр отметил, что на основе данных статистики 2017 года можно говорить о восстановлении роста реальных заработных плат. «В январе прошлого года был небольшой прирост реальных заработных плат – чуть меньше 1 %. По итогам двух месяцев этого года – это уже 2,3% роста реальной заработной платы, – отметил глава Министерства труда и социальной защиты. – Восстанавливаются темпы роста экономики, восстанавливается рост валового продукта, по мере этого мы будем видеть большие темпы роста заработной платы». М. </a:t>
            </a:r>
            <a:r>
              <a:rPr lang="ru-RU" sz="2000" dirty="0" err="1">
                <a:solidFill>
                  <a:srgbClr val="002060"/>
                </a:solidFill>
              </a:rPr>
              <a:t>Топилин</a:t>
            </a:r>
            <a:r>
              <a:rPr lang="ru-RU" sz="2000" dirty="0">
                <a:solidFill>
                  <a:srgbClr val="002060"/>
                </a:solidFill>
              </a:rPr>
              <a:t> выразил уверенность, в 2017 году совместно с профсоюзами и работодателями удастся окончательно решить вопрос приближения минимального размера оплаты труда к прожиточному минимуму. «Я надеюсь, что мы найдем взвешенное решение, которое устроит все три стороны социального партнерства. Мы никогда не были близки к решению этого вопроса, как сейчас. Нужно все просчитать и наконец-то поставить точку», – сказал он. Министр высказал мнение, что «позитивных результатов с точки зрения поддержания заработных плат можно достичь в связи с исполнением майских указов Президента». </a:t>
            </a:r>
            <a:endParaRPr lang="ru-RU" sz="2000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543659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rgbClr val="002060"/>
                </a:solidFill>
                <a:cs typeface="Times New Roman" pitchFamily="18" charset="0"/>
              </a:rPr>
              <a:t>	</a:t>
            </a:r>
            <a:r>
              <a:rPr lang="ru-RU" sz="2000" dirty="0" smtClean="0"/>
              <a:t>«</a:t>
            </a:r>
            <a:r>
              <a:rPr lang="ru-RU" sz="2000" dirty="0">
                <a:solidFill>
                  <a:srgbClr val="002060"/>
                </a:solidFill>
              </a:rPr>
              <a:t>В начале 2018 года необходимо выйти на исполнение всех показателей по врачам, учителям, работникам высшего профессионального образования, социальным работникам, работникам культуры, которые предусмотрены указом», – сказал глава Министерства труда и социальной защиты и попросил представителей профсоюзов взять этот вопрос на постоянный контроль, «чтобы не возникало ситуаций, когда у нас кто-то что-то забыл, не сосчитал или не досчитал». Также, по словам Максима </a:t>
            </a:r>
            <a:r>
              <a:rPr lang="ru-RU" sz="2000" dirty="0" err="1">
                <a:solidFill>
                  <a:srgbClr val="002060"/>
                </a:solidFill>
              </a:rPr>
              <a:t>Топилина</a:t>
            </a:r>
            <a:r>
              <a:rPr lang="ru-RU" sz="2000" dirty="0">
                <a:solidFill>
                  <a:srgbClr val="002060"/>
                </a:solidFill>
              </a:rPr>
              <a:t>, необходимо продолжать работу по сокращению дифференциации заработных плат. Он отметил, что данные статистики свидетельствуют о небольшом сокращении. «Мы договорились с профсоюзами и работодателями, как мы вводим ограничения, в том числе в бюджетном секторе, на предприятиях, где есть пакеты государственного участия. В этом направлении надо продолжать двигаться, безусловно соблюдая разумный подход с точки зрения степени и возможности вмешательства законодателей и других инструментов на тех или иных предприятиях», – сказал Министр. По мнению Максима </a:t>
            </a:r>
            <a:r>
              <a:rPr lang="ru-RU" sz="2000" dirty="0" err="1">
                <a:solidFill>
                  <a:srgbClr val="002060"/>
                </a:solidFill>
              </a:rPr>
              <a:t>Топилина</a:t>
            </a:r>
            <a:r>
              <a:rPr lang="ru-RU" sz="2000" dirty="0">
                <a:solidFill>
                  <a:srgbClr val="002060"/>
                </a:solidFill>
              </a:rPr>
              <a:t>, ключевым моментом в вопросе дифференциации заработных плат в коммерческом секторе должно стать достижение договоренностей при проведении переговоров, при заключении коллективных договоров и отраслевых соглашений. </a:t>
            </a: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7160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158574792"/>
              </p:ext>
            </p:extLst>
          </p:nvPr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683464321"/>
              </p:ext>
            </p:extLst>
          </p:nvPr>
        </p:nvGraphicFramePr>
        <p:xfrm>
          <a:off x="0" y="1371600"/>
          <a:ext cx="5334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3105</TotalTime>
  <Words>600</Words>
  <Application>Microsoft Office PowerPoint</Application>
  <PresentationFormat>Экран (4:3)</PresentationFormat>
  <Paragraphs>108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Презентация PowerPoint</vt:lpstr>
      <vt:lpstr>Презентация PowerPoint</vt:lpstr>
      <vt:lpstr>Презентация PowerPoint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Презентация PowerPoint</vt:lpstr>
      <vt:lpstr>Федерация профсоюзов Камчатки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334</cp:revision>
  <dcterms:modified xsi:type="dcterms:W3CDTF">2017-04-17T04:29:26Z</dcterms:modified>
</cp:coreProperties>
</file>