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4" r:id="rId1"/>
  </p:sldMasterIdLst>
  <p:notesMasterIdLst>
    <p:notesMasterId r:id="rId15"/>
  </p:notesMasterIdLst>
  <p:sldIdLst>
    <p:sldId id="256" r:id="rId2"/>
    <p:sldId id="269" r:id="rId3"/>
    <p:sldId id="275" r:id="rId4"/>
    <p:sldId id="274" r:id="rId5"/>
    <p:sldId id="311" r:id="rId6"/>
    <p:sldId id="306" r:id="rId7"/>
    <p:sldId id="312" r:id="rId8"/>
    <p:sldId id="313" r:id="rId9"/>
    <p:sldId id="314" r:id="rId10"/>
    <p:sldId id="315" r:id="rId11"/>
    <p:sldId id="316" r:id="rId12"/>
    <p:sldId id="270" r:id="rId13"/>
    <p:sldId id="283" r:id="rId14"/>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0099"/>
    <a:srgbClr val="9C8214"/>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Темный стиль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Темный стиль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08" autoAdjust="0"/>
    <p:restoredTop sz="98483" autoAdjust="0"/>
  </p:normalViewPr>
  <p:slideViewPr>
    <p:cSldViewPr>
      <p:cViewPr>
        <p:scale>
          <a:sx n="70" d="100"/>
          <a:sy n="70" d="100"/>
        </p:scale>
        <p:origin x="-1392" y="-552"/>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Excel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1"/>
  <c:style val="2"/>
  <c:chart>
    <c:title>
      <c:tx>
        <c:rich>
          <a:bodyPr/>
          <a:lstStyle/>
          <a:p>
            <a:pPr>
              <a:defRPr>
                <a:solidFill>
                  <a:srgbClr val="002060"/>
                </a:solidFill>
              </a:defRPr>
            </a:pPr>
            <a:r>
              <a:rPr lang="ru-RU" dirty="0">
                <a:solidFill>
                  <a:srgbClr val="002060"/>
                </a:solidFill>
              </a:rPr>
              <a:t>Причины актуальных СТК</a:t>
            </a:r>
          </a:p>
        </c:rich>
      </c:tx>
      <c:layout/>
      <c:overlay val="1"/>
    </c:title>
    <c:autoTitleDeleted val="0"/>
    <c:view3D>
      <c:rotX val="30"/>
      <c:rotY val="0"/>
      <c:rAngAx val="1"/>
    </c:view3D>
    <c:floor>
      <c:thickness val="0"/>
    </c:floor>
    <c:sideWall>
      <c:thickness val="0"/>
    </c:sideWall>
    <c:backWall>
      <c:thickness val="0"/>
    </c:backWall>
    <c:plotArea>
      <c:layout>
        <c:manualLayout>
          <c:layoutTarget val="inner"/>
          <c:xMode val="edge"/>
          <c:yMode val="edge"/>
          <c:x val="0.15224358974358973"/>
          <c:y val="0.30816581750810562"/>
          <c:w val="0.80448717948717952"/>
          <c:h val="0.61924135402192371"/>
        </c:manualLayout>
      </c:layout>
      <c:pie3DChart>
        <c:varyColors val="1"/>
        <c:ser>
          <c:idx val="0"/>
          <c:order val="0"/>
          <c:tx>
            <c:strRef>
              <c:f>Лист1!$B$1</c:f>
              <c:strCache>
                <c:ptCount val="1"/>
                <c:pt idx="0">
                  <c:v>Причины актуальных СТК</c:v>
                </c:pt>
              </c:strCache>
            </c:strRef>
          </c:tx>
          <c:spPr>
            <a:solidFill>
              <a:schemeClr val="accent6">
                <a:lumMod val="75000"/>
              </a:schemeClr>
            </a:solidFill>
          </c:spPr>
          <c:explosion val="25"/>
          <c:dLbls>
            <c:delete val="1"/>
          </c:dLbls>
          <c:cat>
            <c:strRef>
              <c:f>Лист1!$A$2</c:f>
              <c:strCache>
                <c:ptCount val="1"/>
                <c:pt idx="0">
                  <c:v>заработная плата</c:v>
                </c:pt>
              </c:strCache>
            </c:strRef>
          </c:cat>
          <c:val>
            <c:numRef>
              <c:f>Лист1!$B$2</c:f>
              <c:numCache>
                <c:formatCode>General</c:formatCode>
                <c:ptCount val="1"/>
                <c:pt idx="0">
                  <c:v>3</c:v>
                </c:pt>
              </c:numCache>
            </c:numRef>
          </c:val>
        </c:ser>
        <c:ser>
          <c:idx val="1"/>
          <c:order val="1"/>
          <c:tx>
            <c:strRef>
              <c:f>Лист1!$C$1</c:f>
              <c:strCache>
                <c:ptCount val="1"/>
                <c:pt idx="0">
                  <c:v>Столбец1</c:v>
                </c:pt>
              </c:strCache>
            </c:strRef>
          </c:tx>
          <c:dLbls>
            <c:showLegendKey val="1"/>
            <c:showVal val="1"/>
            <c:showCatName val="1"/>
            <c:showSerName val="1"/>
            <c:showPercent val="1"/>
            <c:showBubbleSize val="1"/>
            <c:showLeaderLines val="1"/>
          </c:dLbls>
          <c:cat>
            <c:strRef>
              <c:f>Лист1!$A$2</c:f>
              <c:strCache>
                <c:ptCount val="1"/>
                <c:pt idx="0">
                  <c:v>заработная плата</c:v>
                </c:pt>
              </c:strCache>
            </c:strRef>
          </c:cat>
          <c:val>
            <c:numRef>
              <c:f>Лист1!$C$2</c:f>
              <c:numCache>
                <c:formatCode>General</c:formatCode>
                <c:ptCount val="1"/>
              </c:numCache>
            </c:numRef>
          </c:val>
        </c:ser>
        <c:dLbls>
          <c:showLegendKey val="1"/>
          <c:showVal val="1"/>
          <c:showCatName val="1"/>
          <c:showSerName val="1"/>
          <c:showPercent val="1"/>
          <c:showBubbleSize val="1"/>
          <c:showLeaderLines val="1"/>
        </c:dLbls>
      </c:pie3DChart>
    </c:plotArea>
    <c:legend>
      <c:legendPos val="t"/>
      <c:legendEntry>
        <c:idx val="0"/>
        <c:txPr>
          <a:bodyPr/>
          <a:lstStyle/>
          <a:p>
            <a:pPr>
              <a:defRPr sz="1400">
                <a:solidFill>
                  <a:schemeClr val="tx1"/>
                </a:solidFill>
              </a:defRPr>
            </a:pPr>
            <a:endParaRPr lang="ru-RU"/>
          </a:p>
        </c:txPr>
      </c:legendEntry>
      <c:layout>
        <c:manualLayout>
          <c:xMode val="edge"/>
          <c:yMode val="edge"/>
          <c:x val="0.54002911068327542"/>
          <c:y val="7.2475490196078518E-2"/>
          <c:w val="0.45997088931672525"/>
          <c:h val="0.24527466481739313"/>
        </c:manualLayout>
      </c:layout>
      <c:overlay val="1"/>
      <c:txPr>
        <a:bodyPr/>
        <a:lstStyle/>
        <a:p>
          <a:pPr>
            <a:defRPr sz="1400">
              <a:solidFill>
                <a:schemeClr val="tx1"/>
              </a:solidFill>
            </a:defRPr>
          </a:pPr>
          <a:endParaRPr lang="ru-RU"/>
        </a:p>
      </c:txPr>
    </c:legend>
    <c:plotVisOnly val="1"/>
    <c:dispBlanksAs val="zero"/>
    <c:showDLblsOverMax val="1"/>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1"/>
  <c:style val="2"/>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2160" b="1" i="0" u="none" strike="noStrike" kern="1200" baseline="0">
                <a:solidFill>
                  <a:prstClr val="black"/>
                </a:solidFill>
                <a:latin typeface="+mn-lt"/>
                <a:ea typeface="+mn-ea"/>
                <a:cs typeface="+mn-cs"/>
              </a:defRPr>
            </a:pPr>
            <a:r>
              <a:rPr lang="ru-RU" sz="2000" dirty="0" smtClean="0">
                <a:solidFill>
                  <a:srgbClr val="002060"/>
                </a:solidFill>
              </a:rPr>
              <a:t>Распределение актуальных СТК по отраслям</a:t>
            </a:r>
          </a:p>
          <a:p>
            <a:pPr marL="0" marR="0" indent="0" algn="ctr" defTabSz="914400" rtl="0" eaLnBrk="1" fontAlgn="auto" latinLnBrk="0" hangingPunct="1">
              <a:lnSpc>
                <a:spcPct val="100000"/>
              </a:lnSpc>
              <a:spcBef>
                <a:spcPts val="0"/>
              </a:spcBef>
              <a:spcAft>
                <a:spcPts val="0"/>
              </a:spcAft>
              <a:buClrTx/>
              <a:buSzTx/>
              <a:buFontTx/>
              <a:buNone/>
              <a:tabLst/>
              <a:defRPr sz="2160" b="1" i="0" u="none" strike="noStrike" kern="1200" baseline="0">
                <a:solidFill>
                  <a:prstClr val="black"/>
                </a:solidFill>
                <a:latin typeface="+mn-lt"/>
                <a:ea typeface="+mn-ea"/>
                <a:cs typeface="+mn-cs"/>
              </a:defRPr>
            </a:pPr>
            <a:endParaRPr lang="ru-RU" dirty="0"/>
          </a:p>
        </c:rich>
      </c:tx>
      <c:layout/>
      <c:overlay val="1"/>
    </c:title>
    <c:autoTitleDeleted val="0"/>
    <c:view3D>
      <c:rotX val="30"/>
      <c:rotY val="0"/>
      <c:rAngAx val="1"/>
    </c:view3D>
    <c:floor>
      <c:thickness val="0"/>
    </c:floor>
    <c:sideWall>
      <c:thickness val="0"/>
    </c:sideWall>
    <c:backWall>
      <c:thickness val="0"/>
    </c:backWall>
    <c:plotArea>
      <c:layout/>
      <c:pie3DChart>
        <c:varyColors val="1"/>
        <c:ser>
          <c:idx val="0"/>
          <c:order val="0"/>
          <c:tx>
            <c:strRef>
              <c:f>Лист1!$B$1</c:f>
              <c:strCache>
                <c:ptCount val="1"/>
                <c:pt idx="0">
                  <c:v>Продажи</c:v>
                </c:pt>
              </c:strCache>
            </c:strRef>
          </c:tx>
          <c:dPt>
            <c:idx val="0"/>
            <c:bubble3D val="0"/>
            <c:spPr>
              <a:solidFill>
                <a:srgbClr val="92D050"/>
              </a:solidFill>
            </c:spPr>
          </c:dPt>
          <c:dPt>
            <c:idx val="1"/>
            <c:bubble3D val="0"/>
            <c:spPr>
              <a:solidFill>
                <a:srgbClr val="FFFF00"/>
              </a:solidFill>
            </c:spPr>
          </c:dPt>
          <c:dLbls>
            <c:dLbl>
              <c:idx val="0"/>
              <c:layout/>
              <c:showLegendKey val="0"/>
              <c:showVal val="1"/>
              <c:showCatName val="0"/>
              <c:showSerName val="0"/>
              <c:showPercent val="0"/>
              <c:showBubbleSize val="0"/>
            </c:dLbl>
            <c:dLbl>
              <c:idx val="1"/>
              <c:layout/>
              <c:showLegendKey val="0"/>
              <c:showVal val="1"/>
              <c:showCatName val="0"/>
              <c:showSerName val="0"/>
              <c:showPercent val="0"/>
              <c:showBubbleSize val="0"/>
            </c:dLbl>
            <c:dLbl>
              <c:idx val="2"/>
              <c:layout/>
              <c:showLegendKey val="0"/>
              <c:showVal val="1"/>
              <c:showCatName val="0"/>
              <c:showSerName val="0"/>
              <c:showPercent val="0"/>
              <c:showBubbleSize val="0"/>
            </c:dLbl>
            <c:showLegendKey val="0"/>
            <c:showVal val="0"/>
            <c:showCatName val="0"/>
            <c:showSerName val="0"/>
            <c:showPercent val="0"/>
            <c:showBubbleSize val="0"/>
          </c:dLbls>
          <c:cat>
            <c:strRef>
              <c:f>Лист1!$A$2:$A$3</c:f>
              <c:strCache>
                <c:ptCount val="2"/>
                <c:pt idx="0">
                  <c:v>Культура</c:v>
                </c:pt>
                <c:pt idx="1">
                  <c:v>ЖКХ</c:v>
                </c:pt>
              </c:strCache>
            </c:strRef>
          </c:cat>
          <c:val>
            <c:numRef>
              <c:f>Лист1!$B$2:$B$3</c:f>
              <c:numCache>
                <c:formatCode>General</c:formatCode>
                <c:ptCount val="2"/>
                <c:pt idx="0">
                  <c:v>2</c:v>
                </c:pt>
                <c:pt idx="1">
                  <c:v>1</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9242632170978624"/>
          <c:y val="0.74868575021872263"/>
          <c:w val="0.3075736782902137"/>
          <c:h val="0.23873933727034122"/>
        </c:manualLayout>
      </c:layout>
      <c:overlay val="1"/>
      <c:txPr>
        <a:bodyPr/>
        <a:lstStyle/>
        <a:p>
          <a:pPr>
            <a:defRPr sz="1400"/>
          </a:pPr>
          <a:endParaRPr lang="ru-RU"/>
        </a:p>
      </c:txPr>
    </c:legend>
    <c:plotVisOnly val="1"/>
    <c:dispBlanksAs val="zero"/>
    <c:showDLblsOverMax val="1"/>
  </c:chart>
  <c:txPr>
    <a:bodyPr/>
    <a:lstStyle/>
    <a:p>
      <a:pPr>
        <a:defRPr sz="1800"/>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E8D9F-68A5-43A5-AD8D-C739FA0654CD}" type="datetimeFigureOut">
              <a:rPr lang="ru-RU" smtClean="0"/>
              <a:pPr/>
              <a:t>09.03.2017</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CB425E-FAA4-4E47-A50F-37A3B4C0F9DC}" type="slidenum">
              <a:rPr lang="ru-RU" smtClean="0"/>
              <a:pPr/>
              <a:t>‹#›</a:t>
            </a:fld>
            <a:endParaRPr lang="ru-RU" dirty="0"/>
          </a:p>
        </p:txBody>
      </p:sp>
    </p:spTree>
    <p:extLst>
      <p:ext uri="{BB962C8B-B14F-4D97-AF65-F5344CB8AC3E}">
        <p14:creationId xmlns:p14="http://schemas.microsoft.com/office/powerpoint/2010/main" val="3939447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BCB425E-FAA4-4E47-A50F-37A3B4C0F9DC}"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3/9/2017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3/9/2017</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ctrTitle"/>
          </p:nvPr>
        </p:nvSpPr>
        <p:spPr>
          <a:xfrm>
            <a:off x="0" y="228600"/>
            <a:ext cx="9144000" cy="1470025"/>
          </a:xfrm>
        </p:spPr>
        <p:txBody>
          <a:bodyPr>
            <a:noAutofit/>
          </a:bodyPr>
          <a:lstStyle/>
          <a:p>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a:r>
            <a:br>
              <a:rPr lang="ru-RU" sz="3200" dirty="0" smtClean="0">
                <a:solidFill>
                  <a:srgbClr val="002060"/>
                </a:solidFill>
                <a:effectLst>
                  <a:outerShdw blurRad="38100" dist="38100" dir="2700000" algn="tl">
                    <a:srgbClr val="000000">
                      <a:alpha val="43137"/>
                    </a:srgbClr>
                  </a:outerShdw>
                </a:effectLst>
              </a:rPr>
            </a:br>
            <a:r>
              <a:rPr lang="ru-RU" sz="4000" dirty="0" smtClean="0">
                <a:solidFill>
                  <a:srgbClr val="002060"/>
                </a:solidFill>
                <a:effectLst>
                  <a:outerShdw blurRad="38100" dist="38100" dir="2700000" algn="tl">
                    <a:srgbClr val="000000">
                      <a:alpha val="43137"/>
                    </a:srgbClr>
                  </a:outerShdw>
                </a:effectLst>
              </a:rPr>
              <a:t>Федерация профсоюзов Камчатки </a:t>
            </a:r>
            <a:r>
              <a:rPr lang="ru-RU" sz="3600" dirty="0" smtClean="0">
                <a:solidFill>
                  <a:srgbClr val="002060"/>
                </a:solidFill>
                <a:effectLst>
                  <a:outerShdw blurRad="38100" dist="38100" dir="2700000" algn="tl">
                    <a:srgbClr val="000000">
                      <a:alpha val="43137"/>
                    </a:srgbClr>
                  </a:outerShdw>
                </a:effectLst>
              </a:rPr>
              <a:t/>
            </a:r>
            <a:br>
              <a:rPr lang="ru-RU" sz="36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Бюллетень  проекта</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«Социально-трудовые конфликты </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в Камчатском крае» </a:t>
            </a:r>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FFC000"/>
                </a:solidFill>
                <a:effectLst>
                  <a:outerShdw blurRad="38100" dist="38100" dir="2700000" algn="tl">
                    <a:srgbClr val="000000">
                      <a:alpha val="43137"/>
                    </a:srgbClr>
                  </a:outerShdw>
                </a:effectLst>
              </a:rPr>
              <a:t> </a:t>
            </a:r>
            <a:endParaRPr lang="ru-RU" sz="4400" dirty="0">
              <a:solidFill>
                <a:srgbClr val="FFC000"/>
              </a:solidFill>
            </a:endParaRPr>
          </a:p>
        </p:txBody>
      </p:sp>
      <p:sp>
        <p:nvSpPr>
          <p:cNvPr id="8" name="TextBox 7"/>
          <p:cNvSpPr txBox="1"/>
          <p:nvPr/>
        </p:nvSpPr>
        <p:spPr>
          <a:xfrm>
            <a:off x="0" y="6211669"/>
            <a:ext cx="9144000" cy="1169551"/>
          </a:xfrm>
          <a:prstGeom prst="rect">
            <a:avLst/>
          </a:prstGeom>
          <a:noFill/>
        </p:spPr>
        <p:txBody>
          <a:bodyPr wrap="square" rtlCol="0">
            <a:spAutoFit/>
          </a:bodyPr>
          <a:lstStyle/>
          <a:p>
            <a:pPr algn="ctr"/>
            <a:r>
              <a:rPr lang="ru-RU" sz="2800" dirty="0" smtClean="0">
                <a:solidFill>
                  <a:schemeClr val="bg1"/>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03 </a:t>
            </a:r>
            <a:r>
              <a:rPr lang="ru-RU" sz="2800" dirty="0" smtClean="0">
                <a:solidFill>
                  <a:srgbClr val="002060"/>
                </a:solidFill>
                <a:effectLst>
                  <a:outerShdw blurRad="38100" dist="38100" dir="2700000" algn="tl">
                    <a:srgbClr val="000000">
                      <a:alpha val="43137"/>
                    </a:srgbClr>
                  </a:outerShdw>
                </a:effectLst>
              </a:rPr>
              <a:t>(</a:t>
            </a:r>
            <a:r>
              <a:rPr lang="ru-RU" sz="2800" dirty="0" smtClean="0">
                <a:solidFill>
                  <a:srgbClr val="002060"/>
                </a:solidFill>
                <a:effectLst>
                  <a:outerShdw blurRad="38100" dist="38100" dir="2700000" algn="tl">
                    <a:srgbClr val="000000">
                      <a:alpha val="43137"/>
                    </a:srgbClr>
                  </a:outerShdw>
                </a:effectLst>
              </a:rPr>
              <a:t>24) </a:t>
            </a:r>
            <a:r>
              <a:rPr lang="ru-RU" sz="2800" dirty="0" smtClean="0">
                <a:solidFill>
                  <a:srgbClr val="002060"/>
                </a:solidFill>
                <a:effectLst>
                  <a:outerShdw blurRad="38100" dist="38100" dir="2700000" algn="tl">
                    <a:srgbClr val="000000">
                      <a:alpha val="43137"/>
                    </a:srgbClr>
                  </a:outerShdw>
                </a:effectLst>
              </a:rPr>
              <a:t>по состоянию на 15 </a:t>
            </a:r>
            <a:r>
              <a:rPr lang="ru-RU" sz="2800" dirty="0" smtClean="0">
                <a:solidFill>
                  <a:srgbClr val="002060"/>
                </a:solidFill>
                <a:effectLst>
                  <a:outerShdw blurRad="38100" dist="38100" dir="2700000" algn="tl">
                    <a:srgbClr val="000000">
                      <a:alpha val="43137"/>
                    </a:srgbClr>
                  </a:outerShdw>
                </a:effectLst>
              </a:rPr>
              <a:t>марта </a:t>
            </a:r>
            <a:r>
              <a:rPr lang="ru-RU" sz="2800" dirty="0" smtClean="0">
                <a:solidFill>
                  <a:srgbClr val="002060"/>
                </a:solidFill>
                <a:effectLst>
                  <a:outerShdw blurRad="38100" dist="38100" dir="2700000" algn="tl">
                    <a:srgbClr val="000000">
                      <a:alpha val="43137"/>
                    </a:srgbClr>
                  </a:outerShdw>
                </a:effectLst>
              </a:rPr>
              <a:t>2017г.</a:t>
            </a:r>
          </a:p>
          <a:p>
            <a:pPr algn="ctr"/>
            <a:endParaRPr lang="ru-RU" sz="2400" dirty="0" smtClean="0">
              <a:solidFill>
                <a:srgbClr val="002060"/>
              </a:solidFill>
              <a:effectLst>
                <a:outerShdw blurRad="38100" dist="38100" dir="2700000" algn="tl">
                  <a:srgbClr val="000000">
                    <a:alpha val="43137"/>
                  </a:srgbClr>
                </a:outerShdw>
              </a:effectLst>
            </a:endParaRPr>
          </a:p>
          <a:p>
            <a:pPr algn="ctr"/>
            <a:endParaRPr lang="ru-RU" dirty="0"/>
          </a:p>
        </p:txBody>
      </p:sp>
      <p:pic>
        <p:nvPicPr>
          <p:cNvPr id="1026" name="Picture 2" descr="C:\Documents and Settings\trud.FPK\Рабочий стол\fwk-collins-fig07_012.jpg"/>
          <p:cNvPicPr>
            <a:picLocks noChangeAspect="1" noChangeArrowheads="1"/>
          </p:cNvPicPr>
          <p:nvPr/>
        </p:nvPicPr>
        <p:blipFill>
          <a:blip r:embed="rId4"/>
          <a:srcRect/>
          <a:stretch>
            <a:fillRect/>
          </a:stretch>
        </p:blipFill>
        <p:spPr bwMode="auto">
          <a:xfrm rot="21426369">
            <a:off x="845152" y="2453482"/>
            <a:ext cx="6722366" cy="3463886"/>
          </a:xfrm>
          <a:prstGeom prst="rect">
            <a:avLst/>
          </a:prstGeom>
          <a:noFill/>
          <a:effectLst>
            <a:innerShdw blurRad="63500" dist="50800" dir="13500000">
              <a:prstClr val="black">
                <a:alpha val="50000"/>
              </a:prstClr>
            </a:innerShdw>
            <a:softEdge rad="317500"/>
          </a:effectLst>
        </p:spPr>
      </p:pic>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Содержимое 3"/>
          <p:cNvSpPr>
            <a:spLocks noGrp="1"/>
          </p:cNvSpPr>
          <p:nvPr>
            <p:ph idx="1"/>
          </p:nvPr>
        </p:nvSpPr>
        <p:spPr>
          <a:xfrm>
            <a:off x="152400" y="609600"/>
            <a:ext cx="8839200" cy="5638800"/>
          </a:xfrm>
        </p:spPr>
        <p:txBody>
          <a:bodyPr>
            <a:normAutofit fontScale="62500" lnSpcReduction="20000"/>
          </a:bodyPr>
          <a:lstStyle/>
          <a:p>
            <a:pPr marL="708660" indent="-571500" algn="ctr">
              <a:buNone/>
            </a:pPr>
            <a:r>
              <a:rPr lang="ru-RU" sz="7100" dirty="0" smtClean="0">
                <a:solidFill>
                  <a:srgbClr val="002060"/>
                </a:solidFill>
              </a:rPr>
              <a:t>Содержание</a:t>
            </a:r>
          </a:p>
          <a:p>
            <a:pPr marL="708660" indent="-571500">
              <a:buNone/>
            </a:pPr>
            <a:endParaRPr lang="ru-RU" sz="3600" dirty="0" smtClean="0">
              <a:solidFill>
                <a:srgbClr val="002060"/>
              </a:solidFill>
            </a:endParaRPr>
          </a:p>
          <a:p>
            <a:pPr marL="994410" indent="-857250">
              <a:buNone/>
            </a:pPr>
            <a:endParaRPr lang="ru-RU" sz="3600" dirty="0" smtClean="0">
              <a:solidFill>
                <a:srgbClr val="002060"/>
              </a:solidFill>
            </a:endParaRPr>
          </a:p>
          <a:p>
            <a:pPr marL="994410" indent="-857250">
              <a:buNone/>
            </a:pPr>
            <a:r>
              <a:rPr lang="en-US" sz="3600" dirty="0" smtClean="0">
                <a:solidFill>
                  <a:srgbClr val="002060"/>
                </a:solidFill>
              </a:rPr>
              <a:t>I</a:t>
            </a:r>
            <a:r>
              <a:rPr lang="ru-RU" sz="3600" dirty="0" smtClean="0">
                <a:solidFill>
                  <a:srgbClr val="002060"/>
                </a:solidFill>
              </a:rPr>
              <a:t>. Социально – трудовые конфликты…………………………………..…..………..3</a:t>
            </a:r>
            <a:endParaRPr lang="ru-RU" sz="800" dirty="0" smtClean="0">
              <a:solidFill>
                <a:srgbClr val="002060"/>
              </a:solidFill>
            </a:endParaRPr>
          </a:p>
          <a:p>
            <a:pPr marL="994410" indent="-857250">
              <a:buNone/>
            </a:pPr>
            <a:r>
              <a:rPr lang="en-US" sz="3600" dirty="0" smtClean="0">
                <a:solidFill>
                  <a:srgbClr val="002060"/>
                </a:solidFill>
              </a:rPr>
              <a:t>II</a:t>
            </a:r>
            <a:r>
              <a:rPr lang="ru-RU" sz="3600" dirty="0" smtClean="0">
                <a:solidFill>
                  <a:srgbClr val="002060"/>
                </a:solidFill>
              </a:rPr>
              <a:t>. СТК Камчатского края и события, указывающие на потенциальные СТК, возникшие в период с 15 </a:t>
            </a:r>
            <a:r>
              <a:rPr lang="ru-RU" sz="3600" dirty="0">
                <a:solidFill>
                  <a:srgbClr val="002060"/>
                </a:solidFill>
              </a:rPr>
              <a:t>февраля </a:t>
            </a:r>
            <a:r>
              <a:rPr lang="ru-RU" sz="3600" dirty="0" smtClean="0">
                <a:solidFill>
                  <a:srgbClr val="002060"/>
                </a:solidFill>
              </a:rPr>
              <a:t>2017г.  по 15 </a:t>
            </a:r>
            <a:r>
              <a:rPr lang="ru-RU" sz="3600" smtClean="0">
                <a:solidFill>
                  <a:srgbClr val="002060"/>
                </a:solidFill>
              </a:rPr>
              <a:t>марта2017г………..………………..….………………..……….</a:t>
            </a:r>
            <a:r>
              <a:rPr lang="ru-RU" sz="3600" dirty="0" smtClean="0">
                <a:solidFill>
                  <a:srgbClr val="002060"/>
                </a:solidFill>
              </a:rPr>
              <a:t>4</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III</a:t>
            </a:r>
            <a:r>
              <a:rPr lang="ru-RU" sz="3600" dirty="0" smtClean="0">
                <a:solidFill>
                  <a:srgbClr val="002060"/>
                </a:solidFill>
              </a:rPr>
              <a:t>. СТК (в т.ч. потенциальные) Камчатского края, произошедшие за последние 12 месяцев ..…………………………………….………….…..………5</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IV</a:t>
            </a:r>
            <a:r>
              <a:rPr lang="ru-RU" sz="3600" dirty="0" smtClean="0">
                <a:solidFill>
                  <a:srgbClr val="002060"/>
                </a:solidFill>
              </a:rPr>
              <a:t>. </a:t>
            </a:r>
            <a:r>
              <a:rPr lang="ru-RU" sz="3600" dirty="0">
                <a:solidFill>
                  <a:srgbClr val="002060"/>
                </a:solidFill>
              </a:rPr>
              <a:t>Главное о социально-трудовых отношениях в </a:t>
            </a:r>
            <a:r>
              <a:rPr lang="ru-RU" sz="3600" dirty="0" smtClean="0">
                <a:solidFill>
                  <a:srgbClr val="002060"/>
                </a:solidFill>
              </a:rPr>
              <a:t>РФ………………………..</a:t>
            </a:r>
            <a:r>
              <a:rPr lang="ru-RU" sz="3600" dirty="0">
                <a:solidFill>
                  <a:srgbClr val="002060"/>
                </a:solidFill>
              </a:rPr>
              <a:t>6</a:t>
            </a:r>
            <a:endParaRPr lang="ru-RU" sz="3600" dirty="0" smtClean="0">
              <a:solidFill>
                <a:srgbClr val="002060"/>
              </a:solidFill>
            </a:endParaRPr>
          </a:p>
          <a:p>
            <a:pPr marL="708660" indent="-571500">
              <a:buNone/>
            </a:pPr>
            <a:r>
              <a:rPr lang="en-US" sz="3600" dirty="0" smtClean="0">
                <a:solidFill>
                  <a:srgbClr val="002060"/>
                </a:solidFill>
              </a:rPr>
              <a:t>V</a:t>
            </a:r>
            <a:r>
              <a:rPr lang="ru-RU" sz="3600" dirty="0" smtClean="0">
                <a:solidFill>
                  <a:srgbClr val="002060"/>
                </a:solidFill>
              </a:rPr>
              <a:t>. Распределения актуальных СТК по отраслям и основные причины СТК в Камчатском крае</a:t>
            </a:r>
            <a:r>
              <a:rPr lang="ru-RU" sz="3600" dirty="0" smtClean="0">
                <a:solidFill>
                  <a:srgbClr val="002060"/>
                </a:solidFill>
              </a:rPr>
              <a:t>………………………………………….…………..…….12</a:t>
            </a:r>
            <a:endParaRPr lang="ru-RU" sz="3600" dirty="0" smtClean="0">
              <a:solidFill>
                <a:srgbClr val="002060"/>
              </a:solidFill>
            </a:endParaRPr>
          </a:p>
          <a:p>
            <a:pPr marL="708660" indent="-571500">
              <a:buNone/>
            </a:pPr>
            <a:endParaRPr lang="ru-RU" sz="900" dirty="0" smtClean="0">
              <a:solidFill>
                <a:srgbClr val="002060"/>
              </a:solidFill>
            </a:endParaRPr>
          </a:p>
          <a:p>
            <a:pPr marL="708660" indent="-571500">
              <a:buNone/>
            </a:pPr>
            <a:r>
              <a:rPr lang="en-US" sz="3700" dirty="0" smtClean="0">
                <a:solidFill>
                  <a:srgbClr val="002060"/>
                </a:solidFill>
              </a:rPr>
              <a:t>VI.</a:t>
            </a:r>
            <a:r>
              <a:rPr lang="ru-RU" sz="3700" dirty="0" smtClean="0">
                <a:solidFill>
                  <a:srgbClr val="002060"/>
                </a:solidFill>
              </a:rPr>
              <a:t> Данные о Федерации профсоюзов Камчатки</a:t>
            </a:r>
            <a:r>
              <a:rPr lang="ru-RU" sz="3700" dirty="0" smtClean="0">
                <a:solidFill>
                  <a:srgbClr val="002060"/>
                </a:solidFill>
              </a:rPr>
              <a:t>………………………...…13</a:t>
            </a:r>
            <a:endParaRPr lang="ru-RU" sz="3700" dirty="0" smtClean="0">
              <a:solidFill>
                <a:srgbClr val="002060"/>
              </a:solidFill>
            </a:endParaRPr>
          </a:p>
          <a:p>
            <a:pPr marL="708660" indent="-571500">
              <a:buNone/>
            </a:pPr>
            <a:endParaRPr lang="ru-RU" sz="1500" dirty="0" smtClean="0">
              <a:solidFill>
                <a:srgbClr val="FFCC00"/>
              </a:solidFill>
            </a:endParaRPr>
          </a:p>
          <a:p>
            <a:pPr marL="708660" indent="-571500">
              <a:buNone/>
            </a:pPr>
            <a:endParaRPr lang="en-US" sz="3600" dirty="0" smtClean="0">
              <a:solidFill>
                <a:srgbClr val="FFC000"/>
              </a:solidFill>
            </a:endParaRPr>
          </a:p>
          <a:p>
            <a:pPr marL="651510" indent="-514350">
              <a:buNone/>
            </a:pPr>
            <a:endParaRPr lang="ru-RU" dirty="0" smtClean="0">
              <a:solidFill>
                <a:schemeClr val="bg1"/>
              </a:solidFill>
            </a:endParaRPr>
          </a:p>
          <a:p>
            <a:pPr marL="651510" indent="-514350">
              <a:buAutoNum type="arabicPeriod"/>
            </a:pPr>
            <a:endParaRPr lang="ru-RU" dirty="0">
              <a:solidFill>
                <a:schemeClr val="bg1"/>
              </a:solidFill>
            </a:endParaRPr>
          </a:p>
        </p:txBody>
      </p:sp>
      <p:pic>
        <p:nvPicPr>
          <p:cNvPr id="3" name="Picture 2" descr="\\Server\DATA\Public\флаг.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712512">
            <a:off x="7467600" y="304800"/>
            <a:ext cx="1295400" cy="914400"/>
          </a:xfrm>
          <a:prstGeom prst="rect">
            <a:avLst/>
          </a:prstGeom>
          <a:noFill/>
          <a:ln>
            <a:noFill/>
            <a:prstDash val="solid"/>
          </a:ln>
          <a:effectLst/>
          <a:scene3d>
            <a:camera prst="orthographicFront"/>
            <a:lightRig rig="threePt" dir="t"/>
          </a:scene3d>
          <a:sp3d>
            <a:contourClr>
              <a:schemeClr val="bg1"/>
            </a:contourClr>
          </a:sp3d>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4" name="Прямоугольник 3"/>
          <p:cNvSpPr/>
          <p:nvPr/>
        </p:nvSpPr>
        <p:spPr>
          <a:xfrm>
            <a:off x="0" y="152400"/>
            <a:ext cx="9144000" cy="523220"/>
          </a:xfrm>
          <a:prstGeom prst="rect">
            <a:avLst/>
          </a:prstGeom>
        </p:spPr>
        <p:txBody>
          <a:bodyPr wrap="square">
            <a:spAutoFit/>
          </a:bodyPr>
          <a:lstStyle/>
          <a:p>
            <a:pPr algn="ctr"/>
            <a:r>
              <a:rPr lang="en-US" sz="2800" dirty="0" smtClean="0">
                <a:solidFill>
                  <a:srgbClr val="002060"/>
                </a:solidFill>
              </a:rPr>
              <a:t>I. </a:t>
            </a:r>
            <a:r>
              <a:rPr lang="ru-RU" sz="2800" dirty="0" smtClean="0">
                <a:solidFill>
                  <a:srgbClr val="002060"/>
                </a:solidFill>
              </a:rPr>
              <a:t>Социально – трудовые конфликты</a:t>
            </a:r>
            <a:endParaRPr lang="ru-RU" sz="2800" i="1" dirty="0">
              <a:solidFill>
                <a:srgbClr val="002060"/>
              </a:solidFill>
              <a:latin typeface="Arial Black" pitchFamily="34" charset="0"/>
            </a:endParaRPr>
          </a:p>
        </p:txBody>
      </p:sp>
      <p:sp>
        <p:nvSpPr>
          <p:cNvPr id="8" name="Содержимое 7"/>
          <p:cNvSpPr>
            <a:spLocks noGrp="1"/>
          </p:cNvSpPr>
          <p:nvPr>
            <p:ph idx="1"/>
          </p:nvPr>
        </p:nvSpPr>
        <p:spPr>
          <a:xfrm>
            <a:off x="304800" y="1066800"/>
            <a:ext cx="8458200" cy="5029200"/>
          </a:xfrm>
        </p:spPr>
        <p:txBody>
          <a:bodyPr>
            <a:normAutofit fontScale="62500" lnSpcReduction="20000"/>
          </a:bodyPr>
          <a:lstStyle/>
          <a:p>
            <a:pPr algn="just"/>
            <a:r>
              <a:rPr lang="ru-RU" b="1" dirty="0" smtClean="0">
                <a:solidFill>
                  <a:srgbClr val="002060"/>
                </a:solidFill>
              </a:rPr>
              <a:t>Социально-трудовые конфликты (СТК)</a:t>
            </a:r>
            <a:r>
              <a:rPr lang="ru-RU" dirty="0" smtClean="0">
                <a:solidFill>
                  <a:srgbClr val="002060"/>
                </a:solidFill>
              </a:rPr>
              <a:t> - неурегулированные противоречия между группами работников (в т.ч. объединённых в профсоюзы) и работодателями (в т.ч. в лице менеджмента организаций, предприятий, учреждений) в сфере трудовых отношений, принимающие характер противоборства  по вопросам применения действующего законодательства о труде, установления новых или изменения существующих условий труда. В рамках проекта не рассматриваются индивидуальные трудовые конфликты и споры. </a:t>
            </a:r>
          </a:p>
          <a:p>
            <a:pPr algn="just"/>
            <a:r>
              <a:rPr lang="ru-RU" dirty="0" smtClean="0">
                <a:solidFill>
                  <a:srgbClr val="002060"/>
                </a:solidFill>
              </a:rPr>
              <a:t>К числу СТК в проекте отнесены не только конфликты, происходящие в рамках законодательства РФ или предусмотренные международными нормами и правилами, но и любые другие формы протекания конфликтов связанных с трудовыми отношениями. 	</a:t>
            </a:r>
          </a:p>
          <a:p>
            <a:pPr algn="just"/>
            <a:r>
              <a:rPr lang="ru-RU" dirty="0" smtClean="0">
                <a:solidFill>
                  <a:srgbClr val="002060"/>
                </a:solidFill>
              </a:rPr>
              <a:t>Словосочетание «социально-трудовые» применяется для выделения конфликтов, влияющих на атмосферу социально-трудовых отношений на территории или в отрасли, имеющих значение для жизни общества, несущих потенциальную или фактическую угрозу социальному миру и стабильности.</a:t>
            </a:r>
          </a:p>
          <a:p>
            <a:endParaRPr lang="ru-RU"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a:t>
            </a:r>
            <a:r>
              <a:rPr lang="ru-RU" sz="2400" dirty="0">
                <a:solidFill>
                  <a:srgbClr val="002060"/>
                </a:solidFill>
              </a:rPr>
              <a:t>февраля </a:t>
            </a:r>
            <a:r>
              <a:rPr lang="ru-RU" sz="2400" dirty="0" smtClean="0">
                <a:solidFill>
                  <a:srgbClr val="002060"/>
                </a:solidFill>
              </a:rPr>
              <a:t>2017г.  по 15 </a:t>
            </a:r>
            <a:r>
              <a:rPr lang="ru-RU" sz="2400" dirty="0" smtClean="0">
                <a:solidFill>
                  <a:srgbClr val="002060"/>
                </a:solidFill>
              </a:rPr>
              <a:t>марта 2017г</a:t>
            </a:r>
            <a:r>
              <a:rPr lang="ru-RU" sz="2400" dirty="0" smtClean="0">
                <a:solidFill>
                  <a:srgbClr val="002060"/>
                </a:solidFill>
              </a:rPr>
              <a:t>.</a:t>
            </a:r>
            <a:endParaRPr lang="ru-RU" sz="2400" dirty="0">
              <a:solidFill>
                <a:srgbClr val="002060"/>
              </a:solidFill>
            </a:endParaRPr>
          </a:p>
        </p:txBody>
      </p:sp>
      <p:graphicFrame>
        <p:nvGraphicFramePr>
          <p:cNvPr id="8" name="Содержимое 6"/>
          <p:cNvGraphicFramePr>
            <a:graphicFrameLocks/>
          </p:cNvGraphicFramePr>
          <p:nvPr>
            <p:extLst>
              <p:ext uri="{D42A27DB-BD31-4B8C-83A1-F6EECF244321}">
                <p14:modId xmlns:p14="http://schemas.microsoft.com/office/powerpoint/2010/main" val="3555285278"/>
              </p:ext>
            </p:extLst>
          </p:nvPr>
        </p:nvGraphicFramePr>
        <p:xfrm>
          <a:off x="67919" y="1213303"/>
          <a:ext cx="8991600" cy="6337837"/>
        </p:xfrm>
        <a:graphic>
          <a:graphicData uri="http://schemas.openxmlformats.org/drawingml/2006/table">
            <a:tbl>
              <a:tblPr/>
              <a:tblGrid>
                <a:gridCol w="1303681"/>
                <a:gridCol w="1371600"/>
                <a:gridCol w="1447800"/>
                <a:gridCol w="2590800"/>
                <a:gridCol w="2277719"/>
              </a:tblGrid>
              <a:tr h="778481">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779678">
                <a:tc>
                  <a:txBody>
                    <a:bodyPr/>
                    <a:lstStyle/>
                    <a:p>
                      <a:pPr algn="ctr" fontAlgn="t"/>
                      <a:r>
                        <a:rPr lang="ru-RU" sz="1200" b="0" i="0" u="none" strike="noStrike" kern="1200" baseline="0" dirty="0" smtClean="0">
                          <a:solidFill>
                            <a:srgbClr val="000000"/>
                          </a:solidFill>
                          <a:latin typeface="+mn-lt"/>
                          <a:ea typeface="+mn-ea"/>
                          <a:cs typeface="+mn-cs"/>
                        </a:rPr>
                        <a:t>Февраль 2017г.</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mn-lt"/>
                          <a:ea typeface="+mn-ea"/>
                          <a:cs typeface="+mn-cs"/>
                        </a:rPr>
                        <a:t>ООО «</a:t>
                      </a:r>
                      <a:r>
                        <a:rPr lang="ru-RU" sz="1200" kern="1200" dirty="0" err="1" smtClean="0">
                          <a:solidFill>
                            <a:schemeClr val="tx1"/>
                          </a:solidFill>
                          <a:effectLst/>
                          <a:latin typeface="+mn-lt"/>
                          <a:ea typeface="+mn-ea"/>
                          <a:cs typeface="+mn-cs"/>
                        </a:rPr>
                        <a:t>Теплоресурс</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Теплорезерв</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Теплоэффект</a:t>
                      </a:r>
                      <a:r>
                        <a:rPr lang="ru-RU" sz="1200" kern="1200" dirty="0" smtClean="0">
                          <a:solidFill>
                            <a:schemeClr val="tx1"/>
                          </a:solidFill>
                          <a:effectLst/>
                          <a:latin typeface="+mn-lt"/>
                          <a:ea typeface="+mn-ea"/>
                          <a:cs typeface="+mn-cs"/>
                        </a:rPr>
                        <a:t>», ООО «Северное», ООО «Центр».</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effectLst/>
                          <a:latin typeface="+mn-lt"/>
                          <a:ea typeface="+mn-ea"/>
                          <a:cs typeface="+mn-cs"/>
                        </a:rPr>
                        <a:t>задолженность по заработной плате </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200" b="1" i="0" u="none" strike="noStrike" kern="1200" dirty="0" smtClean="0">
                        <a:solidFill>
                          <a:srgbClr val="000000"/>
                        </a:solidFill>
                        <a:latin typeface="+mn-lt"/>
                        <a:ea typeface="+mn-ea"/>
                        <a:cs typeface="+mn-cs"/>
                      </a:endParaRPr>
                    </a:p>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kern="1200" dirty="0" smtClean="0">
                          <a:solidFill>
                            <a:schemeClr val="tx1"/>
                          </a:solidFill>
                          <a:effectLst/>
                          <a:latin typeface="+mn-lt"/>
                          <a:ea typeface="+mn-ea"/>
                          <a:cs typeface="+mn-cs"/>
                        </a:rPr>
                        <a:t>ООО «</a:t>
                      </a:r>
                      <a:r>
                        <a:rPr lang="ru-RU" sz="1200" kern="1200" dirty="0" err="1" smtClean="0">
                          <a:solidFill>
                            <a:schemeClr val="tx1"/>
                          </a:solidFill>
                          <a:effectLst/>
                          <a:latin typeface="+mn-lt"/>
                          <a:ea typeface="+mn-ea"/>
                          <a:cs typeface="+mn-cs"/>
                        </a:rPr>
                        <a:t>Теплоресурс</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Теплорезерв</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Теплоэффект</a:t>
                      </a:r>
                      <a:r>
                        <a:rPr lang="ru-RU" sz="1200" kern="1200" dirty="0" smtClean="0">
                          <a:solidFill>
                            <a:schemeClr val="tx1"/>
                          </a:solidFill>
                          <a:effectLst/>
                          <a:latin typeface="+mn-lt"/>
                          <a:ea typeface="+mn-ea"/>
                          <a:cs typeface="+mn-cs"/>
                        </a:rPr>
                        <a:t>», ООО «Северное», ООО «Центр».</a:t>
                      </a:r>
                      <a:endParaRPr lang="ru-RU" sz="1200" b="0" i="0" u="none" strike="noStrike" kern="1200" dirty="0" smtClean="0">
                        <a:solidFill>
                          <a:srgbClr val="000000"/>
                        </a:solidFill>
                        <a:latin typeface="+mn-lt"/>
                        <a:ea typeface="+mn-ea"/>
                        <a:cs typeface="+mn-cs"/>
                      </a:endParaRPr>
                    </a:p>
                    <a:p>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Камчатская краевая организация профсоюза работников жизнеобеспечения</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a:t>
                      </a:r>
                      <a:r>
                        <a:rPr lang="ru-RU" sz="1200" b="0" i="0" u="none" strike="noStrike" kern="1200" baseline="0" dirty="0" smtClean="0">
                          <a:solidFill>
                            <a:srgbClr val="000000"/>
                          </a:solidFill>
                          <a:latin typeface="+mn-lt"/>
                          <a:ea typeface="+mn-ea"/>
                          <a:cs typeface="+mn-cs"/>
                        </a:rPr>
                        <a:t> </a:t>
                      </a:r>
                      <a:r>
                        <a:rPr lang="ru-RU" sz="1200" kern="1200" dirty="0" smtClean="0">
                          <a:solidFill>
                            <a:schemeClr val="tx1"/>
                          </a:solidFill>
                          <a:effectLst/>
                          <a:latin typeface="+mn-lt"/>
                          <a:ea typeface="+mn-ea"/>
                          <a:cs typeface="+mn-cs"/>
                        </a:rPr>
                        <a:t>ООО «</a:t>
                      </a:r>
                      <a:r>
                        <a:rPr lang="ru-RU" sz="1200" kern="1200" dirty="0" err="1" smtClean="0">
                          <a:solidFill>
                            <a:schemeClr val="tx1"/>
                          </a:solidFill>
                          <a:effectLst/>
                          <a:latin typeface="+mn-lt"/>
                          <a:ea typeface="+mn-ea"/>
                          <a:cs typeface="+mn-cs"/>
                        </a:rPr>
                        <a:t>Теплоресурс</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Теплорезерв</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Теплоэффект</a:t>
                      </a:r>
                      <a:r>
                        <a:rPr lang="ru-RU" sz="1200" kern="1200" dirty="0" smtClean="0">
                          <a:solidFill>
                            <a:schemeClr val="tx1"/>
                          </a:solidFill>
                          <a:effectLst/>
                          <a:latin typeface="+mn-lt"/>
                          <a:ea typeface="+mn-ea"/>
                          <a:cs typeface="+mn-cs"/>
                        </a:rPr>
                        <a:t>», ООО «Северное», ООО «Центр».</a:t>
                      </a:r>
                      <a:endParaRPr lang="ru-RU" sz="1200" b="0" i="0" u="none" strike="noStrike" kern="1200" baseline="0" dirty="0" smtClean="0">
                        <a:solidFill>
                          <a:srgbClr val="000000"/>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b="0" i="0" u="none" strike="noStrike" kern="1200" dirty="0" smtClean="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kern="1200" dirty="0" smtClean="0">
                          <a:solidFill>
                            <a:schemeClr val="tx1"/>
                          </a:solidFill>
                          <a:effectLst/>
                          <a:latin typeface="+mn-lt"/>
                          <a:ea typeface="+mn-ea"/>
                          <a:cs typeface="+mn-cs"/>
                        </a:rPr>
                        <a:t>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 а также на встрече под руководством заместителя Главы Администрации Петропавловск-Камчатского городского округа</a:t>
                      </a:r>
                      <a:endParaRPr lang="ru-RU" sz="1200" b="0" i="0" u="none" strike="noStrike" kern="1200" baseline="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779678">
                <a:tc>
                  <a:txBody>
                    <a:bodyPr/>
                    <a:lstStyle/>
                    <a:p>
                      <a:pPr algn="ctr" fontAlgn="t"/>
                      <a:r>
                        <a:rPr lang="ru-RU" sz="1200" b="0" i="0" u="none" strike="noStrike" kern="1200" baseline="0" dirty="0" smtClean="0">
                          <a:solidFill>
                            <a:srgbClr val="000000"/>
                          </a:solidFill>
                          <a:latin typeface="+mn-lt"/>
                          <a:ea typeface="+mn-ea"/>
                          <a:cs typeface="+mn-cs"/>
                        </a:rPr>
                        <a:t>Март 2017г.</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mn-lt"/>
                          <a:ea typeface="+mn-ea"/>
                          <a:cs typeface="+mn-cs"/>
                        </a:rPr>
                        <a:t>Дом культуры поселка Раздольный </a:t>
                      </a:r>
                      <a:endParaRPr lang="ru-RU" sz="1200" b="0" i="0" u="none" strike="noStrike" kern="1200" baseline="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effectLst/>
                          <a:latin typeface="+mn-lt"/>
                          <a:ea typeface="+mn-ea"/>
                          <a:cs typeface="+mn-cs"/>
                        </a:rPr>
                        <a:t>задолженность по заработной плате</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b="0" i="0" u="none" strike="noStrike" kern="1200" baseline="0" dirty="0" smtClean="0">
                          <a:solidFill>
                            <a:srgbClr val="000000"/>
                          </a:solidFill>
                          <a:latin typeface="+mn-lt"/>
                          <a:ea typeface="+mn-ea"/>
                          <a:cs typeface="+mn-cs"/>
                        </a:rPr>
                        <a:t>Дома Культуры </a:t>
                      </a:r>
                      <a:r>
                        <a:rPr lang="ru-RU" sz="1200" kern="1200" dirty="0" smtClean="0">
                          <a:solidFill>
                            <a:schemeClr val="tx1"/>
                          </a:solidFill>
                          <a:effectLst/>
                          <a:latin typeface="+mn-lt"/>
                          <a:ea typeface="+mn-ea"/>
                          <a:cs typeface="+mn-cs"/>
                        </a:rPr>
                        <a:t>поселка Раздольный </a:t>
                      </a:r>
                      <a:endParaRPr lang="ru-RU" sz="1200" b="0" i="0" u="none" strike="noStrike" kern="1200" baseline="0" dirty="0" smtClean="0">
                        <a:solidFill>
                          <a:srgbClr val="000000"/>
                        </a:solidFill>
                        <a:latin typeface="+mn-lt"/>
                        <a:ea typeface="+mn-ea"/>
                        <a:cs typeface="+mn-cs"/>
                      </a:endParaRPr>
                    </a:p>
                    <a:p>
                      <a:pPr algn="l"/>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Камчатская краевая организация профсоюза работников культуры РФ,</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a:t>
                      </a:r>
                      <a:r>
                        <a:rPr lang="ru-RU" sz="1200" b="0" i="0" u="none" strike="noStrike" kern="1200" baseline="0" dirty="0" smtClean="0">
                          <a:solidFill>
                            <a:srgbClr val="000000"/>
                          </a:solidFill>
                          <a:latin typeface="+mn-lt"/>
                          <a:ea typeface="+mn-ea"/>
                          <a:cs typeface="+mn-cs"/>
                        </a:rPr>
                        <a:t> Дома Культуры </a:t>
                      </a:r>
                      <a:r>
                        <a:rPr lang="ru-RU" sz="1200" kern="1200" dirty="0" smtClean="0">
                          <a:solidFill>
                            <a:schemeClr val="tx1"/>
                          </a:solidFill>
                          <a:effectLst/>
                          <a:latin typeface="+mn-lt"/>
                          <a:ea typeface="+mn-ea"/>
                          <a:cs typeface="+mn-cs"/>
                        </a:rPr>
                        <a:t>поселка Раздольный </a:t>
                      </a:r>
                      <a:endParaRPr lang="ru-RU" sz="1200" b="0" i="0" u="none" strike="noStrike" kern="1200" baseline="0" dirty="0" smtClean="0">
                        <a:solidFill>
                          <a:srgbClr val="000000"/>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b="0" i="0" u="none" strike="noStrike" kern="1200" dirty="0" smtClean="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kern="1200" dirty="0" smtClean="0">
                          <a:solidFill>
                            <a:schemeClr val="tx1"/>
                          </a:solidFill>
                          <a:effectLst/>
                          <a:latin typeface="+mn-lt"/>
                          <a:ea typeface="+mn-ea"/>
                          <a:cs typeface="+mn-cs"/>
                        </a:rPr>
                        <a:t>Проведена</a:t>
                      </a:r>
                      <a:r>
                        <a:rPr lang="ru-RU" sz="1200" kern="1200" baseline="0" dirty="0" smtClean="0">
                          <a:solidFill>
                            <a:schemeClr val="tx1"/>
                          </a:solidFill>
                          <a:effectLst/>
                          <a:latin typeface="+mn-lt"/>
                          <a:ea typeface="+mn-ea"/>
                          <a:cs typeface="+mn-cs"/>
                        </a:rPr>
                        <a:t> встреча </a:t>
                      </a:r>
                      <a:r>
                        <a:rPr lang="ru-RU" sz="1200" kern="1200" dirty="0" smtClean="0">
                          <a:solidFill>
                            <a:schemeClr val="tx1"/>
                          </a:solidFill>
                          <a:effectLst/>
                          <a:latin typeface="+mn-lt"/>
                          <a:ea typeface="+mn-ea"/>
                          <a:cs typeface="+mn-cs"/>
                        </a:rPr>
                        <a:t>Председателя Камчатской краевой организации профсоюза работников культуры </a:t>
                      </a:r>
                      <a:r>
                        <a:rPr lang="ru-RU" sz="1200" kern="1200" baseline="0" dirty="0" smtClean="0">
                          <a:solidFill>
                            <a:schemeClr val="tx1"/>
                          </a:solidFill>
                          <a:effectLst/>
                          <a:latin typeface="+mn-lt"/>
                          <a:ea typeface="+mn-ea"/>
                          <a:cs typeface="+mn-cs"/>
                        </a:rPr>
                        <a:t>с </a:t>
                      </a:r>
                      <a:r>
                        <a:rPr lang="ru-RU" sz="1200" kern="1200" dirty="0" smtClean="0">
                          <a:solidFill>
                            <a:schemeClr val="tx1"/>
                          </a:solidFill>
                          <a:effectLst/>
                          <a:latin typeface="+mn-lt"/>
                          <a:ea typeface="+mn-ea"/>
                          <a:cs typeface="+mn-cs"/>
                        </a:rPr>
                        <a:t>советником сельской администрации (п. Раздольный)</a:t>
                      </a:r>
                      <a:endParaRPr lang="ru-RU" sz="1200" b="0" i="0" u="none" strike="noStrike" kern="1200" baseline="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81000" y="1066800"/>
          <a:ext cx="8610600" cy="3352800"/>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827034">
                <a:tc>
                  <a:txBody>
                    <a:bodyPr/>
                    <a:lstStyle/>
                    <a:p>
                      <a:pPr algn="ctr" fontAlgn="t"/>
                      <a:r>
                        <a:rPr lang="ru-RU" sz="1200" b="0" i="0" u="none" strike="noStrike" kern="1200" baseline="0" dirty="0" smtClean="0">
                          <a:solidFill>
                            <a:srgbClr val="000000"/>
                          </a:solidFill>
                          <a:latin typeface="+mn-lt"/>
                          <a:ea typeface="+mn-ea"/>
                          <a:cs typeface="+mn-cs"/>
                        </a:rPr>
                        <a:t>Апрель 2016</a:t>
                      </a:r>
                    </a:p>
                    <a:p>
                      <a:pPr algn="ctr" fontAlgn="t"/>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baseline="0" dirty="0" smtClean="0">
                          <a:solidFill>
                            <a:srgbClr val="000000"/>
                          </a:solidFill>
                          <a:latin typeface="+mn-lt"/>
                          <a:ea typeface="+mn-ea"/>
                          <a:cs typeface="+mn-cs"/>
                        </a:rPr>
                        <a:t>Дом Культуры поселка Николаевка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baseline="0" dirty="0" smtClean="0">
                          <a:solidFill>
                            <a:srgbClr val="000000"/>
                          </a:solidFill>
                          <a:latin typeface="+mn-lt"/>
                          <a:ea typeface="+mn-ea"/>
                          <a:cs typeface="+mn-cs"/>
                        </a:rPr>
                        <a:t>Уменьшение размера фонда стимулирования работников, повлекшие уменьшение заработной платы</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b="0" i="0" u="none" strike="noStrike" kern="1200" baseline="0" dirty="0" smtClean="0">
                          <a:solidFill>
                            <a:srgbClr val="000000"/>
                          </a:solidFill>
                          <a:latin typeface="+mn-lt"/>
                          <a:ea typeface="+mn-ea"/>
                          <a:cs typeface="+mn-cs"/>
                        </a:rPr>
                        <a:t>Дома Культуры поселка Николаевка </a:t>
                      </a:r>
                      <a:endParaRPr lang="ru-RU" sz="1200" b="0" i="0" u="none" strike="noStrike" kern="1200" dirty="0" smtClean="0">
                        <a:solidFill>
                          <a:srgbClr val="000000"/>
                        </a:solidFill>
                        <a:latin typeface="+mn-lt"/>
                        <a:ea typeface="+mn-ea"/>
                        <a:cs typeface="+mn-cs"/>
                      </a:endParaRPr>
                    </a:p>
                    <a:p>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Камчатская краевая организация профсоюза работников культуры РФ,</a:t>
                      </a:r>
                    </a:p>
                    <a:p>
                      <a:r>
                        <a:rPr lang="ru-RU" sz="1200" b="0" i="0" u="none" strike="noStrike" kern="1200" dirty="0" smtClean="0">
                          <a:solidFill>
                            <a:schemeClr val="tx1"/>
                          </a:solidFill>
                          <a:latin typeface="+mn-lt"/>
                          <a:ea typeface="+mn-ea"/>
                          <a:cs typeface="+mn-cs"/>
                        </a:rPr>
                        <a:t>Председатель</a:t>
                      </a:r>
                      <a:r>
                        <a:rPr lang="ru-RU" sz="1200" b="0" i="0" u="none" strike="noStrike" kern="1200" baseline="0" dirty="0" smtClean="0">
                          <a:solidFill>
                            <a:schemeClr val="tx1"/>
                          </a:solidFill>
                          <a:latin typeface="+mn-lt"/>
                          <a:ea typeface="+mn-ea"/>
                          <a:cs typeface="+mn-cs"/>
                        </a:rPr>
                        <a:t>  Федерации профсоюзов Камчатки</a:t>
                      </a:r>
                      <a:endParaRPr lang="ru-RU" sz="1200" b="0" i="0" u="none" strike="noStrike"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a:t>
                      </a:r>
                      <a:r>
                        <a:rPr lang="ru-RU" sz="1200" b="0" i="0" u="none" strike="noStrike" kern="1200" baseline="0" dirty="0" smtClean="0">
                          <a:solidFill>
                            <a:srgbClr val="000000"/>
                          </a:solidFill>
                          <a:latin typeface="+mn-lt"/>
                          <a:ea typeface="+mn-ea"/>
                          <a:cs typeface="+mn-cs"/>
                        </a:rPr>
                        <a:t> Дома Культуры поселка Николаевка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Председатель краевой организации профсоюза с Председателем Федерации</a:t>
                      </a:r>
                      <a:r>
                        <a:rPr lang="ru-RU" sz="1200" b="0" i="0" u="none" strike="noStrike" kern="1200" baseline="0" dirty="0" smtClean="0">
                          <a:solidFill>
                            <a:srgbClr val="000000"/>
                          </a:solidFill>
                          <a:latin typeface="+mn-lt"/>
                          <a:ea typeface="+mn-ea"/>
                          <a:cs typeface="+mn-cs"/>
                        </a:rPr>
                        <a:t> профсоюзов Камчатки</a:t>
                      </a:r>
                      <a:r>
                        <a:rPr lang="ru-RU" sz="1200" b="0" i="0" u="none" strike="noStrike" kern="1200" dirty="0" smtClean="0">
                          <a:solidFill>
                            <a:srgbClr val="000000"/>
                          </a:solidFill>
                          <a:latin typeface="+mn-lt"/>
                          <a:ea typeface="+mn-ea"/>
                          <a:cs typeface="+mn-cs"/>
                        </a:rPr>
                        <a:t> провели встречу в первичной профсоюзной организации, ведутся переговоры с руководителем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algn="ctr" fontAlgn="t"/>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endParaRPr lang="ru-RU" sz="2800" dirty="0">
              <a:solidFill>
                <a:srgbClr val="002060"/>
              </a:solidFill>
            </a:endParaRPr>
          </a:p>
        </p:txBody>
      </p:sp>
      <p:sp>
        <p:nvSpPr>
          <p:cNvPr id="8" name="Содержимое 7"/>
          <p:cNvSpPr>
            <a:spLocks noGrp="1"/>
          </p:cNvSpPr>
          <p:nvPr>
            <p:ph idx="1"/>
          </p:nvPr>
        </p:nvSpPr>
        <p:spPr>
          <a:xfrm>
            <a:off x="448919" y="960437"/>
            <a:ext cx="8229600" cy="4525963"/>
          </a:xfrm>
        </p:spPr>
        <p:txBody>
          <a:bodyPr>
            <a:noAutofit/>
          </a:bodyPr>
          <a:lstStyle/>
          <a:p>
            <a:pPr marL="0" indent="0" algn="just">
              <a:spcBef>
                <a:spcPts val="0"/>
              </a:spcBef>
              <a:buNone/>
            </a:pPr>
            <a:r>
              <a:rPr lang="ru-RU" sz="2000" dirty="0" smtClean="0">
                <a:solidFill>
                  <a:srgbClr val="002060"/>
                </a:solidFill>
                <a:cs typeface="Times New Roman" pitchFamily="18" charset="0"/>
              </a:rPr>
              <a:t>	В </a:t>
            </a:r>
            <a:r>
              <a:rPr lang="ru-RU" sz="2000" dirty="0">
                <a:solidFill>
                  <a:srgbClr val="002060"/>
                </a:solidFill>
                <a:cs typeface="Times New Roman" pitchFamily="18" charset="0"/>
              </a:rPr>
              <a:t>рамках инвестиционного форума в Сочи председатель Федерации независимых профсоюзов России (ФНПР) М</a:t>
            </a:r>
            <a:r>
              <a:rPr lang="ru-RU" sz="2000" b="1" dirty="0">
                <a:solidFill>
                  <a:srgbClr val="002060"/>
                </a:solidFill>
                <a:cs typeface="Times New Roman" pitchFamily="18" charset="0"/>
              </a:rPr>
              <a:t>. </a:t>
            </a:r>
            <a:r>
              <a:rPr lang="ru-RU" sz="2000" dirty="0">
                <a:solidFill>
                  <a:srgbClr val="002060"/>
                </a:solidFill>
                <a:cs typeface="Times New Roman" pitchFamily="18" charset="0"/>
              </a:rPr>
              <a:t>Шмаков в интервью НТВ сказал, что Россия не отстает от Запада в производительности труда. «Мы не отстаем, просто по-разному считаем. Если через зарплату, то у нас производительность труда — самая высокая в мире, потому что зарплата — одна из самых низких» - сказал М. Шмаков. По его мнению, труд в России недостаточно оценен, и «надо приводить в соответствие с рыночными реалиями цену труда, и потом это должно выливаться в повышение заработной платы». Глава ФНПР считает неправильным экономию на социальных нуждах. «Человеческий капитал — самый важный капитал. Нельзя экономить на социальных нуждах, иначе человеческий капитал будет деградировать» - сказал М. Шмаков. </a:t>
            </a:r>
          </a:p>
          <a:p>
            <a:pPr marL="0" indent="0" algn="just">
              <a:spcBef>
                <a:spcPts val="0"/>
              </a:spcBef>
              <a:buNone/>
            </a:pPr>
            <a:r>
              <a:rPr lang="ru-RU" sz="2000" dirty="0" smtClean="0">
                <a:solidFill>
                  <a:srgbClr val="002060"/>
                </a:solidFill>
                <a:cs typeface="Times New Roman" pitchFamily="18" charset="0"/>
              </a:rPr>
              <a:t>	Заместитель </a:t>
            </a:r>
            <a:r>
              <a:rPr lang="ru-RU" sz="2000" dirty="0">
                <a:solidFill>
                  <a:srgbClr val="002060"/>
                </a:solidFill>
                <a:cs typeface="Times New Roman" pitchFamily="18" charset="0"/>
              </a:rPr>
              <a:t>Министра труда и социальной защиты РФ Л. Ельцова на панельной сессии «Человеческий капитал как фактор экономического развития» в рамках Российского инвестиционного форума в Сочи, сообщила, что количество принятых профессиональных стандартов к 2018 году превысит одну тысячу. </a:t>
            </a:r>
            <a:endParaRPr lang="ru-RU" sz="2000" dirty="0" smtClean="0">
              <a:solidFill>
                <a:srgbClr val="002060"/>
              </a:solidFill>
              <a:cs typeface="Times New Roman" pitchFamily="18" charset="0"/>
            </a:endParaRPr>
          </a:p>
          <a:p>
            <a:pPr marL="0" indent="0" algn="just">
              <a:spcBef>
                <a:spcPts val="0"/>
              </a:spcBef>
              <a:buNone/>
            </a:pPr>
            <a:endParaRPr lang="ru-RU" sz="2000" dirty="0">
              <a:solidFill>
                <a:srgbClr val="002060"/>
              </a:solidFill>
              <a:cs typeface="Times New Roman" pitchFamily="18" charset="0"/>
            </a:endParaRPr>
          </a:p>
          <a:p>
            <a:pPr marL="0" indent="0" algn="just">
              <a:spcBef>
                <a:spcPts val="0"/>
              </a:spcBef>
              <a:buNone/>
            </a:pPr>
            <a:endParaRPr lang="ru-RU" sz="2000" dirty="0">
              <a:solidFill>
                <a:srgbClr val="002060"/>
              </a:solidFill>
              <a:cs typeface="Times New Roman" pitchFamily="18" charset="0"/>
            </a:endParaRPr>
          </a:p>
          <a:p>
            <a:pPr>
              <a:spcBef>
                <a:spcPts val="0"/>
              </a:spcBef>
            </a:pPr>
            <a:endParaRPr lang="ru-RU" sz="2000" dirty="0">
              <a:solidFill>
                <a:srgbClr val="002060"/>
              </a:solidFill>
              <a:cs typeface="Times New Roman" pitchFamily="18"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endParaRPr lang="ru-RU" sz="2800" dirty="0">
              <a:solidFill>
                <a:srgbClr val="002060"/>
              </a:solidFill>
            </a:endParaRPr>
          </a:p>
        </p:txBody>
      </p:sp>
      <p:sp>
        <p:nvSpPr>
          <p:cNvPr id="8" name="Содержимое 7"/>
          <p:cNvSpPr>
            <a:spLocks noGrp="1"/>
          </p:cNvSpPr>
          <p:nvPr>
            <p:ph idx="1"/>
          </p:nvPr>
        </p:nvSpPr>
        <p:spPr>
          <a:xfrm>
            <a:off x="448919" y="685800"/>
            <a:ext cx="8229600" cy="4525963"/>
          </a:xfrm>
        </p:spPr>
        <p:txBody>
          <a:bodyPr>
            <a:noAutofit/>
          </a:bodyPr>
          <a:lstStyle/>
          <a:p>
            <a:pPr marL="0" indent="0" algn="just">
              <a:spcBef>
                <a:spcPts val="0"/>
              </a:spcBef>
              <a:buNone/>
            </a:pPr>
            <a:r>
              <a:rPr lang="ru-RU" sz="2000" dirty="0" smtClean="0">
                <a:solidFill>
                  <a:srgbClr val="002060"/>
                </a:solidFill>
                <a:cs typeface="Times New Roman" pitchFamily="18" charset="0"/>
              </a:rPr>
              <a:t>	«</a:t>
            </a:r>
            <a:r>
              <a:rPr lang="ru-RU" sz="2000" dirty="0" err="1">
                <a:solidFill>
                  <a:srgbClr val="002060"/>
                </a:solidFill>
                <a:cs typeface="Times New Roman" pitchFamily="18" charset="0"/>
              </a:rPr>
              <a:t>Профстандарты</a:t>
            </a:r>
            <a:r>
              <a:rPr lang="ru-RU" sz="2000" dirty="0">
                <a:solidFill>
                  <a:srgbClr val="002060"/>
                </a:solidFill>
                <a:cs typeface="Times New Roman" pitchFamily="18" charset="0"/>
              </a:rPr>
              <a:t> – это та планка, которую ставит работодатель в части компетенций для своих работников. При государственной поддержке сформированы профессиональные стандарты, больше тысячи будет в этом году, – рассказала Л. Ельцова. – Понятно, что это не догма, и мы абсолютно открыты к изменениям. Но безусловно, что все изменения в эти документы будут обсуждаться открыто на совете по </a:t>
            </a:r>
            <a:r>
              <a:rPr lang="ru-RU" sz="2000" dirty="0" err="1">
                <a:solidFill>
                  <a:srgbClr val="002060"/>
                </a:solidFill>
                <a:cs typeface="Times New Roman" pitchFamily="18" charset="0"/>
              </a:rPr>
              <a:t>профквалификациям</a:t>
            </a:r>
            <a:r>
              <a:rPr lang="ru-RU" sz="2000" dirty="0">
                <a:solidFill>
                  <a:srgbClr val="002060"/>
                </a:solidFill>
                <a:cs typeface="Times New Roman" pitchFamily="18" charset="0"/>
              </a:rPr>
              <a:t>, для того чтобы все изменения были обоснованы». На сегодняшний день Министерством труда и социальной защиты РФ утверждено 966 </a:t>
            </a:r>
            <a:r>
              <a:rPr lang="ru-RU" sz="2000" dirty="0" err="1">
                <a:solidFill>
                  <a:srgbClr val="002060"/>
                </a:solidFill>
                <a:cs typeface="Times New Roman" pitchFamily="18" charset="0"/>
              </a:rPr>
              <a:t>профстандартов</a:t>
            </a:r>
            <a:r>
              <a:rPr lang="ru-RU" sz="2000" dirty="0">
                <a:solidFill>
                  <a:srgbClr val="002060"/>
                </a:solidFill>
                <a:cs typeface="Times New Roman" pitchFamily="18" charset="0"/>
              </a:rPr>
              <a:t>. Л. Ельцова напомнила, что в 2014 году под эгидой Российского союза промышленников и предпринимателей был создан Национальный совет при Президенте РФ по развитию профессиональных квалификаций. «Мы попытались предложить работодателям организоваться в объединения по профессиональным видам деятельности, чтобы они могли сформулировать, какие новые компетенции нужны для работников, что изменилось за эти годы. На сегодня существуют 28 советов по профессиональным квалификациям. Мы только приветствуем развитие и укрепление профессиональных сообществ», – отметила замминистра. Любовь Ельцова рассказала, что с 1 января 2017 года вступил в силу разработанный Минтрудом России Федеральный закон № 238-ФЗ «О независимой оценке квалификации». </a:t>
            </a:r>
          </a:p>
          <a:p>
            <a:pPr>
              <a:spcBef>
                <a:spcPts val="0"/>
              </a:spcBef>
            </a:pPr>
            <a:endParaRPr lang="ru-RU" sz="2000" dirty="0">
              <a:solidFill>
                <a:srgbClr val="002060"/>
              </a:solidFill>
              <a:cs typeface="Times New Roman" pitchFamily="18" charset="0"/>
            </a:endParaRPr>
          </a:p>
        </p:txBody>
      </p:sp>
    </p:spTree>
    <p:extLst>
      <p:ext uri="{BB962C8B-B14F-4D97-AF65-F5344CB8AC3E}">
        <p14:creationId xmlns:p14="http://schemas.microsoft.com/office/powerpoint/2010/main" val="14551757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endParaRPr lang="ru-RU" sz="2800" dirty="0">
              <a:solidFill>
                <a:srgbClr val="002060"/>
              </a:solidFill>
            </a:endParaRPr>
          </a:p>
        </p:txBody>
      </p:sp>
      <p:sp>
        <p:nvSpPr>
          <p:cNvPr id="8" name="Содержимое 7"/>
          <p:cNvSpPr>
            <a:spLocks noGrp="1"/>
          </p:cNvSpPr>
          <p:nvPr>
            <p:ph idx="1"/>
          </p:nvPr>
        </p:nvSpPr>
        <p:spPr>
          <a:xfrm>
            <a:off x="448919" y="685800"/>
            <a:ext cx="8229600" cy="4525963"/>
          </a:xfrm>
        </p:spPr>
        <p:txBody>
          <a:bodyPr>
            <a:noAutofit/>
          </a:bodyPr>
          <a:lstStyle/>
          <a:p>
            <a:pPr marL="0" indent="0" algn="just">
              <a:spcBef>
                <a:spcPts val="0"/>
              </a:spcBef>
              <a:buNone/>
            </a:pPr>
            <a:r>
              <a:rPr lang="ru-RU" sz="2000" dirty="0" smtClean="0">
                <a:solidFill>
                  <a:srgbClr val="002060"/>
                </a:solidFill>
                <a:cs typeface="Times New Roman" pitchFamily="18" charset="0"/>
              </a:rPr>
              <a:t>	Предусмотренная </a:t>
            </a:r>
            <a:r>
              <a:rPr lang="ru-RU" sz="2000" dirty="0">
                <a:solidFill>
                  <a:srgbClr val="002060"/>
                </a:solidFill>
                <a:cs typeface="Times New Roman" pitchFamily="18" charset="0"/>
              </a:rPr>
              <a:t>законом независимая оценка квалификации работников или лиц, претендующих на осуществление определенного вида трудовой деятельности – процедура подтверждения соответствия квалификации соискателя положениям профессионального стандарта или квалификационным требованиям, установленным федеральными законами и иными нормативными правовыми актами Российской Федерации, проведенная центром оценки квалификаций. Такая оценка позволяет: выявлять уровень знаний и умений работника для выполнения трудовых функций, на протяжении всей трудовой деятельности, даже в том случае, если он не имеет профессионального образования; определить потребность в обучении. Гражданин, который успешно прошел оценку квалификации, получает свидетельство о квалификации, которое в качестве документа может быть предъявлено при приеме на работу. </a:t>
            </a:r>
          </a:p>
          <a:p>
            <a:pPr marL="0" indent="0" algn="just">
              <a:spcBef>
                <a:spcPts val="0"/>
              </a:spcBef>
              <a:buNone/>
            </a:pPr>
            <a:r>
              <a:rPr lang="ru-RU" sz="2000" dirty="0" smtClean="0">
                <a:solidFill>
                  <a:srgbClr val="002060"/>
                </a:solidFill>
                <a:cs typeface="Times New Roman" pitchFamily="18" charset="0"/>
              </a:rPr>
              <a:t>	Министр </a:t>
            </a:r>
            <a:r>
              <a:rPr lang="ru-RU" sz="2000" dirty="0">
                <a:solidFill>
                  <a:srgbClr val="002060"/>
                </a:solidFill>
                <a:cs typeface="Times New Roman" pitchFamily="18" charset="0"/>
              </a:rPr>
              <a:t>труда и социальной защиты РФ </a:t>
            </a:r>
            <a:r>
              <a:rPr lang="ru-RU" sz="2000" dirty="0" err="1">
                <a:solidFill>
                  <a:srgbClr val="002060"/>
                </a:solidFill>
                <a:cs typeface="Times New Roman" pitchFamily="18" charset="0"/>
              </a:rPr>
              <a:t>М.Топилин</a:t>
            </a:r>
            <a:r>
              <a:rPr lang="ru-RU" sz="2000" dirty="0">
                <a:solidFill>
                  <a:srgbClr val="002060"/>
                </a:solidFill>
                <a:cs typeface="Times New Roman" pitchFamily="18" charset="0"/>
              </a:rPr>
              <a:t> в интервью РБК сообщил, что Министерство хочет увеличить пособия по безработице за счет сокращения круга его получателей. По словам чиновника, соответствующий законопроект сейчас проходит согласование с Минфином и Минюстом. </a:t>
            </a:r>
          </a:p>
          <a:p>
            <a:pPr>
              <a:spcBef>
                <a:spcPts val="0"/>
              </a:spcBef>
            </a:pPr>
            <a:endParaRPr lang="ru-RU" sz="2000" dirty="0">
              <a:solidFill>
                <a:srgbClr val="002060"/>
              </a:solidFill>
              <a:cs typeface="Times New Roman" pitchFamily="18" charset="0"/>
            </a:endParaRPr>
          </a:p>
        </p:txBody>
      </p:sp>
    </p:spTree>
    <p:extLst>
      <p:ext uri="{BB962C8B-B14F-4D97-AF65-F5344CB8AC3E}">
        <p14:creationId xmlns:p14="http://schemas.microsoft.com/office/powerpoint/2010/main" val="5543659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endParaRPr lang="ru-RU" sz="2800" dirty="0">
              <a:solidFill>
                <a:srgbClr val="002060"/>
              </a:solidFill>
            </a:endParaRPr>
          </a:p>
        </p:txBody>
      </p:sp>
      <p:sp>
        <p:nvSpPr>
          <p:cNvPr id="8" name="Содержимое 7"/>
          <p:cNvSpPr>
            <a:spLocks noGrp="1"/>
          </p:cNvSpPr>
          <p:nvPr>
            <p:ph idx="1"/>
          </p:nvPr>
        </p:nvSpPr>
        <p:spPr>
          <a:xfrm>
            <a:off x="448919" y="685800"/>
            <a:ext cx="8229600" cy="4525963"/>
          </a:xfrm>
        </p:spPr>
        <p:txBody>
          <a:bodyPr>
            <a:noAutofit/>
          </a:bodyPr>
          <a:lstStyle/>
          <a:p>
            <a:pPr marL="0" indent="0" algn="just">
              <a:spcBef>
                <a:spcPts val="0"/>
              </a:spcBef>
              <a:buNone/>
            </a:pPr>
            <a:r>
              <a:rPr lang="ru-RU" sz="2000" dirty="0" smtClean="0">
                <a:solidFill>
                  <a:srgbClr val="002060"/>
                </a:solidFill>
                <a:cs typeface="Times New Roman" pitchFamily="18" charset="0"/>
              </a:rPr>
              <a:t>	 «</a:t>
            </a:r>
            <a:r>
              <a:rPr lang="ru-RU" sz="2000" dirty="0">
                <a:solidFill>
                  <a:srgbClr val="002060"/>
                </a:solidFill>
                <a:cs typeface="Times New Roman" pitchFamily="18" charset="0"/>
              </a:rPr>
              <a:t>Мы исходим из того, что за счет перераспределения имеющихся средств, а это около 40 млрд руб. в год, мы можем повысить пособия тем, кто потерял работу, например по сокращению. Повышение возможно за счет прекращения выплаты пособий в минимальном размере тем, кто </a:t>
            </a:r>
            <a:r>
              <a:rPr lang="ru-RU" sz="2000" dirty="0" smtClean="0">
                <a:solidFill>
                  <a:srgbClr val="002060"/>
                </a:solidFill>
                <a:cs typeface="Times New Roman" pitchFamily="18" charset="0"/>
              </a:rPr>
              <a:t>длительно </a:t>
            </a:r>
            <a:r>
              <a:rPr lang="ru-RU" sz="2000" dirty="0">
                <a:solidFill>
                  <a:srgbClr val="002060"/>
                </a:solidFill>
                <a:cs typeface="Times New Roman" pitchFamily="18" charset="0"/>
              </a:rPr>
              <a:t>не работал или вообще никогда не работал» - сказал М. </a:t>
            </a:r>
            <a:r>
              <a:rPr lang="ru-RU" sz="2000" dirty="0" err="1">
                <a:solidFill>
                  <a:srgbClr val="002060"/>
                </a:solidFill>
                <a:cs typeface="Times New Roman" pitchFamily="18" charset="0"/>
              </a:rPr>
              <a:t>Топилин</a:t>
            </a:r>
            <a:r>
              <a:rPr lang="ru-RU" sz="2000" dirty="0">
                <a:solidFill>
                  <a:srgbClr val="002060"/>
                </a:solidFill>
                <a:cs typeface="Times New Roman" pitchFamily="18" charset="0"/>
              </a:rPr>
              <a:t>. Заместитель руководителя департамента социально-трудовых отношений и </a:t>
            </a:r>
            <a:r>
              <a:rPr lang="ru-RU" sz="2000" dirty="0" err="1">
                <a:solidFill>
                  <a:srgbClr val="002060"/>
                </a:solidFill>
                <a:cs typeface="Times New Roman" pitchFamily="18" charset="0"/>
              </a:rPr>
              <a:t>соцпартнерства</a:t>
            </a:r>
            <a:r>
              <a:rPr lang="ru-RU" sz="2000" dirty="0">
                <a:solidFill>
                  <a:srgbClr val="002060"/>
                </a:solidFill>
                <a:cs typeface="Times New Roman" pitchFamily="18" charset="0"/>
              </a:rPr>
              <a:t> аппарата ФНПР Е. </a:t>
            </a:r>
            <a:r>
              <a:rPr lang="ru-RU" sz="2000" dirty="0" err="1">
                <a:solidFill>
                  <a:srgbClr val="002060"/>
                </a:solidFill>
                <a:cs typeface="Times New Roman" pitchFamily="18" charset="0"/>
              </a:rPr>
              <a:t>Косаковская</a:t>
            </a:r>
            <a:r>
              <a:rPr lang="ru-RU" sz="2000" dirty="0">
                <a:solidFill>
                  <a:srgbClr val="002060"/>
                </a:solidFill>
                <a:cs typeface="Times New Roman" pitchFamily="18" charset="0"/>
              </a:rPr>
              <a:t> высказалась категорически против этой инициативы. По ее словам, хотя минимальное пособие по безработице в России получают порядка 50% от всех безработных, но для многих людей это единственный источник существования. «Эти деньги позволяют людям хотя бы добраться до органов службы занятости в том или ином регионе. Ведь два раза в месяц безработный должен посетить службу занятости, чтобы отметиться, что он живой, что он ищет работу и готов к ней приступить. Надо же учитывать все категории граждан, а не только тех, кто живет в крупных городах. Из отдельных поселков дорога обходится в 700 рублей, а пособие – 850. Второй раз человек должен уже за свои деньги ехать в службу занятости. А где он их возьмет, если он безработный?» - спрашивает профлидер. </a:t>
            </a:r>
            <a:endParaRPr lang="ru-RU" sz="2000" dirty="0">
              <a:solidFill>
                <a:srgbClr val="002060"/>
              </a:solidFill>
              <a:cs typeface="Times New Roman" pitchFamily="18" charset="0"/>
            </a:endParaRPr>
          </a:p>
        </p:txBody>
      </p:sp>
    </p:spTree>
    <p:extLst>
      <p:ext uri="{BB962C8B-B14F-4D97-AF65-F5344CB8AC3E}">
        <p14:creationId xmlns:p14="http://schemas.microsoft.com/office/powerpoint/2010/main" val="27216062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endParaRPr lang="ru-RU" sz="2800" dirty="0">
              <a:solidFill>
                <a:srgbClr val="002060"/>
              </a:solidFill>
            </a:endParaRPr>
          </a:p>
        </p:txBody>
      </p:sp>
      <p:sp>
        <p:nvSpPr>
          <p:cNvPr id="8" name="Содержимое 7"/>
          <p:cNvSpPr>
            <a:spLocks noGrp="1"/>
          </p:cNvSpPr>
          <p:nvPr>
            <p:ph idx="1"/>
          </p:nvPr>
        </p:nvSpPr>
        <p:spPr>
          <a:xfrm>
            <a:off x="448919" y="685800"/>
            <a:ext cx="8229600" cy="4525963"/>
          </a:xfrm>
        </p:spPr>
        <p:txBody>
          <a:bodyPr>
            <a:noAutofit/>
          </a:bodyPr>
          <a:lstStyle/>
          <a:p>
            <a:pPr marL="0" indent="0" algn="just">
              <a:spcBef>
                <a:spcPts val="0"/>
              </a:spcBef>
              <a:buNone/>
            </a:pPr>
            <a:r>
              <a:rPr lang="ru-RU" sz="2000" dirty="0" smtClean="0">
                <a:solidFill>
                  <a:srgbClr val="002060"/>
                </a:solidFill>
                <a:cs typeface="Times New Roman" pitchFamily="18" charset="0"/>
              </a:rPr>
              <a:t>	 Е</a:t>
            </a:r>
            <a:r>
              <a:rPr lang="ru-RU" sz="2000" dirty="0">
                <a:solidFill>
                  <a:srgbClr val="002060"/>
                </a:solidFill>
                <a:cs typeface="Times New Roman" pitchFamily="18" charset="0"/>
              </a:rPr>
              <a:t>. </a:t>
            </a:r>
            <a:r>
              <a:rPr lang="ru-RU" sz="2000" dirty="0" err="1">
                <a:solidFill>
                  <a:srgbClr val="002060"/>
                </a:solidFill>
                <a:cs typeface="Times New Roman" pitchFamily="18" charset="0"/>
              </a:rPr>
              <a:t>Косаковская</a:t>
            </a:r>
            <a:r>
              <a:rPr lang="ru-RU" sz="2000" dirty="0">
                <a:solidFill>
                  <a:srgbClr val="002060"/>
                </a:solidFill>
                <a:cs typeface="Times New Roman" pitchFamily="18" charset="0"/>
              </a:rPr>
              <a:t> говорит, что нельзя всех, кто длительно не работает, считать тунеядцами: во многих регионах просто нет рабочих мест. «В основном люди длительно не работают, потому что они не могут найти работу, и служба занятости не может им ее подыскать, согласно той квалификации, которая есть у человека. А переобучение отдано в ведение субъектов РФ. Если у субъекта недостаточно финансовых средств даже на зарплату работникам бюджетной сферы, то на </a:t>
            </a:r>
            <a:r>
              <a:rPr lang="ru-RU" sz="2000" dirty="0" err="1">
                <a:solidFill>
                  <a:srgbClr val="002060"/>
                </a:solidFill>
                <a:cs typeface="Times New Roman" pitchFamily="18" charset="0"/>
              </a:rPr>
              <a:t>профподготовку</a:t>
            </a:r>
            <a:r>
              <a:rPr lang="ru-RU" sz="2000" dirty="0">
                <a:solidFill>
                  <a:srgbClr val="002060"/>
                </a:solidFill>
                <a:cs typeface="Times New Roman" pitchFamily="18" charset="0"/>
              </a:rPr>
              <a:t> безработных средства выделяются по остаточному принципу» - сказала Е. </a:t>
            </a:r>
            <a:r>
              <a:rPr lang="ru-RU" sz="2000" dirty="0" err="1">
                <a:solidFill>
                  <a:srgbClr val="002060"/>
                </a:solidFill>
                <a:cs typeface="Times New Roman" pitchFamily="18" charset="0"/>
              </a:rPr>
              <a:t>Косаковская</a:t>
            </a:r>
            <a:r>
              <a:rPr lang="ru-RU" sz="2000" dirty="0">
                <a:solidFill>
                  <a:srgbClr val="002060"/>
                </a:solidFill>
                <a:cs typeface="Times New Roman" pitchFamily="18" charset="0"/>
              </a:rPr>
              <a:t>. В перспективе же Минтруд поддерживает предложение ФНПР о переходе на систему страхования от безработицы. </a:t>
            </a:r>
          </a:p>
          <a:p>
            <a:pPr marL="0" indent="0" algn="just">
              <a:spcBef>
                <a:spcPts val="0"/>
              </a:spcBef>
              <a:buNone/>
            </a:pPr>
            <a:r>
              <a:rPr lang="ru-RU" sz="2000" dirty="0" smtClean="0">
                <a:solidFill>
                  <a:srgbClr val="002060"/>
                </a:solidFill>
                <a:cs typeface="Times New Roman" pitchFamily="18" charset="0"/>
              </a:rPr>
              <a:t>	1 </a:t>
            </a:r>
            <a:r>
              <a:rPr lang="ru-RU" sz="2000" dirty="0">
                <a:solidFill>
                  <a:srgbClr val="002060"/>
                </a:solidFill>
                <a:cs typeface="Times New Roman" pitchFamily="18" charset="0"/>
              </a:rPr>
              <a:t>марта 2017 года состоялось заседание Исполкома Федерации Независимых Профсоюзов России под председательством М. Шмакова. Принято решение, что Генеральный совет ФНПР созывается в Москве 3-4 апреля 2017 года. На заседании Исполкома ФНПР были также обсуждены вопросы о первомайской акции профсоюзов в 2017 году, о внесении изменений и дополнений в Методику специальной оценки условий труда и ряд других. Члены Исполкома отметили, что несмотря на стабилизацию ситуации в отдельных отраслях экономики и замедление общей инфляции, уровень жизни большинства граждан страны продолжает снижаться. </a:t>
            </a:r>
          </a:p>
          <a:p>
            <a:pPr>
              <a:spcBef>
                <a:spcPts val="0"/>
              </a:spcBef>
            </a:pPr>
            <a:endParaRPr lang="ru-RU" sz="2000" dirty="0">
              <a:solidFill>
                <a:srgbClr val="002060"/>
              </a:solidFill>
              <a:cs typeface="Times New Roman" pitchFamily="18" charset="0"/>
            </a:endParaRPr>
          </a:p>
        </p:txBody>
      </p:sp>
    </p:spTree>
    <p:extLst>
      <p:ext uri="{BB962C8B-B14F-4D97-AF65-F5344CB8AC3E}">
        <p14:creationId xmlns:p14="http://schemas.microsoft.com/office/powerpoint/2010/main" val="17054872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endParaRPr lang="ru-RU" sz="2800" dirty="0">
              <a:solidFill>
                <a:srgbClr val="002060"/>
              </a:solidFill>
            </a:endParaRPr>
          </a:p>
        </p:txBody>
      </p:sp>
      <p:sp>
        <p:nvSpPr>
          <p:cNvPr id="8" name="Содержимое 7"/>
          <p:cNvSpPr>
            <a:spLocks noGrp="1"/>
          </p:cNvSpPr>
          <p:nvPr>
            <p:ph idx="1"/>
          </p:nvPr>
        </p:nvSpPr>
        <p:spPr>
          <a:xfrm>
            <a:off x="448919" y="685800"/>
            <a:ext cx="8229600" cy="4525963"/>
          </a:xfrm>
        </p:spPr>
        <p:txBody>
          <a:bodyPr>
            <a:noAutofit/>
          </a:bodyPr>
          <a:lstStyle/>
          <a:p>
            <a:pPr marL="0" indent="0" algn="just">
              <a:spcBef>
                <a:spcPts val="0"/>
              </a:spcBef>
              <a:buNone/>
            </a:pPr>
            <a:r>
              <a:rPr lang="ru-RU" sz="2000" dirty="0" smtClean="0">
                <a:solidFill>
                  <a:srgbClr val="002060"/>
                </a:solidFill>
                <a:cs typeface="Times New Roman" pitchFamily="18" charset="0"/>
              </a:rPr>
              <a:t>	 На </a:t>
            </a:r>
            <a:r>
              <a:rPr lang="ru-RU" sz="2000" dirty="0">
                <a:solidFill>
                  <a:srgbClr val="002060"/>
                </a:solidFill>
                <a:cs typeface="Times New Roman" pitchFamily="18" charset="0"/>
              </a:rPr>
              <a:t>этом фоне неприемлемой выглядит политика власти, ведущая к занижению цены труда, сокращению социальных гарантий работников. В этих условиях решено провести 1 мая 2017 года Всероссийскую первомайскую акцию профсоюзов в форме шествий и митингов. Главное требование акции – достойная заработная плата, обеспечение полной занятости, надежные социальные гарантии работников, безопасный труд. При рассмотрении изменений и дополнений в Методику специальной оценки условий труда члены Исполкома ФНПР указали на то, что практика реализации Методики (Минтруда РФ) в 2015-2016 годах не позволяет в полной мере объективно оценивать условия труда на рабочих местах. Она привела к снижению гарантий и компенсаций людям, работающим во вредных и опасных условиях труда. В этой связи были одобрены соответствующие изменения и дополнения в Методику специальной оценки условий труда для внесения в Министерство труда и социальной защиты РФ. </a:t>
            </a:r>
          </a:p>
          <a:p>
            <a:pPr>
              <a:spcBef>
                <a:spcPts val="0"/>
              </a:spcBef>
            </a:pPr>
            <a:endParaRPr lang="ru-RU" sz="2000" dirty="0">
              <a:solidFill>
                <a:srgbClr val="002060"/>
              </a:solidFill>
              <a:cs typeface="Times New Roman" pitchFamily="18" charset="0"/>
            </a:endParaRPr>
          </a:p>
          <a:p>
            <a:pPr>
              <a:spcBef>
                <a:spcPts val="0"/>
              </a:spcBef>
            </a:pPr>
            <a:endParaRPr lang="ru-RU" sz="2000" dirty="0">
              <a:solidFill>
                <a:srgbClr val="002060"/>
              </a:solidFill>
              <a:cs typeface="Times New Roman" pitchFamily="18" charset="0"/>
            </a:endParaRPr>
          </a:p>
        </p:txBody>
      </p:sp>
    </p:spTree>
    <p:extLst>
      <p:ext uri="{BB962C8B-B14F-4D97-AF65-F5344CB8AC3E}">
        <p14:creationId xmlns:p14="http://schemas.microsoft.com/office/powerpoint/2010/main" val="33701366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graphicFrame>
        <p:nvGraphicFramePr>
          <p:cNvPr id="6" name="Диаграмма 5"/>
          <p:cNvGraphicFramePr/>
          <p:nvPr>
            <p:extLst>
              <p:ext uri="{D42A27DB-BD31-4B8C-83A1-F6EECF244321}">
                <p14:modId xmlns:p14="http://schemas.microsoft.com/office/powerpoint/2010/main" val="2158574792"/>
              </p:ext>
            </p:extLst>
          </p:nvPr>
        </p:nvGraphicFramePr>
        <p:xfrm>
          <a:off x="4979893" y="1600200"/>
          <a:ext cx="4164107" cy="5540189"/>
        </p:xfrm>
        <a:graphic>
          <a:graphicData uri="http://schemas.openxmlformats.org/drawingml/2006/chart">
            <c:chart xmlns:c="http://schemas.openxmlformats.org/drawingml/2006/chart" xmlns:r="http://schemas.openxmlformats.org/officeDocument/2006/relationships" r:id="rId3"/>
          </a:graphicData>
        </a:graphic>
      </p:graphicFrame>
      <p:sp>
        <p:nvSpPr>
          <p:cNvPr id="8" name="Прямоугольник 7"/>
          <p:cNvSpPr/>
          <p:nvPr/>
        </p:nvSpPr>
        <p:spPr>
          <a:xfrm>
            <a:off x="304800" y="152400"/>
            <a:ext cx="8458200" cy="954107"/>
          </a:xfrm>
          <a:prstGeom prst="rect">
            <a:avLst/>
          </a:prstGeom>
        </p:spPr>
        <p:txBody>
          <a:bodyPr wrap="square">
            <a:spAutoFit/>
          </a:bodyPr>
          <a:lstStyle/>
          <a:p>
            <a:pPr algn="ctr"/>
            <a:r>
              <a:rPr lang="en-US" sz="2800" dirty="0" smtClean="0">
                <a:solidFill>
                  <a:srgbClr val="002060"/>
                </a:solidFill>
              </a:rPr>
              <a:t>V</a:t>
            </a:r>
            <a:r>
              <a:rPr lang="ru-RU" sz="2800" dirty="0" smtClean="0">
                <a:solidFill>
                  <a:srgbClr val="002060"/>
                </a:solidFill>
              </a:rPr>
              <a:t>. Распределения актуальных СТК по отраслям и основные причины СТК в Камчатском крае </a:t>
            </a:r>
            <a:endParaRPr lang="ru-RU" sz="2800" dirty="0">
              <a:solidFill>
                <a:srgbClr val="002060"/>
              </a:solidFill>
            </a:endParaRPr>
          </a:p>
        </p:txBody>
      </p:sp>
      <p:graphicFrame>
        <p:nvGraphicFramePr>
          <p:cNvPr id="9" name="Диаграмма 8"/>
          <p:cNvGraphicFramePr/>
          <p:nvPr>
            <p:extLst>
              <p:ext uri="{D42A27DB-BD31-4B8C-83A1-F6EECF244321}">
                <p14:modId xmlns:p14="http://schemas.microsoft.com/office/powerpoint/2010/main" val="3683464321"/>
              </p:ext>
            </p:extLst>
          </p:nvPr>
        </p:nvGraphicFramePr>
        <p:xfrm>
          <a:off x="0" y="1371600"/>
          <a:ext cx="5334000" cy="365760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spd="slow">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rgbClr val="002060"/>
                </a:solidFill>
              </a:rPr>
              <a:t>Федерация профсоюзов Камчатки</a:t>
            </a:r>
            <a:endParaRPr lang="ru-RU" dirty="0">
              <a:solidFill>
                <a:srgbClr val="002060"/>
              </a:solidFill>
            </a:endParaRPr>
          </a:p>
        </p:txBody>
      </p:sp>
      <p:sp>
        <p:nvSpPr>
          <p:cNvPr id="3" name="Содержимое 2"/>
          <p:cNvSpPr>
            <a:spLocks noGrp="1"/>
          </p:cNvSpPr>
          <p:nvPr>
            <p:ph idx="1"/>
          </p:nvPr>
        </p:nvSpPr>
        <p:spPr>
          <a:xfrm>
            <a:off x="457200" y="1600200"/>
            <a:ext cx="8077200" cy="4572000"/>
          </a:xfrm>
        </p:spPr>
        <p:txBody>
          <a:bodyPr>
            <a:normAutofit/>
          </a:bodyPr>
          <a:lstStyle/>
          <a:p>
            <a:pPr>
              <a:buNone/>
            </a:pPr>
            <a:r>
              <a:rPr lang="ru-RU" sz="2800" dirty="0" smtClean="0">
                <a:solidFill>
                  <a:srgbClr val="002060"/>
                </a:solidFill>
              </a:rPr>
              <a:t>Председатель: Зимин Андрей Владимирович</a:t>
            </a:r>
          </a:p>
          <a:p>
            <a:pPr>
              <a:buNone/>
            </a:pPr>
            <a:r>
              <a:rPr lang="ru-RU" sz="2800" dirty="0" smtClean="0">
                <a:solidFill>
                  <a:srgbClr val="002060"/>
                </a:solidFill>
              </a:rPr>
              <a:t>Российская Федерация, 683000,</a:t>
            </a:r>
          </a:p>
          <a:p>
            <a:pPr>
              <a:buNone/>
            </a:pPr>
            <a:r>
              <a:rPr lang="ru-RU" sz="2800" dirty="0" smtClean="0">
                <a:solidFill>
                  <a:srgbClr val="002060"/>
                </a:solidFill>
              </a:rPr>
              <a:t>г. Петропавловск-Камчатский, </a:t>
            </a:r>
          </a:p>
          <a:p>
            <a:pPr>
              <a:buNone/>
            </a:pPr>
            <a:r>
              <a:rPr lang="ru-RU" sz="2800" dirty="0" smtClean="0">
                <a:solidFill>
                  <a:srgbClr val="002060"/>
                </a:solidFill>
              </a:rPr>
              <a:t>ул. Ленинская 18 (Дом Союзов)</a:t>
            </a:r>
          </a:p>
          <a:p>
            <a:pPr>
              <a:buNone/>
            </a:pPr>
            <a:r>
              <a:rPr lang="ru-RU" sz="2800" dirty="0" smtClean="0">
                <a:solidFill>
                  <a:srgbClr val="002060"/>
                </a:solidFill>
              </a:rPr>
              <a:t>тел./факс 8 (4152) 42-10-10</a:t>
            </a:r>
          </a:p>
          <a:p>
            <a:pPr>
              <a:buNone/>
            </a:pPr>
            <a:r>
              <a:rPr lang="ru-RU" sz="2800" dirty="0" smtClean="0">
                <a:solidFill>
                  <a:srgbClr val="002060"/>
                </a:solidFill>
              </a:rPr>
              <a:t>Сайт: </a:t>
            </a:r>
            <a:r>
              <a:rPr lang="en-US" sz="2800" dirty="0" smtClean="0">
                <a:solidFill>
                  <a:srgbClr val="002060"/>
                </a:solidFill>
              </a:rPr>
              <a:t>www.profkam.ru</a:t>
            </a:r>
            <a:endParaRPr lang="ru-RU" sz="2800" dirty="0" smtClean="0">
              <a:solidFill>
                <a:srgbClr val="002060"/>
              </a:solidFill>
            </a:endParaRPr>
          </a:p>
          <a:p>
            <a:pPr>
              <a:buNone/>
            </a:pPr>
            <a:r>
              <a:rPr lang="en-US" sz="2800" dirty="0" smtClean="0">
                <a:solidFill>
                  <a:srgbClr val="002060"/>
                </a:solidFill>
              </a:rPr>
              <a:t>E-mail</a:t>
            </a:r>
            <a:r>
              <a:rPr lang="ru-RU" sz="2800" dirty="0" smtClean="0">
                <a:solidFill>
                  <a:srgbClr val="002060"/>
                </a:solidFill>
              </a:rPr>
              <a:t>: </a:t>
            </a:r>
            <a:r>
              <a:rPr lang="en-US" sz="2800" dirty="0" smtClean="0">
                <a:solidFill>
                  <a:srgbClr val="002060"/>
                </a:solidFill>
              </a:rPr>
              <a:t>profsoyuz@mail.kamchatka.ru</a:t>
            </a:r>
            <a:endParaRPr lang="ru-RU" sz="2800" dirty="0" smtClean="0">
              <a:solidFill>
                <a:srgbClr val="002060"/>
              </a:solidFill>
            </a:endParaRPr>
          </a:p>
        </p:txBody>
      </p:sp>
      <p:pic>
        <p:nvPicPr>
          <p:cNvPr id="6" name="Рисунок 5" descr="map_russia_280_1.jpg"/>
          <p:cNvPicPr>
            <a:picLocks noChangeAspect="1"/>
          </p:cNvPicPr>
          <p:nvPr/>
        </p:nvPicPr>
        <p:blipFill>
          <a:blip r:embed="rId3"/>
          <a:stretch>
            <a:fillRect/>
          </a:stretch>
        </p:blipFill>
        <p:spPr>
          <a:xfrm rot="680929">
            <a:off x="6452476" y="2025880"/>
            <a:ext cx="2427005" cy="4638674"/>
          </a:xfrm>
          <a:prstGeom prst="roundRect">
            <a:avLst>
              <a:gd name="adj" fmla="val 16667"/>
            </a:avLst>
          </a:prstGeom>
          <a:ln/>
          <a:effectLst>
            <a:outerShdw blurRad="40000" dist="20000" dir="5400000" rotWithShape="0">
              <a:srgbClr val="000000">
                <a:alpha val="38000"/>
              </a:srgbClr>
            </a:outerShdw>
            <a:softEdge rad="635000"/>
          </a:effectLst>
        </p:spPr>
        <p:style>
          <a:lnRef idx="1">
            <a:schemeClr val="accent2"/>
          </a:lnRef>
          <a:fillRef idx="2">
            <a:schemeClr val="accent2"/>
          </a:fillRef>
          <a:effectRef idx="1">
            <a:schemeClr val="accent2"/>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3091</TotalTime>
  <Words>537</Words>
  <Application>Microsoft Office PowerPoint</Application>
  <PresentationFormat>Экран (4:3)</PresentationFormat>
  <Paragraphs>93</Paragraphs>
  <Slides>13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Тема Office</vt:lpstr>
      <vt:lpstr>  Федерация профсоюзов Камчатки   Бюллетень  проекта «Социально-трудовые конфликты  в Камчатском крае»   </vt:lpstr>
      <vt:lpstr>Презентация PowerPoint</vt:lpstr>
      <vt:lpstr>Презентация PowerPoint</vt:lpstr>
      <vt:lpstr>Презентация PowerPoint</vt:lpstr>
      <vt:lpstr>III. СТК Камчатского края (в т.ч. потенциальные),  произошедшие за последние 12 месяцев</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Презентация PowerPoint</vt:lpstr>
      <vt:lpstr>Федерация профсоюзов Камчатки</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Бюллетень проекта «социально-трудовых конфликты в Камчатском крае» (№1) с 01.01.2014 по 15.05.2014.</dc:title>
  <cp:lastModifiedBy>trud</cp:lastModifiedBy>
  <cp:revision>331</cp:revision>
  <dcterms:modified xsi:type="dcterms:W3CDTF">2017-03-09T04:23:59Z</dcterms:modified>
</cp:coreProperties>
</file>