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1"/>
  </p:notesMasterIdLst>
  <p:sldIdLst>
    <p:sldId id="256" r:id="rId2"/>
    <p:sldId id="269" r:id="rId3"/>
    <p:sldId id="275" r:id="rId4"/>
    <p:sldId id="274" r:id="rId5"/>
    <p:sldId id="308" r:id="rId6"/>
    <p:sldId id="311" r:id="rId7"/>
    <p:sldId id="306" r:id="rId8"/>
    <p:sldId id="270" r:id="rId9"/>
    <p:sldId id="283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08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0.21179402930808455"/>
                  <c:y val="2.2829546067832714E-2"/>
                </c:manualLayout>
              </c:layout>
              <c:showPercent val="1"/>
            </c:dLbl>
            <c:dLbl>
              <c:idx val="3"/>
              <c:layout>
                <c:manualLayout>
                  <c:x val="7.1075262955538912E-2"/>
                  <c:y val="-6.4306831409542534E-2"/>
                </c:manualLayout>
              </c:layout>
              <c:showPercent val="1"/>
            </c:dLbl>
            <c:dLbl>
              <c:idx val="4"/>
              <c:layout>
                <c:manualLayout>
                  <c:x val="7.4689483243346358E-2"/>
                  <c:y val="-5.9216571853415466E-2"/>
                </c:manualLayout>
              </c:layout>
              <c:showPercent val="1"/>
            </c:dLbl>
            <c:dLbl>
              <c:idx val="5"/>
              <c:layout>
                <c:manualLayout>
                  <c:x val="0.10519782512793259"/>
                  <c:y val="-5.4613118794322721E-2"/>
                </c:manualLayout>
              </c:layout>
              <c:showPercent val="1"/>
            </c:dLbl>
            <c:dLbl>
              <c:idx val="6"/>
              <c:layout>
                <c:manualLayout>
                  <c:x val="9.7186983907954314E-2"/>
                  <c:y val="2.0233786248086479E-2"/>
                </c:manualLayout>
              </c:layout>
              <c:showPercent val="1"/>
            </c:dLbl>
            <c:dLbl>
              <c:idx val="7"/>
              <c:layout>
                <c:manualLayout>
                  <c:x val="6.3638374326116048E-2"/>
                  <c:y val="5.0607298776269065E-2"/>
                </c:manualLayout>
              </c:layout>
              <c:showPercent val="1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Лист1!$A$2:$A$4</c:f>
              <c:strCache>
                <c:ptCount val="3"/>
                <c:pt idx="0">
                  <c:v>заработная плата</c:v>
                </c:pt>
                <c:pt idx="1">
                  <c:v>увольнение</c:v>
                </c:pt>
                <c:pt idx="2">
                  <c:v>профсоюзофобия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Лист1!$A$2:$A$4</c:f>
              <c:strCache>
                <c:ptCount val="3"/>
                <c:pt idx="0">
                  <c:v>заработная плата</c:v>
                </c:pt>
                <c:pt idx="1">
                  <c:v>увольнение</c:v>
                </c:pt>
                <c:pt idx="2">
                  <c:v>профсоюзофобия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542"/>
          <c:y val="7.2475490196078518E-2"/>
          <c:w val="0.45997088931672525"/>
          <c:h val="0.24527466481739313"/>
        </c:manualLayout>
      </c:layout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numFmt formatCode="0%" sourceLinked="0"/>
            <c:txPr>
              <a:bodyPr/>
              <a:lstStyle/>
              <a:p>
                <a:pPr>
                  <a:defRPr>
                    <a:solidFill>
                      <a:srgbClr val="FFFF00"/>
                    </a:solidFill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Культура</c:v>
                </c:pt>
                <c:pt idx="1">
                  <c:v>ЖКХ</c:v>
                </c:pt>
                <c:pt idx="2">
                  <c:v>Рыбное хозяйство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4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17.01.2017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22)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состоянию на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января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 smtClean="0">
                <a:solidFill>
                  <a:srgbClr val="002060"/>
                </a:solidFill>
              </a:rPr>
              <a:t>декабря </a:t>
            </a:r>
            <a:r>
              <a:rPr lang="ru-RU" sz="3600" dirty="0" smtClean="0">
                <a:solidFill>
                  <a:srgbClr val="002060"/>
                </a:solidFill>
              </a:rPr>
              <a:t>2016г.  по 15 </a:t>
            </a:r>
            <a:r>
              <a:rPr lang="ru-RU" sz="3600" dirty="0" smtClean="0">
                <a:solidFill>
                  <a:srgbClr val="002060"/>
                </a:solidFill>
              </a:rPr>
              <a:t>января 2017г………………………………..…….………………..……….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</a:t>
            </a:r>
            <a:r>
              <a:rPr lang="ru-RU" sz="3600" dirty="0" smtClean="0">
                <a:solidFill>
                  <a:srgbClr val="002060"/>
                </a:solidFill>
              </a:rPr>
              <a:t>Локализация социально-трудовых конфликтов по субъектам РФ в 2016 </a:t>
            </a:r>
            <a:r>
              <a:rPr lang="ru-RU" sz="3600" dirty="0" smtClean="0">
                <a:solidFill>
                  <a:srgbClr val="002060"/>
                </a:solidFill>
              </a:rPr>
              <a:t>году……………………………………………………………………………………..</a:t>
            </a:r>
            <a:r>
              <a:rPr lang="ru-RU" sz="3600" dirty="0" smtClean="0">
                <a:solidFill>
                  <a:srgbClr val="002060"/>
                </a:solidFill>
              </a:rPr>
              <a:t>7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</a:t>
            </a:r>
            <a:r>
              <a:rPr lang="ru-RU" sz="3600" dirty="0" smtClean="0">
                <a:solidFill>
                  <a:srgbClr val="002060"/>
                </a:solidFill>
              </a:rPr>
              <a:t>………………………………………….…………..…….…8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</a:t>
            </a:r>
            <a:r>
              <a:rPr lang="ru-RU" sz="3700" smtClean="0">
                <a:solidFill>
                  <a:srgbClr val="002060"/>
                </a:solidFill>
              </a:rPr>
              <a:t>Камчатки</a:t>
            </a:r>
            <a:r>
              <a:rPr lang="ru-RU" sz="3700" smtClean="0">
                <a:solidFill>
                  <a:srgbClr val="002060"/>
                </a:solidFill>
              </a:rPr>
              <a:t>………………………...……9</a:t>
            </a:r>
            <a:endParaRPr lang="ru-RU" sz="37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 smtClean="0">
                <a:solidFill>
                  <a:srgbClr val="002060"/>
                </a:solidFill>
              </a:rPr>
              <a:t>декабря </a:t>
            </a:r>
            <a:r>
              <a:rPr lang="ru-RU" sz="2400" dirty="0" smtClean="0">
                <a:solidFill>
                  <a:srgbClr val="002060"/>
                </a:solidFill>
              </a:rPr>
              <a:t>2016г.  по 15 </a:t>
            </a:r>
            <a:r>
              <a:rPr lang="ru-RU" sz="2400" dirty="0" smtClean="0">
                <a:solidFill>
                  <a:srgbClr val="002060"/>
                </a:solidFill>
              </a:rPr>
              <a:t>января 2017г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3558159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2016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дисциплинарные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взыскания, увольнения, нарушение решение Конференции работников по выборам нового ректора ФГБОУ ВПО «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Российского профессионального союза работников рыбного хозяйства </a:t>
                      </a:r>
                    </a:p>
                    <a:p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консультации правовым отделам Федерации профсоюзов Камчатки, направлено письмо 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РФ, 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r>
                        <a:rPr lang="ru-RU" sz="1050" b="0" i="0" u="none" strike="noStrike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начали процедуру подготовки к забастовке путем сбора подписей для утверждения и выдвижения требований к работодателю.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33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жизнеобеспечения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 встречу в первичной профсоюзной организации, ведутся переговоры с руководителем 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Уменьшение размера фонда стимулирования работников, повлекшие уменьшение заработной платы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поселка Николаевка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культуры РФ,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с Председателем Федерации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профсоюзов Камчатки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провели встречу в первичной профсоюзной организации, ведутся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 smtClean="0">
                <a:solidFill>
                  <a:srgbClr val="002060"/>
                </a:solidFill>
              </a:rPr>
              <a:t>Локализация социально-трудовых конфликтов по субъектам РФ в 2016 году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9" name="Picture 5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14400"/>
            <a:ext cx="9115100" cy="594360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3069</TotalTime>
  <Words>535</Words>
  <PresentationFormat>Экран (4:3)</PresentationFormat>
  <Paragraphs>93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Локализация социально-трудовых конфликтов по субъектам РФ в 2016 году</vt:lpstr>
      <vt:lpstr>Слайд 8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328</cp:revision>
  <dcterms:modified xsi:type="dcterms:W3CDTF">2017-01-16T22:01:27Z</dcterms:modified>
</cp:coreProperties>
</file>