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3"/>
  </p:notesMasterIdLst>
  <p:sldIdLst>
    <p:sldId id="256" r:id="rId2"/>
    <p:sldId id="269" r:id="rId3"/>
    <p:sldId id="275" r:id="rId4"/>
    <p:sldId id="274" r:id="rId5"/>
    <p:sldId id="307" r:id="rId6"/>
    <p:sldId id="308" r:id="rId7"/>
    <p:sldId id="311" r:id="rId8"/>
    <p:sldId id="306" r:id="rId9"/>
    <p:sldId id="314" r:id="rId10"/>
    <p:sldId id="270" r:id="rId11"/>
    <p:sldId id="283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08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2"/>
              <c:layout>
                <c:manualLayout>
                  <c:x val="0.21179402930808455"/>
                  <c:y val="2.2829546067832707E-2"/>
                </c:manualLayout>
              </c:layout>
              <c:showPercent val="1"/>
            </c:dLbl>
            <c:dLbl>
              <c:idx val="3"/>
              <c:layout>
                <c:manualLayout>
                  <c:x val="7.1075262955538898E-2"/>
                  <c:y val="-6.4306831409542506E-2"/>
                </c:manualLayout>
              </c:layout>
              <c:showPercent val="1"/>
            </c:dLbl>
            <c:dLbl>
              <c:idx val="4"/>
              <c:layout>
                <c:manualLayout>
                  <c:x val="7.468948324334633E-2"/>
                  <c:y val="-5.9216571853415438E-2"/>
                </c:manualLayout>
              </c:layout>
              <c:showPercent val="1"/>
            </c:dLbl>
            <c:dLbl>
              <c:idx val="5"/>
              <c:layout>
                <c:manualLayout>
                  <c:x val="0.10519782512793259"/>
                  <c:y val="-5.4613118794322721E-2"/>
                </c:manualLayout>
              </c:layout>
              <c:showPercent val="1"/>
            </c:dLbl>
            <c:dLbl>
              <c:idx val="6"/>
              <c:layout>
                <c:manualLayout>
                  <c:x val="9.7186983907954314E-2"/>
                  <c:y val="2.0233786248086479E-2"/>
                </c:manualLayout>
              </c:layout>
              <c:showPercent val="1"/>
            </c:dLbl>
            <c:dLbl>
              <c:idx val="7"/>
              <c:layout>
                <c:manualLayout>
                  <c:x val="6.3638374326116035E-2"/>
                  <c:y val="5.0607298776269065E-2"/>
                </c:manualLayout>
              </c:layout>
              <c:showPercent val="1"/>
            </c:dLbl>
            <c:dLbl>
              <c:idx val="8"/>
              <c:delete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Лист1!$A$2:$A$4</c:f>
              <c:strCache>
                <c:ptCount val="3"/>
                <c:pt idx="0">
                  <c:v>заработная плата</c:v>
                </c:pt>
                <c:pt idx="1">
                  <c:v>увольнение</c:v>
                </c:pt>
                <c:pt idx="2">
                  <c:v>профсоюзофобия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Лист1!$A$2:$A$4</c:f>
              <c:strCache>
                <c:ptCount val="3"/>
                <c:pt idx="0">
                  <c:v>заработная плата</c:v>
                </c:pt>
                <c:pt idx="1">
                  <c:v>увольнение</c:v>
                </c:pt>
                <c:pt idx="2">
                  <c:v>профсоюзофобия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54002911068327519"/>
          <c:y val="7.2475490196078504E-2"/>
          <c:w val="0.45997088931672514"/>
          <c:h val="0.24527466481739307"/>
        </c:manualLayout>
      </c:layout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smtClean="0">
                <a:solidFill>
                  <a:srgbClr val="002060"/>
                </a:solidFill>
              </a:rPr>
              <a:t>Распределение актуальных СТК по отраслям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ru-RU" dirty="0"/>
          </a:p>
        </c:rich>
      </c:tx>
      <c:layout/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numFmt formatCode="0%" sourceLinked="0"/>
            <c:txPr>
              <a:bodyPr/>
              <a:lstStyle/>
              <a:p>
                <a:pPr>
                  <a:defRPr>
                    <a:solidFill>
                      <a:srgbClr val="FFFF00"/>
                    </a:solidFill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Транспорт</c:v>
                </c:pt>
                <c:pt idx="1">
                  <c:v>Связь</c:v>
                </c:pt>
                <c:pt idx="2">
                  <c:v>Культура</c:v>
                </c:pt>
                <c:pt idx="3">
                  <c:v>Гос. учреждения</c:v>
                </c:pt>
                <c:pt idx="4">
                  <c:v>Рыбное хозяйство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z="14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21.12.2016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12/21/2016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12/21/2016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12/21/2016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21)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состоянию на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 декабря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</a:t>
            </a:r>
            <a:r>
              <a:rPr lang="ru-RU" sz="3600" dirty="0" smtClean="0">
                <a:solidFill>
                  <a:srgbClr val="002060"/>
                </a:solidFill>
              </a:rPr>
              <a:t>октября </a:t>
            </a:r>
            <a:r>
              <a:rPr lang="ru-RU" sz="3600" dirty="0" smtClean="0">
                <a:solidFill>
                  <a:srgbClr val="002060"/>
                </a:solidFill>
              </a:rPr>
              <a:t>2016г.  по </a:t>
            </a:r>
            <a:r>
              <a:rPr lang="ru-RU" sz="3600" dirty="0" smtClean="0">
                <a:solidFill>
                  <a:srgbClr val="002060"/>
                </a:solidFill>
              </a:rPr>
              <a:t>15 декабря </a:t>
            </a:r>
            <a:r>
              <a:rPr lang="ru-RU" sz="3600" dirty="0" smtClean="0">
                <a:solidFill>
                  <a:srgbClr val="002060"/>
                </a:solidFill>
              </a:rPr>
              <a:t>2016г</a:t>
            </a:r>
            <a:r>
              <a:rPr lang="ru-RU" sz="3600" dirty="0" smtClean="0">
                <a:solidFill>
                  <a:srgbClr val="002060"/>
                </a:solidFill>
              </a:rPr>
              <a:t>…………………………………….………………..……….</a:t>
            </a:r>
            <a:r>
              <a:rPr lang="ru-RU" sz="3600" dirty="0" smtClean="0">
                <a:solidFill>
                  <a:srgbClr val="002060"/>
                </a:solidFill>
              </a:rPr>
              <a:t>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Главное о социально-трудовых отношениях в РФ……………….…... </a:t>
            </a:r>
            <a:r>
              <a:rPr lang="ru-RU" sz="3600" dirty="0" smtClean="0">
                <a:solidFill>
                  <a:srgbClr val="002060"/>
                </a:solidFill>
              </a:rPr>
              <a:t>8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крае………………………………………….…………..….…</a:t>
            </a:r>
            <a:r>
              <a:rPr lang="ru-RU" sz="3600" dirty="0" smtClean="0">
                <a:solidFill>
                  <a:srgbClr val="002060"/>
                </a:solidFill>
              </a:rPr>
              <a:t>10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</a:t>
            </a:r>
            <a:r>
              <a:rPr lang="ru-RU" sz="3700" dirty="0" smtClean="0">
                <a:solidFill>
                  <a:srgbClr val="002060"/>
                </a:solidFill>
              </a:rPr>
              <a:t>11</a:t>
            </a:r>
            <a:endParaRPr lang="ru-RU" sz="37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 smtClean="0">
                <a:solidFill>
                  <a:srgbClr val="002060"/>
                </a:solidFill>
              </a:rPr>
              <a:t>октября </a:t>
            </a:r>
            <a:r>
              <a:rPr lang="ru-RU" sz="2400" dirty="0" smtClean="0">
                <a:solidFill>
                  <a:srgbClr val="002060"/>
                </a:solidFill>
              </a:rPr>
              <a:t>2016г.  по 15 </a:t>
            </a:r>
            <a:r>
              <a:rPr lang="ru-RU" sz="2400" dirty="0" smtClean="0">
                <a:solidFill>
                  <a:srgbClr val="002060"/>
                </a:solidFill>
              </a:rPr>
              <a:t>декабря </a:t>
            </a:r>
            <a:r>
              <a:rPr lang="ru-RU" sz="2400" dirty="0" smtClean="0">
                <a:solidFill>
                  <a:srgbClr val="002060"/>
                </a:solidFill>
              </a:rPr>
              <a:t>2016г.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623441"/>
          <a:ext cx="8991600" cy="3558159"/>
        </p:xfrm>
        <a:graphic>
          <a:graphicData uri="http://schemas.openxmlformats.org/drawingml/2006/table">
            <a:tbl>
              <a:tblPr/>
              <a:tblGrid>
                <a:gridCol w="1828800"/>
                <a:gridCol w="1524000"/>
                <a:gridCol w="1371600"/>
                <a:gridCol w="2590800"/>
                <a:gridCol w="1676400"/>
              </a:tblGrid>
              <a:tr h="77848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7967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5436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работников транспорта, геолого-добывающих и производственных отраслей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 2015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специальной связи по Камчатскому краю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Увольнение работников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 </a:t>
                      </a:r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п.5 ст.81 ТК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«Управление специальной связи по Камчатскому краю»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«Управление специальной связи по Камчатскому краю»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Федерацией профсоюзов Камчатки была проведена проверка, был выявлен ряд нарушений, которые впоследствии были устранены. В настоящее время подготовлены документы в суд для восстановления работников на работе в прежней должности.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54864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2016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дисциплинарные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взыскания, увольнения, нарушение решение Конференции работников по выборам нового ректора ФГБОУ ВПО «</a:t>
                      </a:r>
                      <a:r>
                        <a:rPr lang="ru-RU" sz="105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Российского профессионального союза работников рыбного хозяйства </a:t>
                      </a:r>
                    </a:p>
                    <a:p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Проводятся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консультации правовым отделам Федерации профсоюзов Камчатки, направлено письмо 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образования Камчатского края, Федеральное агентство по рыболовству РФ, работники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ФГБОУ ВПО «</a:t>
                      </a:r>
                      <a:r>
                        <a:rPr lang="ru-RU" sz="105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КамчатГТУ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  <a:r>
                        <a:rPr lang="ru-RU" sz="1050" b="0" i="0" u="none" strike="noStrike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начали процедуру подготовки к забастовке путем сбора подписей для утверждения и выдвижения требований к работодателю.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133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baseline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работников, 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Теплосинтез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 встречу в первичной профсоюзной организации, ведутся переговоры с руководителем 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81000" y="1066800"/>
          <a:ext cx="8610600" cy="33528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Апрель 2016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Уменьшение размера фонда стимулирования работников, повлекшие уменьшение заработной платы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Дома Культуры поселка Николаевка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обслуживания,</a:t>
                      </a:r>
                    </a:p>
                    <a:p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Федерации профсоюзов Камчатки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Дома Культуры поселка Николаевка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с Председателем Федерации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профсоюзов Камчатки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провели встречу в первичной профсоюзной организации, ведутся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algn="ctr" fontAlgn="t"/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36637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 По </a:t>
            </a:r>
            <a:r>
              <a:rPr lang="ru-RU" sz="8000" dirty="0" smtClean="0">
                <a:solidFill>
                  <a:srgbClr val="002060"/>
                </a:solidFill>
              </a:rPr>
              <a:t>Министерство труда и социальной защиты РФ проводит еженедельный мониторинг рынка труда в разрезе субъектов РФ, который базируется на официальной информации, представляемой работодателями в органы службы занятости, о планируемых увольнениях работников в связи с ликвидацией организаций, либо сокращением численности или штата работников, а также введении режимов неполной занятости. С 30 ноября по 7 декабря 2016 года численность безработных граждан, зарегистрированных в органах службы занятости, возросла на 0,7 % и составила 855 529 человек, что является сезонным фактором. Годом ранее этот показатель составлял 948,7 тыс. человек. За этот период снижение численности безработных граждан произошло в 25 регионах. Наибольшее снижение наблюдалось в Ивановской, Белгородской, Курской областях, Ненецком автономном округе, Еврейской автономной области, республиках Марий Эл и Северная Осетия – Алания. В 57 регионах отмечен рост численности безработных граждан, в том числе в республиках Ингушетия, Тыва, Крым, Астраханской, Сахалинской, Амурской, Воронежской, Кировской областях, Чукотском, Ямало-Ненецком автономных округах, Алтайском крае. Не изменилась численность безработных в Ростовской, Липецкой и Тюменской областях. По состоянию на 7 декабря 2016 года суммарная численность работников, находившихся в простое по инициативе администрации, работавших неполное рабочее время, а также работников, которым были предоставлены отпуска по соглашению сторон, составила 261 032 человека. </a:t>
            </a:r>
          </a:p>
          <a:p>
            <a:endParaRPr lang="ru-RU" sz="2000" dirty="0" smtClean="0"/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</a:p>
          <a:p>
            <a:endParaRPr lang="ru-RU" sz="2000" dirty="0" smtClean="0"/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-228600" y="808037"/>
            <a:ext cx="91440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  <a:r>
              <a:rPr lang="ru-RU" sz="8000" dirty="0" smtClean="0">
                <a:solidFill>
                  <a:srgbClr val="002060"/>
                </a:solidFill>
              </a:rPr>
              <a:t>Постановлением Правительства РФ от 8 декабря 2016 года №1315 установлена на 2017 год допустимая доля иностранных работников, используемых хозяйствующими субъектами, осуществляющими деятельность в отдельных видах деятельности на территории РФ. Установление на 2017 год допустимых долей сформировано на основании предложений заинтересованных федеральных органов исполнительной власти, в том числе </a:t>
            </a:r>
            <a:r>
              <a:rPr lang="ru-RU" sz="8000" dirty="0" err="1" smtClean="0">
                <a:solidFill>
                  <a:srgbClr val="002060"/>
                </a:solidFill>
              </a:rPr>
              <a:t>Минпромторга</a:t>
            </a:r>
            <a:r>
              <a:rPr lang="ru-RU" sz="8000" dirty="0" smtClean="0">
                <a:solidFill>
                  <a:srgbClr val="002060"/>
                </a:solidFill>
              </a:rPr>
              <a:t> России, Минстроя России, Минсельхоза России, </a:t>
            </a:r>
            <a:r>
              <a:rPr lang="ru-RU" sz="8000" dirty="0" err="1" smtClean="0">
                <a:solidFill>
                  <a:srgbClr val="002060"/>
                </a:solidFill>
              </a:rPr>
              <a:t>Минспорта</a:t>
            </a:r>
            <a:r>
              <a:rPr lang="ru-RU" sz="8000" dirty="0" smtClean="0">
                <a:solidFill>
                  <a:srgbClr val="002060"/>
                </a:solidFill>
              </a:rPr>
              <a:t> России, Минздрава России и Минтранса России. В некоторых сферах экономической деятельности подписанным постановлением на 2017 год сохранена установленная на 2016 год допустимая доля иностранных работников. Снижена допустимая доля иностранных работников в сфере деятельности прочего сухопутного пассажирского транспорта – с 40 до 30% общей численности работников, в сфере деятельности автомобильного грузового транспорта – с 35 до 30%. Важно отметить, сохраняется запрет (доля – 0%) на использование труда иностранных работников в организациях следующих видов экономической деятельности: торговля розничная лекарственными средствами в специализированных магазинах (аптеках); торговля розничная в нестационарных торговых объектах и на рынках; торговля розничная прочая вне магазинов, палаток, рынков. Установленная допустимая доля в сфере выращивания овощей в размере 50% распространяется на хозяйствующие субъекты, действующие на территории России, за исключением Краснодарского, Ставропольского, Хабаровского краев, Астраханской, Волгоградской, Воронежской, Липецкой, Московской, Ростовской, Саратовской областей. </a:t>
            </a: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0" y="1371600"/>
          <a:ext cx="5334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3056</TotalTime>
  <Words>723</Words>
  <PresentationFormat>Экран (4:3)</PresentationFormat>
  <Paragraphs>136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Слайд 10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325</cp:revision>
  <dcterms:modified xsi:type="dcterms:W3CDTF">2016-12-21T03:47:41Z</dcterms:modified>
</cp:coreProperties>
</file>