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8"/>
  </p:notesMasterIdLst>
  <p:sldIdLst>
    <p:sldId id="256" r:id="rId2"/>
    <p:sldId id="269" r:id="rId3"/>
    <p:sldId id="275" r:id="rId4"/>
    <p:sldId id="274" r:id="rId5"/>
    <p:sldId id="307" r:id="rId6"/>
    <p:sldId id="308" r:id="rId7"/>
    <p:sldId id="311" r:id="rId8"/>
    <p:sldId id="306" r:id="rId9"/>
    <p:sldId id="314" r:id="rId10"/>
    <p:sldId id="315" r:id="rId11"/>
    <p:sldId id="318" r:id="rId12"/>
    <p:sldId id="317" r:id="rId13"/>
    <p:sldId id="320" r:id="rId14"/>
    <p:sldId id="319" r:id="rId15"/>
    <p:sldId id="270" r:id="rId16"/>
    <p:sldId id="283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0.21179402930808455"/>
                  <c:y val="2.2829546067832704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84E-2"/>
                  <c:y val="-6.4306831409542478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302E-2"/>
                  <c:y val="-5.921657185341541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065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497"/>
          <c:y val="7.247549019607849E-2"/>
          <c:w val="0.45997088931672503"/>
          <c:h val="0.24527466481739302"/>
        </c:manualLayout>
      </c:layout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numFmt formatCode="0%" sourceLinked="0"/>
            <c:txPr>
              <a:bodyPr/>
              <a:lstStyle/>
              <a:p>
                <a:pPr>
                  <a:defRPr>
                    <a:solidFill>
                      <a:srgbClr val="FFFF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Транспорт</c:v>
                </c:pt>
                <c:pt idx="1">
                  <c:v>Связь</c:v>
                </c:pt>
                <c:pt idx="2">
                  <c:v>Культура</c:v>
                </c:pt>
                <c:pt idx="3">
                  <c:v>Гос. учреждения</c:v>
                </c:pt>
                <c:pt idx="4">
                  <c:v>Рыбное хозяйство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12.10.2016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10/12/2016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 (20)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октября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сентября </a:t>
            </a:r>
            <a:r>
              <a:rPr lang="ru-RU" sz="3600" dirty="0" smtClean="0">
                <a:solidFill>
                  <a:srgbClr val="002060"/>
                </a:solidFill>
              </a:rPr>
              <a:t>2016г.  по 15 </a:t>
            </a:r>
            <a:r>
              <a:rPr lang="ru-RU" sz="3600" dirty="0" smtClean="0">
                <a:solidFill>
                  <a:srgbClr val="002060"/>
                </a:solidFill>
              </a:rPr>
              <a:t>октября </a:t>
            </a:r>
            <a:r>
              <a:rPr lang="ru-RU" sz="3600" dirty="0" smtClean="0">
                <a:solidFill>
                  <a:srgbClr val="002060"/>
                </a:solidFill>
              </a:rPr>
              <a:t>2016г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2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крае………………………………………….…………..….…16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Камчатки………………………...…17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сентября </a:t>
            </a:r>
            <a:r>
              <a:rPr lang="ru-RU" sz="2400" dirty="0" smtClean="0">
                <a:solidFill>
                  <a:srgbClr val="002060"/>
                </a:solidFill>
              </a:rPr>
              <a:t>2016г.  по 15 </a:t>
            </a:r>
            <a:r>
              <a:rPr lang="ru-RU" sz="2400" dirty="0" smtClean="0">
                <a:solidFill>
                  <a:srgbClr val="002060"/>
                </a:solidFill>
              </a:rPr>
              <a:t>октября </a:t>
            </a:r>
            <a:r>
              <a:rPr lang="ru-RU" sz="2400" dirty="0" smtClean="0">
                <a:solidFill>
                  <a:srgbClr val="002060"/>
                </a:solidFill>
              </a:rPr>
              <a:t>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35581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 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36637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2000" dirty="0" smtClean="0"/>
              <a:t> </a:t>
            </a:r>
            <a:r>
              <a:rPr lang="ru-RU" sz="8000" dirty="0" smtClean="0">
                <a:solidFill>
                  <a:srgbClr val="002060"/>
                </a:solidFill>
              </a:rPr>
              <a:t>По 6 октября 2016 года на заседании Правительства РФ одобрен проект распоряжения о распределении в 2016 году субсидий из федерального бюджета трем субъектам РФ на реализацию дополнительных мероприятий в сфере занятости населения, направленных на снижение напряженности на рынке труда. </a:t>
            </a:r>
            <a:r>
              <a:rPr lang="ru-RU" sz="8000" dirty="0" smtClean="0">
                <a:solidFill>
                  <a:srgbClr val="002060"/>
                </a:solidFill>
              </a:rPr>
              <a:t>«Сегодня одобрено распределение 120,8 миллиона рублей: 6 миллионов рублей – Красноярскому краю, 29,3 миллиона рублей – Калужской области и дополнительно 85,5 миллиона рублей – Самарской области», – сообщил Министр труда и социальной защиты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. В региональных программах предусмотрены мероприятия, направленные на опережающее профессиональное обучение и временную занятость работников, находящихся под риском увольнения, а также возмещение работодателям расходов на частичную оплату труда принятых работников и трудоустройство инвалидов. «Реализация дополнительных мероприятий позволит поддержать занятость порядка 22 тысяч человек», – добавил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. По словам главы Министерства труда и социальной защиты РФ труда РФ, с целью недопущения массовых сокращений и поддержки работников ОАО «АВТОВАЗ» в Программу дополнительных мер по снижению напряженности на рынке труда Самарской области внесены изменения в части увеличения численности участников мероприятия по временной занятости работников с 5,8 тыс. человек до 25,8 тыс. </a:t>
            </a:r>
            <a:r>
              <a:rPr lang="ru-RU" sz="8000" dirty="0" smtClean="0">
                <a:solidFill>
                  <a:srgbClr val="002060"/>
                </a:solidFill>
              </a:rPr>
              <a:t>человек. 		</a:t>
            </a: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12837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Министерство </a:t>
            </a:r>
            <a:r>
              <a:rPr lang="ru-RU" sz="8000" dirty="0" smtClean="0">
                <a:solidFill>
                  <a:srgbClr val="002060"/>
                </a:solidFill>
              </a:rPr>
              <a:t>труда и социальной защиты РФ проводит еженедельный мониторинг рынка труда в разрезе субъектов Российской Федерации,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</a:t>
            </a:r>
            <a:r>
              <a:rPr lang="ru-RU" sz="8000" dirty="0" smtClean="0">
                <a:solidFill>
                  <a:srgbClr val="002060"/>
                </a:solidFill>
              </a:rPr>
              <a:t>С 21 по 28 сентября 2016 года численность безработных граждан, зарегистрированных в органах службы занятости, снизилась на 1,4 % и составила 869 848 человек (по состоянию на 21 сентября 2016 года – 881 980 человек). За этот период снижение численности безработных граждан произошло в 73 регионах. Наибольшее снижение наблюдалось в республиках Тыва, Марий Эл, Карелия, Бурятия, Алтай, Кировской, Новгородской, Костромской, Вологодской, Курганской областях, Забайкальском крае. В 12 регионах отмечен рост численности безработных граждан, в том числе в республиках Ингушетия, Саха (Якутия), г. Севастополе, Ямало-Ненецком автономном округе, Мурманской области. </a:t>
            </a:r>
            <a:r>
              <a:rPr lang="ru-RU" sz="8000" dirty="0" smtClean="0">
                <a:solidFill>
                  <a:srgbClr val="002060"/>
                </a:solidFill>
              </a:rPr>
              <a:t>По состоянию на 28 сентября 2016 года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составила 252 091 человек. </a:t>
            </a: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4 </a:t>
            </a:r>
            <a:r>
              <a:rPr lang="ru-RU" sz="8000" dirty="0" smtClean="0">
                <a:solidFill>
                  <a:srgbClr val="002060"/>
                </a:solidFill>
              </a:rPr>
              <a:t>октября 2016 года на официальном сайте Правительства РФ размещено обращение Российской трёхсторонней комиссии по регулированию социально-трудовых отношений к региональным трёхсторонним комиссиям по регулированию социально-трудовых отношений. </a:t>
            </a:r>
            <a:r>
              <a:rPr lang="ru-RU" sz="8000" dirty="0" smtClean="0">
                <a:solidFill>
                  <a:srgbClr val="002060"/>
                </a:solidFill>
              </a:rPr>
              <a:t>Предлагается провести 7 октября 2016 года заседания региональных трёхсторонних комиссий по регулированию социально-трудовых отношений, на которых проанализировать деятельности комиссий и выработать предложения по повышению эффективности социального партнёрства на всех уровнях, а также провести анализ соотношений заработной платы в различных секторах экономики субъектов РФ и обсудить вопросы регулирования заработной платы и сокращения задолженности по заработной плате.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Накануне </a:t>
            </a:r>
            <a:r>
              <a:rPr lang="ru-RU" sz="8000" dirty="0" smtClean="0">
                <a:solidFill>
                  <a:srgbClr val="002060"/>
                </a:solidFill>
              </a:rPr>
              <a:t>Всемирного дня действий профсоюзов корреспондент газеты «Труд» встретился с председателем Федерации независимых профсоюзов России М. </a:t>
            </a:r>
            <a:r>
              <a:rPr lang="ru-RU" sz="8000" dirty="0" smtClean="0">
                <a:solidFill>
                  <a:srgbClr val="002060"/>
                </a:solidFill>
              </a:rPr>
              <a:t>Шмаковым. Профсоюзный лидер рассказал о том, что предпримут российские профсоюзы: «В последние годы Всероссийская акция «За достойный труд!» в рамках Всемирного дня действий профсоюзов проводилась в рамках шествий, митингов и пикетов. </a:t>
            </a:r>
            <a:r>
              <a:rPr lang="ru-RU" sz="8000" dirty="0" smtClean="0">
                <a:solidFill>
                  <a:srgbClr val="002060"/>
                </a:solidFill>
              </a:rPr>
              <a:t>По всей стране с городских улиц и площадей мы обращались к правительству и работодателям с требованиями обеспечить россиянам достойную жизнь, чтобы экономические реформы осуществлялись не за счет снижения уровня социально-трудовых прав работников и социальных гарантий. </a:t>
            </a: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096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Теперь мы заявим им об этом в лицо – непосредственно в ходе трехсторонних переговоров, как на федеральном, так и на региональном уровнях. В этой связи будет обращено пристальное на такие вопросы, как выполнение указов Президента РФ в части повышения заработной платы работников бюджетной сферы, установление размера минимальной заработной платы на уровне не ниже прожиточного минимума трудоспособного населения в соответствующем субъекте РФ, повышение уровня реального содержания заработной платы работников организаций всех форм собственности, реализация мер по погашению задолженности по заработной плате, а также контроль над установлением тарифов естественных монополий и жилищно-коммунального хозяйства. Также было бы целесообразно в ходе этих встреч рассмотреть возможность повышения эффективности социального диалога. Нам надо сообща оценить и понять, что необходимо сделать для того, чтобы трехсторонние комиссии работали с большей отдачей. А для этого необходимо проанализировать действия каждой из сторон социального партнерства. Ведь этот механизм, действующий в России уже 25 лет, – уникальная площадка, где власть и работодатели призваны открыто обсуждать с профсоюзами проблемы социально-трудовой сферы и вопросы экономического характера».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Кроме </a:t>
            </a:r>
            <a:r>
              <a:rPr lang="ru-RU" sz="8000" dirty="0" smtClean="0">
                <a:solidFill>
                  <a:srgbClr val="002060"/>
                </a:solidFill>
              </a:rPr>
              <a:t>того, в интервью М. Шмаков сообщил о социально-трудовых конфликтах в РФ: «Конечно, отнюдь не все конфликты удается урегулировать мирным путем. В минувшем году Научно-мониторинговым центром ФНПР было зарегистрировано 156 серьезных социально-трудовых столкновений, которые сопровождались забастовками, остановками работы, митингами и другими протестными действиями.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К одной из основных причин острого недовольства, возникающего в рабочих коллективах, можно отнести недостаток собственных средств предприятий. Этот фактор в различных отраслях имеет разные истоки. Например, в автомобильной промышленности главную роль играет резкое снижение продаж готовых автомобилей на рынке, а в производстве оборудования сказывается уменьшение доступной денежной массы для кредитования. В некоторых базовых отраслях решающее значение в прошлом году имели колебания цен на сырье и переделы на мировых рынках. Анализ протестной активности россиян показывает, что, во-первых, выросло количество социально-трудовых конфликтов, протекающих вне поля трудового законодательства, во-вторых, растет количество социально-трудовых конфликтов на предприятиях, где нет профсоюзов. Если не сломить эту тенденцию, то конфликты в экономике будут протекать в более острой форме. ФНПР поддерживает курс президента страны, направленный на созидание. И мы вправе рассчитывать на то, чтобы экономические реформы осуществлялись не за счет снижения уровня социально-трудовых прав работников и социальных гарантий. Предлагаемые профсоюзами меры, вне всякого сомнения, позволят снизить социальную напряженность, дадут позитивный импульс развитию производственного потенциала России. И, что самое главное, защитят интересы трудящихся».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7 </a:t>
            </a:r>
            <a:r>
              <a:rPr lang="ru-RU" sz="8000" dirty="0" smtClean="0">
                <a:solidFill>
                  <a:srgbClr val="002060"/>
                </a:solidFill>
              </a:rPr>
              <a:t>октября 2016 года состоялась Всероссийская акция профсоюзов в рамках Всемирного дня действий «За достойный труд!». Акция прошла в форме заседаний региональных трехсторонних комиссий по регулированию социально-трудовых отношений с анализом эффективности деятельности комиссий на всех уровнях социального партнёрства. В Москве под председательством Заместителя Председателя Правительства РФ О. </a:t>
            </a:r>
            <a:r>
              <a:rPr lang="ru-RU" sz="8000" dirty="0" err="1" smtClean="0">
                <a:solidFill>
                  <a:srgbClr val="002060"/>
                </a:solidFill>
              </a:rPr>
              <a:t>Голодец</a:t>
            </a:r>
            <a:r>
              <a:rPr lang="ru-RU" sz="8000" dirty="0" smtClean="0">
                <a:solidFill>
                  <a:srgbClr val="002060"/>
                </a:solidFill>
              </a:rPr>
              <a:t> состоялось очередное заседание Российской трёхсторонней комиссии по регулированию социально-трудовых отношений. Обсуждались основные параметры прогноза социально-экономического развития Российской Федерации на 2017 год и на плановый период 2018 и 2019 годов, а также проекты федерального бюджета и социальных фондов. Заместитель Министра экономического развития РФ А. </a:t>
            </a:r>
            <a:r>
              <a:rPr lang="ru-RU" sz="8000" dirty="0" err="1" smtClean="0">
                <a:solidFill>
                  <a:srgbClr val="002060"/>
                </a:solidFill>
              </a:rPr>
              <a:t>Ведев</a:t>
            </a:r>
            <a:r>
              <a:rPr lang="ru-RU" sz="8000" dirty="0" smtClean="0">
                <a:solidFill>
                  <a:srgbClr val="002060"/>
                </a:solidFill>
              </a:rPr>
              <a:t>, в частности, сообщил, что в IV квартале 2016 года реальная заработная плата приобретёт тенденцию к устойчивому повышению. По его словам, Министерство экономического развития прогнозирует рост реальных доходов населения РФ в 2017 году на 0,5%, а в 2018 году ожидается максимальный на среднесрочный период рост реальной заработной платы на 1,9%. «Поддержку доходам населения будут оказывать также динамика социальных трансфертов, индексация пенсий на уровне инфляции. Кроме того, для всех пенсионеров на начало 2017 года предусмотрена единовременная компенсационная выплата», – отметил заместитель Министра экономического развития РФ. Как подчеркивалось на заседании, бюджет сохраняет свою социальную направленность. О. </a:t>
            </a:r>
            <a:r>
              <a:rPr lang="ru-RU" sz="8000" dirty="0" err="1" smtClean="0">
                <a:solidFill>
                  <a:srgbClr val="002060"/>
                </a:solidFill>
              </a:rPr>
              <a:t>Голодец</a:t>
            </a:r>
            <a:r>
              <a:rPr lang="ru-RU" sz="8000" dirty="0" smtClean="0">
                <a:solidFill>
                  <a:srgbClr val="002060"/>
                </a:solidFill>
              </a:rPr>
              <a:t> заявила, что единственный бюджет на 2017 год из всех социальных фондов, который еще не сформирован – это бюджет Фонда медицинского страхования. </a:t>
            </a: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Она пояснила, что выполнение «майских» указов Президента РФ В. Путина – приоритетная задача Правительства РФ, а в бюджете фонда не хватает средств на повышение зарплат медикам в рамках президентских указов. В настоящее время обсуждается, что станет источником получения этих средств.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7 октября 2016 года Государственная Дума РФ одобрила в первом чтении законопроект Министерства труда и социальной защиты РФ «О внесении изменений в Закон Российской Федерации "О занятости населения в Российской Федерации" в части определения порядка формирования и применения справочника профессий». По словам заместителя Министра труда и социальной защиты РФ Л. </a:t>
            </a:r>
            <a:r>
              <a:rPr lang="ru-RU" sz="8000" dirty="0" err="1" smtClean="0">
                <a:solidFill>
                  <a:srgbClr val="002060"/>
                </a:solidFill>
              </a:rPr>
              <a:t>Ельцовой</a:t>
            </a:r>
            <a:r>
              <a:rPr lang="ru-RU" sz="8000" dirty="0" smtClean="0">
                <a:solidFill>
                  <a:srgbClr val="002060"/>
                </a:solidFill>
              </a:rPr>
              <a:t>, в соответствии с законопроектом Министерству труда и социальной защиты РФ предоставляется право формирования и утверждения справочника профессий. Конкретный порядок формирования, ведения и актуализации справочника будет определяться Правительством РФ. В справочнике профессий будет содержаться описание профессии, уровень квалификации, специальные требования по допуску к работе, возможность оценки квалификации. Л. </a:t>
            </a:r>
            <a:r>
              <a:rPr lang="ru-RU" sz="8000" dirty="0" err="1" smtClean="0">
                <a:solidFill>
                  <a:srgbClr val="002060"/>
                </a:solidFill>
              </a:rPr>
              <a:t>Ельцова</a:t>
            </a:r>
            <a:r>
              <a:rPr lang="ru-RU" sz="8000" dirty="0" smtClean="0">
                <a:solidFill>
                  <a:srgbClr val="002060"/>
                </a:solidFill>
              </a:rPr>
              <a:t> также отметила, что планируется размещение справочника в открытом доступе в электронном виде на бесплатной основе. Законопроект обсуждался на заседании Национального совета при Президенте РФ по профессиональным квалификациям и поддержан Российской трехсторонней комиссией по регулированию социально-трудовых отношений. </a:t>
            </a:r>
          </a:p>
          <a:p>
            <a:endParaRPr lang="ru-RU" sz="8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3035</TotalTime>
  <Words>764</Words>
  <PresentationFormat>Экран (4:3)</PresentationFormat>
  <Paragraphs>171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15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322</cp:revision>
  <dcterms:modified xsi:type="dcterms:W3CDTF">2016-10-12T03:21:50Z</dcterms:modified>
</cp:coreProperties>
</file>