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heme/themeOverride3.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44" r:id="rId1"/>
  </p:sldMasterIdLst>
  <p:notesMasterIdLst>
    <p:notesMasterId r:id="rId16"/>
  </p:notesMasterIdLst>
  <p:sldIdLst>
    <p:sldId id="256" r:id="rId2"/>
    <p:sldId id="269" r:id="rId3"/>
    <p:sldId id="275" r:id="rId4"/>
    <p:sldId id="274" r:id="rId5"/>
    <p:sldId id="303" r:id="rId6"/>
    <p:sldId id="304" r:id="rId7"/>
    <p:sldId id="307" r:id="rId8"/>
    <p:sldId id="308" r:id="rId9"/>
    <p:sldId id="311" r:id="rId10"/>
    <p:sldId id="306" r:id="rId11"/>
    <p:sldId id="312" r:id="rId12"/>
    <p:sldId id="313" r:id="rId13"/>
    <p:sldId id="270" r:id="rId14"/>
    <p:sldId id="283" r:id="rId15"/>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0099"/>
    <a:srgbClr val="9C8214"/>
    <a:srgbClr val="CC660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Темный стиль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034E78-7F5D-4C2E-B375-FC64B27BC917}" styleName="Темный стиль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Средний стиль 3 - акцент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Средний стиль 3 - акцент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808" autoAdjust="0"/>
    <p:restoredTop sz="98483" autoAdjust="0"/>
  </p:normalViewPr>
  <p:slideViewPr>
    <p:cSldViewPr>
      <p:cViewPr>
        <p:scale>
          <a:sx n="70" d="100"/>
          <a:sy n="70" d="100"/>
        </p:scale>
        <p:origin x="-1308" y="-46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solidFill>
                  <a:srgbClr val="002060"/>
                </a:solidFill>
              </a:defRPr>
            </a:pPr>
            <a:r>
              <a:rPr lang="ru-RU" dirty="0">
                <a:solidFill>
                  <a:srgbClr val="002060"/>
                </a:solidFill>
              </a:rPr>
              <a:t>Распределение актуальных СТК по </a:t>
            </a:r>
            <a:r>
              <a:rPr lang="ru-RU" dirty="0" smtClean="0">
                <a:solidFill>
                  <a:srgbClr val="002060"/>
                </a:solidFill>
              </a:rPr>
              <a:t>отраслям</a:t>
            </a:r>
            <a:endParaRPr lang="ru-RU" dirty="0">
              <a:solidFill>
                <a:srgbClr val="002060"/>
              </a:solidFill>
            </a:endParaRPr>
          </a:p>
        </c:rich>
      </c:tx>
      <c:layout/>
    </c:title>
    <c:view3D>
      <c:rotX val="30"/>
      <c:perspective val="30"/>
    </c:view3D>
    <c:plotArea>
      <c:layout>
        <c:manualLayout>
          <c:layoutTarget val="inner"/>
          <c:xMode val="edge"/>
          <c:yMode val="edge"/>
          <c:x val="1.409101401166787E-2"/>
          <c:y val="0.14455458847579891"/>
          <c:w val="0.63787179420243678"/>
          <c:h val="0.6729624284352147"/>
        </c:manualLayout>
      </c:layout>
      <c:pie3DChart>
        <c:varyColors val="1"/>
        <c:ser>
          <c:idx val="0"/>
          <c:order val="0"/>
          <c:tx>
            <c:strRef>
              <c:f>Лист1!$B$1</c:f>
              <c:strCache>
                <c:ptCount val="1"/>
                <c:pt idx="0">
                  <c:v>Распределение актуальных СТК по отрослям</c:v>
                </c:pt>
              </c:strCache>
            </c:strRef>
          </c:tx>
          <c:dLbls>
            <c:dLbl>
              <c:idx val="2"/>
              <c:layout>
                <c:manualLayout>
                  <c:x val="-3.6169386196075411E-2"/>
                  <c:y val="-0.12295358455084926"/>
                </c:manualLayout>
              </c:layout>
              <c:showPercent val="1"/>
            </c:dLbl>
            <c:dLbl>
              <c:idx val="3"/>
              <c:layout>
                <c:manualLayout>
                  <c:x val="4.0949229344537938E-3"/>
                  <c:y val="-0.11178900428708809"/>
                </c:manualLayout>
              </c:layout>
              <c:showPercent val="1"/>
            </c:dLbl>
            <c:dLbl>
              <c:idx val="6"/>
              <c:layout>
                <c:manualLayout>
                  <c:x val="1.1881510863920263E-2"/>
                  <c:y val="5.9633666917541031E-2"/>
                </c:manualLayout>
              </c:layout>
              <c:showPercent val="1"/>
            </c:dLbl>
            <c:dLbl>
              <c:idx val="7"/>
              <c:delete val="1"/>
            </c:dLbl>
            <c:txPr>
              <a:bodyPr/>
              <a:lstStyle/>
              <a:p>
                <a:pPr>
                  <a:defRPr sz="1200">
                    <a:solidFill>
                      <a:schemeClr val="tx1"/>
                    </a:solidFill>
                  </a:defRPr>
                </a:pPr>
                <a:endParaRPr lang="ru-RU"/>
              </a:p>
            </c:txPr>
            <c:showPercent val="1"/>
          </c:dLbls>
          <c:cat>
            <c:strRef>
              <c:f>Лист1!$A$2:$A$8</c:f>
              <c:strCache>
                <c:ptCount val="7"/>
                <c:pt idx="0">
                  <c:v>ЖКХ</c:v>
                </c:pt>
                <c:pt idx="1">
                  <c:v>АПК</c:v>
                </c:pt>
                <c:pt idx="2">
                  <c:v>Образование</c:v>
                </c:pt>
                <c:pt idx="3">
                  <c:v>Связь</c:v>
                </c:pt>
                <c:pt idx="4">
                  <c:v>Производство</c:v>
                </c:pt>
                <c:pt idx="5">
                  <c:v>Культура</c:v>
                </c:pt>
                <c:pt idx="6">
                  <c:v>Гос. учреждения</c:v>
                </c:pt>
              </c:strCache>
            </c:strRef>
          </c:cat>
          <c:val>
            <c:numRef>
              <c:f>Лист1!$B$2:$B$8</c:f>
              <c:numCache>
                <c:formatCode>General</c:formatCode>
                <c:ptCount val="7"/>
                <c:pt idx="0">
                  <c:v>5</c:v>
                </c:pt>
                <c:pt idx="1">
                  <c:v>1</c:v>
                </c:pt>
                <c:pt idx="2">
                  <c:v>2.5</c:v>
                </c:pt>
                <c:pt idx="3">
                  <c:v>2</c:v>
                </c:pt>
                <c:pt idx="4">
                  <c:v>6</c:v>
                </c:pt>
                <c:pt idx="5">
                  <c:v>2</c:v>
                </c:pt>
                <c:pt idx="6">
                  <c:v>1.9</c:v>
                </c:pt>
              </c:numCache>
            </c:numRef>
          </c:val>
        </c:ser>
        <c:ser>
          <c:idx val="1"/>
          <c:order val="1"/>
          <c:tx>
            <c:strRef>
              <c:f>Лист1!$C$1</c:f>
              <c:strCache>
                <c:ptCount val="1"/>
                <c:pt idx="0">
                  <c:v>Столбец1</c:v>
                </c:pt>
              </c:strCache>
            </c:strRef>
          </c:tx>
          <c:dLbls>
            <c:showPercent val="1"/>
          </c:dLbls>
          <c:cat>
            <c:strRef>
              <c:f>Лист1!$A$2:$A$8</c:f>
              <c:strCache>
                <c:ptCount val="7"/>
                <c:pt idx="0">
                  <c:v>ЖКХ</c:v>
                </c:pt>
                <c:pt idx="1">
                  <c:v>АПК</c:v>
                </c:pt>
                <c:pt idx="2">
                  <c:v>Образование</c:v>
                </c:pt>
                <c:pt idx="3">
                  <c:v>Связь</c:v>
                </c:pt>
                <c:pt idx="4">
                  <c:v>Производство</c:v>
                </c:pt>
                <c:pt idx="5">
                  <c:v>Культура</c:v>
                </c:pt>
                <c:pt idx="6">
                  <c:v>Гос. учреждения</c:v>
                </c:pt>
              </c:strCache>
            </c:strRef>
          </c:cat>
          <c:val>
            <c:numRef>
              <c:f>Лист1!$C$2:$C$9</c:f>
              <c:numCache>
                <c:formatCode>General</c:formatCode>
                <c:ptCount val="8"/>
              </c:numCache>
            </c:numRef>
          </c:val>
        </c:ser>
        <c:dLbls>
          <c:showPercent val="1"/>
        </c:dLbls>
      </c:pie3DChart>
    </c:plotArea>
    <c:legend>
      <c:legendPos val="r"/>
      <c:layout>
        <c:manualLayout>
          <c:xMode val="edge"/>
          <c:yMode val="edge"/>
          <c:x val="0.73366994265082586"/>
          <c:y val="0.17715230124892531"/>
          <c:w val="0.19183244666965274"/>
          <c:h val="0.35032424400111895"/>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title>
      <c:tx>
        <c:rich>
          <a:bodyPr/>
          <a:lstStyle/>
          <a:p>
            <a:pPr>
              <a:defRPr>
                <a:solidFill>
                  <a:srgbClr val="002060"/>
                </a:solidFill>
              </a:defRPr>
            </a:pPr>
            <a:r>
              <a:rPr lang="ru-RU" dirty="0">
                <a:solidFill>
                  <a:srgbClr val="002060"/>
                </a:solidFill>
              </a:rPr>
              <a:t>Причины актуальных СТК</a:t>
            </a:r>
          </a:p>
        </c:rich>
      </c:tx>
      <c:layout/>
    </c:title>
    <c:view3D>
      <c:rotX val="30"/>
      <c:perspective val="30"/>
    </c:view3D>
    <c:plotArea>
      <c:layout>
        <c:manualLayout>
          <c:layoutTarget val="inner"/>
          <c:xMode val="edge"/>
          <c:yMode val="edge"/>
          <c:x val="0.15224358974358973"/>
          <c:y val="0.30816581750810562"/>
          <c:w val="0.80448717948717952"/>
          <c:h val="0.61924135402192371"/>
        </c:manualLayout>
      </c:layout>
      <c:pie3DChart>
        <c:varyColors val="1"/>
        <c:ser>
          <c:idx val="0"/>
          <c:order val="0"/>
          <c:tx>
            <c:strRef>
              <c:f>Лист1!$B$1</c:f>
              <c:strCache>
                <c:ptCount val="1"/>
                <c:pt idx="0">
                  <c:v>Причины актуальных СТК</c:v>
                </c:pt>
              </c:strCache>
            </c:strRef>
          </c:tx>
          <c:explosion val="25"/>
          <c:dLbls>
            <c:dLbl>
              <c:idx val="2"/>
              <c:layout>
                <c:manualLayout>
                  <c:x val="6.8449850111920757E-2"/>
                  <c:y val="-6.657173609059186E-2"/>
                </c:manualLayout>
              </c:layout>
              <c:showPercent val="1"/>
            </c:dLbl>
            <c:dLbl>
              <c:idx val="3"/>
              <c:layout>
                <c:manualLayout>
                  <c:x val="7.1075262955538884E-2"/>
                  <c:y val="-6.430683140954245E-2"/>
                </c:manualLayout>
              </c:layout>
              <c:showPercent val="1"/>
            </c:dLbl>
            <c:dLbl>
              <c:idx val="4"/>
              <c:layout>
                <c:manualLayout>
                  <c:x val="7.4689483243346275E-2"/>
                  <c:y val="-5.9216571853415383E-2"/>
                </c:manualLayout>
              </c:layout>
              <c:showPercent val="1"/>
            </c:dLbl>
            <c:dLbl>
              <c:idx val="5"/>
              <c:layout>
                <c:manualLayout>
                  <c:x val="0.10519782512793259"/>
                  <c:y val="-5.4613118794322721E-2"/>
                </c:manualLayout>
              </c:layout>
              <c:showPercent val="1"/>
            </c:dLbl>
            <c:dLbl>
              <c:idx val="6"/>
              <c:layout>
                <c:manualLayout>
                  <c:x val="9.7186983907954314E-2"/>
                  <c:y val="2.0233786248086479E-2"/>
                </c:manualLayout>
              </c:layout>
              <c:showPercent val="1"/>
            </c:dLbl>
            <c:dLbl>
              <c:idx val="7"/>
              <c:layout>
                <c:manualLayout>
                  <c:x val="6.3638374326116021E-2"/>
                  <c:y val="5.0607298776269065E-2"/>
                </c:manualLayout>
              </c:layout>
              <c:showPercent val="1"/>
            </c:dLbl>
            <c:dLbl>
              <c:idx val="8"/>
              <c:delete val="1"/>
            </c:dLbl>
            <c:txPr>
              <a:bodyPr/>
              <a:lstStyle/>
              <a:p>
                <a:pPr>
                  <a:defRPr>
                    <a:solidFill>
                      <a:srgbClr val="FFCC00"/>
                    </a:solidFill>
                  </a:defRPr>
                </a:pPr>
                <a:endParaRPr lang="ru-RU"/>
              </a:p>
            </c:txPr>
            <c:showPercent val="1"/>
          </c:dLbls>
          <c:cat>
            <c:strRef>
              <c:f>Лист1!$A$2:$A$10</c:f>
              <c:strCache>
                <c:ptCount val="8"/>
                <c:pt idx="0">
                  <c:v>заработная плата</c:v>
                </c:pt>
                <c:pt idx="1">
                  <c:v>сокращение работников</c:v>
                </c:pt>
                <c:pt idx="2">
                  <c:v>давление на членов профсоюза, коллективный договор</c:v>
                </c:pt>
                <c:pt idx="3">
                  <c:v>увольнение</c:v>
                </c:pt>
                <c:pt idx="4">
                  <c:v>проезд в отпуск</c:v>
                </c:pt>
                <c:pt idx="5">
                  <c:v>реорганизация предприятия</c:v>
                </c:pt>
                <c:pt idx="6">
                  <c:v>оптимизация</c:v>
                </c:pt>
                <c:pt idx="7">
                  <c:v>профсоюзофобия</c:v>
                </c:pt>
              </c:strCache>
            </c:strRef>
          </c:cat>
          <c:val>
            <c:numRef>
              <c:f>Лист1!$B$2:$B$10</c:f>
              <c:numCache>
                <c:formatCode>General</c:formatCode>
                <c:ptCount val="9"/>
                <c:pt idx="0">
                  <c:v>5</c:v>
                </c:pt>
                <c:pt idx="1">
                  <c:v>6</c:v>
                </c:pt>
                <c:pt idx="2">
                  <c:v>0.8</c:v>
                </c:pt>
                <c:pt idx="3">
                  <c:v>0.30000000000000032</c:v>
                </c:pt>
                <c:pt idx="4">
                  <c:v>1</c:v>
                </c:pt>
                <c:pt idx="5">
                  <c:v>1.6</c:v>
                </c:pt>
                <c:pt idx="6">
                  <c:v>3</c:v>
                </c:pt>
                <c:pt idx="7">
                  <c:v>1.1000000000000001</c:v>
                </c:pt>
                <c:pt idx="8">
                  <c:v>0</c:v>
                </c:pt>
              </c:numCache>
            </c:numRef>
          </c:val>
        </c:ser>
        <c:ser>
          <c:idx val="1"/>
          <c:order val="1"/>
          <c:tx>
            <c:strRef>
              <c:f>Лист1!$C$1</c:f>
              <c:strCache>
                <c:ptCount val="1"/>
                <c:pt idx="0">
                  <c:v>Столбец1</c:v>
                </c:pt>
              </c:strCache>
            </c:strRef>
          </c:tx>
          <c:dLbls>
            <c:showPercent val="1"/>
          </c:dLbls>
          <c:cat>
            <c:strRef>
              <c:f>Лист1!$A$2:$A$10</c:f>
              <c:strCache>
                <c:ptCount val="8"/>
                <c:pt idx="0">
                  <c:v>заработная плата</c:v>
                </c:pt>
                <c:pt idx="1">
                  <c:v>сокращение работников</c:v>
                </c:pt>
                <c:pt idx="2">
                  <c:v>давление на членов профсоюза, коллективный договор</c:v>
                </c:pt>
                <c:pt idx="3">
                  <c:v>увольнение</c:v>
                </c:pt>
                <c:pt idx="4">
                  <c:v>проезд в отпуск</c:v>
                </c:pt>
                <c:pt idx="5">
                  <c:v>реорганизация предприятия</c:v>
                </c:pt>
                <c:pt idx="6">
                  <c:v>оптимизация</c:v>
                </c:pt>
                <c:pt idx="7">
                  <c:v>профсоюзофобия</c:v>
                </c:pt>
              </c:strCache>
            </c:strRef>
          </c:cat>
          <c:val>
            <c:numRef>
              <c:f>Лист1!$C$2:$C$10</c:f>
              <c:numCache>
                <c:formatCode>General</c:formatCode>
                <c:ptCount val="9"/>
              </c:numCache>
            </c:numRef>
          </c:val>
        </c:ser>
        <c:dLbls>
          <c:showPercent val="1"/>
        </c:dLbls>
      </c:pie3DChart>
    </c:plotArea>
    <c:legend>
      <c:legendPos val="t"/>
      <c:legendEntry>
        <c:idx val="0"/>
        <c:txPr>
          <a:bodyPr/>
          <a:lstStyle/>
          <a:p>
            <a:pPr>
              <a:defRPr sz="1000">
                <a:solidFill>
                  <a:schemeClr val="tx1"/>
                </a:solidFill>
              </a:defRPr>
            </a:pPr>
            <a:endParaRPr lang="ru-RU"/>
          </a:p>
        </c:txPr>
      </c:legendEntry>
      <c:legendEntry>
        <c:idx val="1"/>
        <c:txPr>
          <a:bodyPr/>
          <a:lstStyle/>
          <a:p>
            <a:pPr>
              <a:defRPr sz="1000">
                <a:solidFill>
                  <a:schemeClr val="tx1"/>
                </a:solidFill>
              </a:defRPr>
            </a:pPr>
            <a:endParaRPr lang="ru-RU"/>
          </a:p>
        </c:txPr>
      </c:legendEntry>
      <c:legendEntry>
        <c:idx val="2"/>
        <c:txPr>
          <a:bodyPr/>
          <a:lstStyle/>
          <a:p>
            <a:pPr>
              <a:defRPr sz="1000">
                <a:solidFill>
                  <a:schemeClr val="tx1"/>
                </a:solidFill>
              </a:defRPr>
            </a:pPr>
            <a:endParaRPr lang="ru-RU"/>
          </a:p>
        </c:txPr>
      </c:legendEntry>
      <c:legendEntry>
        <c:idx val="3"/>
        <c:txPr>
          <a:bodyPr/>
          <a:lstStyle/>
          <a:p>
            <a:pPr>
              <a:defRPr sz="1000">
                <a:solidFill>
                  <a:schemeClr val="tx1"/>
                </a:solidFill>
              </a:defRPr>
            </a:pPr>
            <a:endParaRPr lang="ru-RU"/>
          </a:p>
        </c:txPr>
      </c:legendEntry>
      <c:legendEntry>
        <c:idx val="4"/>
        <c:txPr>
          <a:bodyPr/>
          <a:lstStyle/>
          <a:p>
            <a:pPr>
              <a:defRPr sz="1000">
                <a:solidFill>
                  <a:schemeClr val="tx1"/>
                </a:solidFill>
              </a:defRPr>
            </a:pPr>
            <a:endParaRPr lang="ru-RU"/>
          </a:p>
        </c:txPr>
      </c:legendEntry>
      <c:layout>
        <c:manualLayout>
          <c:xMode val="edge"/>
          <c:yMode val="edge"/>
          <c:x val="0.30213885523925543"/>
          <c:y val="7.247549019607849E-2"/>
          <c:w val="0.69786102998793831"/>
          <c:h val="0.24527466481739299"/>
        </c:manualLayout>
      </c:layout>
      <c:txPr>
        <a:bodyPr/>
        <a:lstStyle/>
        <a:p>
          <a:pPr>
            <a:defRPr sz="1000">
              <a:solidFill>
                <a:schemeClr val="tx1"/>
              </a:solidFill>
            </a:defRPr>
          </a:pPr>
          <a:endParaRPr lang="ru-RU"/>
        </a:p>
      </c:txPr>
    </c:legend>
    <c:plotVisOnly val="1"/>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E8D9F-68A5-43A5-AD8D-C739FA0654CD}" type="datetimeFigureOut">
              <a:rPr lang="ru-RU" smtClean="0"/>
              <a:pPr/>
              <a:t>16.09.2016</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CB425E-FAA4-4E47-A50F-37A3B4C0F9DC}"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BCB425E-FAA4-4E47-A50F-37A3B4C0F9DC}" type="slidenum">
              <a:rPr lang="ru-RU" smtClean="0"/>
              <a:pPr/>
              <a:t>1</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AF463A-BC7C-46EE-9F1E-7F377CCA4891}" type="datetimeFigureOut">
              <a:rPr lang="en-US" smtClean="0"/>
              <a:pPr/>
              <a:t>9/16/2016</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9/16/2016</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345" r:id="rId1"/>
    <p:sldLayoutId id="2147484346" r:id="rId2"/>
    <p:sldLayoutId id="2147484347" r:id="rId3"/>
    <p:sldLayoutId id="2147484348" r:id="rId4"/>
    <p:sldLayoutId id="2147484349" r:id="rId5"/>
    <p:sldLayoutId id="2147484350" r:id="rId6"/>
    <p:sldLayoutId id="2147484351" r:id="rId7"/>
    <p:sldLayoutId id="2147484352" r:id="rId8"/>
    <p:sldLayoutId id="2147484353" r:id="rId9"/>
    <p:sldLayoutId id="2147484354" r:id="rId10"/>
    <p:sldLayoutId id="21474843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ctrTitle"/>
          </p:nvPr>
        </p:nvSpPr>
        <p:spPr>
          <a:xfrm>
            <a:off x="0" y="228600"/>
            <a:ext cx="9144000" cy="1470025"/>
          </a:xfrm>
        </p:spPr>
        <p:txBody>
          <a:bodyPr>
            <a:noAutofit/>
          </a:bodyPr>
          <a:lstStyle/>
          <a:p>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a:r>
            <a:br>
              <a:rPr lang="ru-RU" sz="3200" dirty="0" smtClean="0">
                <a:solidFill>
                  <a:srgbClr val="002060"/>
                </a:solidFill>
                <a:effectLst>
                  <a:outerShdw blurRad="38100" dist="38100" dir="2700000" algn="tl">
                    <a:srgbClr val="000000">
                      <a:alpha val="43137"/>
                    </a:srgbClr>
                  </a:outerShdw>
                </a:effectLst>
              </a:rPr>
            </a:br>
            <a:r>
              <a:rPr lang="ru-RU" sz="4000" dirty="0" smtClean="0">
                <a:solidFill>
                  <a:srgbClr val="002060"/>
                </a:solidFill>
                <a:effectLst>
                  <a:outerShdw blurRad="38100" dist="38100" dir="2700000" algn="tl">
                    <a:srgbClr val="000000">
                      <a:alpha val="43137"/>
                    </a:srgbClr>
                  </a:outerShdw>
                </a:effectLst>
              </a:rPr>
              <a:t>Федерация профсоюзов Камчатки </a:t>
            </a:r>
            <a:r>
              <a:rPr lang="ru-RU" sz="3600" dirty="0" smtClean="0">
                <a:solidFill>
                  <a:srgbClr val="002060"/>
                </a:solidFill>
                <a:effectLst>
                  <a:outerShdw blurRad="38100" dist="38100" dir="2700000" algn="tl">
                    <a:srgbClr val="000000">
                      <a:alpha val="43137"/>
                    </a:srgbClr>
                  </a:outerShdw>
                </a:effectLst>
              </a:rPr>
              <a:t/>
            </a:r>
            <a:br>
              <a:rPr lang="ru-RU" sz="36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 Бюллетень  проекта</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«Социально-трудовые конфликты </a:t>
            </a:r>
            <a:br>
              <a:rPr lang="ru-RU" sz="3200" dirty="0" smtClean="0">
                <a:solidFill>
                  <a:srgbClr val="002060"/>
                </a:solidFill>
                <a:effectLst>
                  <a:outerShdw blurRad="38100" dist="38100" dir="2700000" algn="tl">
                    <a:srgbClr val="000000">
                      <a:alpha val="43137"/>
                    </a:srgbClr>
                  </a:outerShdw>
                </a:effectLst>
              </a:rPr>
            </a:br>
            <a:r>
              <a:rPr lang="ru-RU" sz="3200" dirty="0" smtClean="0">
                <a:solidFill>
                  <a:srgbClr val="002060"/>
                </a:solidFill>
                <a:effectLst>
                  <a:outerShdw blurRad="38100" dist="38100" dir="2700000" algn="tl">
                    <a:srgbClr val="000000">
                      <a:alpha val="43137"/>
                    </a:srgbClr>
                  </a:outerShdw>
                </a:effectLst>
              </a:rPr>
              <a:t>в Камчатском крае» </a:t>
            </a:r>
            <a:r>
              <a:rPr lang="ru-RU" sz="3200" dirty="0" smtClean="0">
                <a:solidFill>
                  <a:srgbClr val="FFC000"/>
                </a:solidFill>
                <a:effectLst>
                  <a:outerShdw blurRad="38100" dist="38100" dir="2700000" algn="tl">
                    <a:srgbClr val="000000">
                      <a:alpha val="43137"/>
                    </a:srgbClr>
                  </a:outerShdw>
                </a:effectLst>
              </a:rPr>
              <a:t/>
            </a:r>
            <a:br>
              <a:rPr lang="ru-RU" sz="3200" dirty="0" smtClean="0">
                <a:solidFill>
                  <a:srgbClr val="FFC000"/>
                </a:solidFill>
                <a:effectLst>
                  <a:outerShdw blurRad="38100" dist="38100" dir="2700000" algn="tl">
                    <a:srgbClr val="000000">
                      <a:alpha val="43137"/>
                    </a:srgbClr>
                  </a:outerShdw>
                </a:effectLst>
              </a:rPr>
            </a:br>
            <a:r>
              <a:rPr lang="ru-RU" sz="3200" dirty="0" smtClean="0">
                <a:solidFill>
                  <a:srgbClr val="FFC000"/>
                </a:solidFill>
                <a:effectLst>
                  <a:outerShdw blurRad="38100" dist="38100" dir="2700000" algn="tl">
                    <a:srgbClr val="000000">
                      <a:alpha val="43137"/>
                    </a:srgbClr>
                  </a:outerShdw>
                </a:effectLst>
              </a:rPr>
              <a:t> </a:t>
            </a:r>
            <a:endParaRPr lang="ru-RU" sz="4400" dirty="0">
              <a:solidFill>
                <a:srgbClr val="FFC000"/>
              </a:solidFill>
            </a:endParaRPr>
          </a:p>
        </p:txBody>
      </p:sp>
      <p:sp>
        <p:nvSpPr>
          <p:cNvPr id="8" name="TextBox 7"/>
          <p:cNvSpPr txBox="1"/>
          <p:nvPr/>
        </p:nvSpPr>
        <p:spPr>
          <a:xfrm>
            <a:off x="0" y="6211669"/>
            <a:ext cx="9144000" cy="1169551"/>
          </a:xfrm>
          <a:prstGeom prst="rect">
            <a:avLst/>
          </a:prstGeom>
          <a:noFill/>
        </p:spPr>
        <p:txBody>
          <a:bodyPr wrap="square" rtlCol="0">
            <a:spAutoFit/>
          </a:bodyPr>
          <a:lstStyle/>
          <a:p>
            <a:pPr algn="ctr"/>
            <a:r>
              <a:rPr lang="ru-RU" sz="2800" dirty="0" smtClean="0">
                <a:solidFill>
                  <a:schemeClr val="bg1"/>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 </a:t>
            </a:r>
            <a:r>
              <a:rPr lang="ru-RU" sz="2800" dirty="0" smtClean="0">
                <a:solidFill>
                  <a:srgbClr val="002060"/>
                </a:solidFill>
                <a:effectLst>
                  <a:outerShdw blurRad="38100" dist="38100" dir="2700000" algn="tl">
                    <a:srgbClr val="000000">
                      <a:alpha val="43137"/>
                    </a:srgbClr>
                  </a:outerShdw>
                </a:effectLst>
              </a:rPr>
              <a:t>08 </a:t>
            </a:r>
            <a:r>
              <a:rPr lang="ru-RU" sz="2800" dirty="0" smtClean="0">
                <a:solidFill>
                  <a:srgbClr val="002060"/>
                </a:solidFill>
                <a:effectLst>
                  <a:outerShdw blurRad="38100" dist="38100" dir="2700000" algn="tl">
                    <a:srgbClr val="000000">
                      <a:alpha val="43137"/>
                    </a:srgbClr>
                  </a:outerShdw>
                </a:effectLst>
              </a:rPr>
              <a:t>(</a:t>
            </a:r>
            <a:r>
              <a:rPr lang="ru-RU" sz="2800" dirty="0" smtClean="0">
                <a:solidFill>
                  <a:srgbClr val="002060"/>
                </a:solidFill>
                <a:effectLst>
                  <a:outerShdw blurRad="38100" dist="38100" dir="2700000" algn="tl">
                    <a:srgbClr val="000000">
                      <a:alpha val="43137"/>
                    </a:srgbClr>
                  </a:outerShdw>
                </a:effectLst>
              </a:rPr>
              <a:t>19) </a:t>
            </a:r>
            <a:r>
              <a:rPr lang="ru-RU" sz="2800" dirty="0" smtClean="0">
                <a:solidFill>
                  <a:srgbClr val="002060"/>
                </a:solidFill>
                <a:effectLst>
                  <a:outerShdw blurRad="38100" dist="38100" dir="2700000" algn="tl">
                    <a:srgbClr val="000000">
                      <a:alpha val="43137"/>
                    </a:srgbClr>
                  </a:outerShdw>
                </a:effectLst>
              </a:rPr>
              <a:t>по состоянию на 15 </a:t>
            </a:r>
            <a:r>
              <a:rPr lang="ru-RU" sz="2800" dirty="0" smtClean="0">
                <a:solidFill>
                  <a:srgbClr val="002060"/>
                </a:solidFill>
                <a:effectLst>
                  <a:outerShdw blurRad="38100" dist="38100" dir="2700000" algn="tl">
                    <a:srgbClr val="000000">
                      <a:alpha val="43137"/>
                    </a:srgbClr>
                  </a:outerShdw>
                </a:effectLst>
              </a:rPr>
              <a:t>сентября </a:t>
            </a:r>
            <a:r>
              <a:rPr lang="ru-RU" sz="2800" dirty="0" smtClean="0">
                <a:solidFill>
                  <a:srgbClr val="002060"/>
                </a:solidFill>
                <a:effectLst>
                  <a:outerShdw blurRad="38100" dist="38100" dir="2700000" algn="tl">
                    <a:srgbClr val="000000">
                      <a:alpha val="43137"/>
                    </a:srgbClr>
                  </a:outerShdw>
                </a:effectLst>
              </a:rPr>
              <a:t>2016г.</a:t>
            </a:r>
          </a:p>
          <a:p>
            <a:pPr algn="ctr"/>
            <a:endParaRPr lang="ru-RU" sz="2400" dirty="0" smtClean="0">
              <a:solidFill>
                <a:srgbClr val="002060"/>
              </a:solidFill>
              <a:effectLst>
                <a:outerShdw blurRad="38100" dist="38100" dir="2700000" algn="tl">
                  <a:srgbClr val="000000">
                    <a:alpha val="43137"/>
                  </a:srgbClr>
                </a:outerShdw>
              </a:effectLst>
            </a:endParaRPr>
          </a:p>
          <a:p>
            <a:pPr algn="ctr"/>
            <a:endParaRPr lang="ru-RU" dirty="0"/>
          </a:p>
        </p:txBody>
      </p:sp>
      <p:pic>
        <p:nvPicPr>
          <p:cNvPr id="1026" name="Picture 2" descr="C:\Documents and Settings\trud.FPK\Рабочий стол\fwk-collins-fig07_012.jpg"/>
          <p:cNvPicPr>
            <a:picLocks noChangeAspect="1" noChangeArrowheads="1"/>
          </p:cNvPicPr>
          <p:nvPr/>
        </p:nvPicPr>
        <p:blipFill>
          <a:blip r:embed="rId4"/>
          <a:srcRect/>
          <a:stretch>
            <a:fillRect/>
          </a:stretch>
        </p:blipFill>
        <p:spPr bwMode="auto">
          <a:xfrm rot="21426369">
            <a:off x="845152" y="2453482"/>
            <a:ext cx="6722366" cy="3463886"/>
          </a:xfrm>
          <a:prstGeom prst="rect">
            <a:avLst/>
          </a:prstGeom>
          <a:noFill/>
          <a:effectLst>
            <a:innerShdw blurRad="63500" dist="50800" dir="13500000">
              <a:prstClr val="black">
                <a:alpha val="50000"/>
              </a:prstClr>
            </a:innerShdw>
            <a:softEdge rad="317500"/>
          </a:effectLst>
        </p:spPr>
      </p:pic>
    </p:spTree>
  </p:cSld>
  <p:clrMapOvr>
    <a:masterClrMapping/>
  </p:clrMapOvr>
  <p:transition spd="slow">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4" name="Содержимое 3"/>
          <p:cNvSpPr>
            <a:spLocks noGrp="1"/>
          </p:cNvSpPr>
          <p:nvPr>
            <p:ph idx="1"/>
          </p:nvPr>
        </p:nvSpPr>
        <p:spPr>
          <a:xfrm>
            <a:off x="152400" y="609600"/>
            <a:ext cx="8839200" cy="5638800"/>
          </a:xfrm>
        </p:spPr>
        <p:txBody>
          <a:bodyPr>
            <a:normAutofit fontScale="62500" lnSpcReduction="20000"/>
          </a:bodyPr>
          <a:lstStyle/>
          <a:p>
            <a:pPr marL="708660" indent="-571500" algn="ctr">
              <a:buNone/>
            </a:pPr>
            <a:r>
              <a:rPr lang="ru-RU" sz="7100" dirty="0" smtClean="0">
                <a:solidFill>
                  <a:srgbClr val="002060"/>
                </a:solidFill>
              </a:rPr>
              <a:t>Содержание</a:t>
            </a:r>
          </a:p>
          <a:p>
            <a:pPr marL="708660" indent="-571500">
              <a:buNone/>
            </a:pPr>
            <a:endParaRPr lang="ru-RU" sz="3600" dirty="0" smtClean="0">
              <a:solidFill>
                <a:srgbClr val="002060"/>
              </a:solidFill>
            </a:endParaRPr>
          </a:p>
          <a:p>
            <a:pPr marL="994410" indent="-857250">
              <a:buNone/>
            </a:pPr>
            <a:endParaRPr lang="ru-RU" sz="3600" dirty="0" smtClean="0">
              <a:solidFill>
                <a:srgbClr val="002060"/>
              </a:solidFill>
            </a:endParaRPr>
          </a:p>
          <a:p>
            <a:pPr marL="994410" indent="-857250">
              <a:buNone/>
            </a:pPr>
            <a:r>
              <a:rPr lang="en-US" sz="3600" dirty="0" smtClean="0">
                <a:solidFill>
                  <a:srgbClr val="002060"/>
                </a:solidFill>
              </a:rPr>
              <a:t>I</a:t>
            </a:r>
            <a:r>
              <a:rPr lang="ru-RU" sz="3600" dirty="0" smtClean="0">
                <a:solidFill>
                  <a:srgbClr val="002060"/>
                </a:solidFill>
              </a:rPr>
              <a:t>. Социально – трудовые конфликты…………………………………..…..………..3</a:t>
            </a:r>
            <a:endParaRPr lang="ru-RU" sz="800" dirty="0" smtClean="0">
              <a:solidFill>
                <a:srgbClr val="002060"/>
              </a:solidFill>
            </a:endParaRPr>
          </a:p>
          <a:p>
            <a:pPr marL="994410" indent="-857250">
              <a:buNone/>
            </a:pPr>
            <a:r>
              <a:rPr lang="en-US" sz="3600" dirty="0" smtClean="0">
                <a:solidFill>
                  <a:srgbClr val="002060"/>
                </a:solidFill>
              </a:rPr>
              <a:t>II</a:t>
            </a:r>
            <a:r>
              <a:rPr lang="ru-RU" sz="3600" dirty="0" smtClean="0">
                <a:solidFill>
                  <a:srgbClr val="002060"/>
                </a:solidFill>
              </a:rPr>
              <a:t>. СТК Камчатского края и события, указывающие на потенциальные СТК, возникшие в период с 15 </a:t>
            </a:r>
            <a:r>
              <a:rPr lang="ru-RU" sz="3600" dirty="0" smtClean="0">
                <a:solidFill>
                  <a:srgbClr val="002060"/>
                </a:solidFill>
              </a:rPr>
              <a:t>августа </a:t>
            </a:r>
            <a:r>
              <a:rPr lang="ru-RU" sz="3600" dirty="0" smtClean="0">
                <a:solidFill>
                  <a:srgbClr val="002060"/>
                </a:solidFill>
              </a:rPr>
              <a:t>2016г.  по 15 </a:t>
            </a:r>
            <a:r>
              <a:rPr lang="ru-RU" sz="3600" dirty="0" smtClean="0">
                <a:solidFill>
                  <a:srgbClr val="002060"/>
                </a:solidFill>
              </a:rPr>
              <a:t>сентября </a:t>
            </a:r>
            <a:r>
              <a:rPr lang="ru-RU" sz="3600" dirty="0" smtClean="0">
                <a:solidFill>
                  <a:srgbClr val="002060"/>
                </a:solidFill>
              </a:rPr>
              <a:t>2016г</a:t>
            </a:r>
            <a:r>
              <a:rPr lang="ru-RU" sz="3600" dirty="0" smtClean="0">
                <a:solidFill>
                  <a:srgbClr val="002060"/>
                </a:solidFill>
              </a:rPr>
              <a:t>……………………………………………………..……….</a:t>
            </a:r>
            <a:r>
              <a:rPr lang="ru-RU" sz="3600" dirty="0" smtClean="0">
                <a:solidFill>
                  <a:srgbClr val="002060"/>
                </a:solidFill>
              </a:rPr>
              <a:t>4</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III</a:t>
            </a:r>
            <a:r>
              <a:rPr lang="ru-RU" sz="3600" dirty="0" smtClean="0">
                <a:solidFill>
                  <a:srgbClr val="002060"/>
                </a:solidFill>
              </a:rPr>
              <a:t>. СТК (в т.ч. потенциальные) Камчатского края, произошедшие за последние 12 месяцев ..…………………………………….………….…..………5</a:t>
            </a:r>
          </a:p>
          <a:p>
            <a:pPr marL="708660" indent="-571500">
              <a:buNone/>
            </a:pPr>
            <a:endParaRPr lang="ru-RU" sz="1500" dirty="0" smtClean="0">
              <a:solidFill>
                <a:srgbClr val="002060"/>
              </a:solidFill>
            </a:endParaRPr>
          </a:p>
          <a:p>
            <a:pPr marL="708660" indent="-571500">
              <a:buNone/>
            </a:pPr>
            <a:r>
              <a:rPr lang="en-US" sz="3600" dirty="0" smtClean="0">
                <a:solidFill>
                  <a:srgbClr val="002060"/>
                </a:solidFill>
              </a:rPr>
              <a:t>IV</a:t>
            </a:r>
            <a:r>
              <a:rPr lang="ru-RU" sz="3600" dirty="0" smtClean="0">
                <a:solidFill>
                  <a:srgbClr val="002060"/>
                </a:solidFill>
              </a:rPr>
              <a:t>. Главное о социально-трудовых отношениях в РФ……………….…... </a:t>
            </a:r>
            <a:r>
              <a:rPr lang="en-US" sz="3600" dirty="0" smtClean="0">
                <a:solidFill>
                  <a:srgbClr val="002060"/>
                </a:solidFill>
              </a:rPr>
              <a:t>1</a:t>
            </a:r>
            <a:r>
              <a:rPr lang="ru-RU" sz="3600" dirty="0" smtClean="0">
                <a:solidFill>
                  <a:srgbClr val="002060"/>
                </a:solidFill>
              </a:rPr>
              <a:t>2</a:t>
            </a:r>
          </a:p>
          <a:p>
            <a:pPr marL="708660" indent="-571500">
              <a:buNone/>
            </a:pPr>
            <a:r>
              <a:rPr lang="en-US" sz="3600" dirty="0" smtClean="0">
                <a:solidFill>
                  <a:srgbClr val="002060"/>
                </a:solidFill>
              </a:rPr>
              <a:t>V</a:t>
            </a:r>
            <a:r>
              <a:rPr lang="ru-RU" sz="3600" dirty="0" smtClean="0">
                <a:solidFill>
                  <a:srgbClr val="002060"/>
                </a:solidFill>
              </a:rPr>
              <a:t>. Распределения актуальных СТК по отраслям и основные причины СТК в Камчатском крае………………………………………….…………..….…16</a:t>
            </a:r>
          </a:p>
          <a:p>
            <a:pPr marL="708660" indent="-571500">
              <a:buNone/>
            </a:pPr>
            <a:endParaRPr lang="ru-RU" sz="900" dirty="0" smtClean="0">
              <a:solidFill>
                <a:srgbClr val="002060"/>
              </a:solidFill>
            </a:endParaRPr>
          </a:p>
          <a:p>
            <a:pPr marL="708660" indent="-571500">
              <a:buNone/>
            </a:pPr>
            <a:r>
              <a:rPr lang="en-US" sz="3700" dirty="0" smtClean="0">
                <a:solidFill>
                  <a:srgbClr val="002060"/>
                </a:solidFill>
              </a:rPr>
              <a:t>VI.</a:t>
            </a:r>
            <a:r>
              <a:rPr lang="ru-RU" sz="3700" dirty="0" smtClean="0">
                <a:solidFill>
                  <a:srgbClr val="002060"/>
                </a:solidFill>
              </a:rPr>
              <a:t> Данные о Федерации профсоюзов Камчатки………………………...…17</a:t>
            </a:r>
          </a:p>
          <a:p>
            <a:pPr marL="708660" indent="-571500">
              <a:buNone/>
            </a:pPr>
            <a:endParaRPr lang="ru-RU" sz="1500" dirty="0" smtClean="0">
              <a:solidFill>
                <a:srgbClr val="FFCC00"/>
              </a:solidFill>
            </a:endParaRPr>
          </a:p>
          <a:p>
            <a:pPr marL="708660" indent="-571500">
              <a:buNone/>
            </a:pPr>
            <a:endParaRPr lang="en-US" sz="3600" dirty="0" smtClean="0">
              <a:solidFill>
                <a:srgbClr val="FFC000"/>
              </a:solidFill>
            </a:endParaRPr>
          </a:p>
          <a:p>
            <a:pPr marL="651510" indent="-514350">
              <a:buNone/>
            </a:pPr>
            <a:endParaRPr lang="ru-RU" dirty="0" smtClean="0">
              <a:solidFill>
                <a:schemeClr val="bg1"/>
              </a:solidFill>
            </a:endParaRPr>
          </a:p>
          <a:p>
            <a:pPr marL="651510" indent="-514350">
              <a:buAutoNum type="arabicPeriod"/>
            </a:pPr>
            <a:endParaRPr lang="ru-RU" dirty="0">
              <a:solidFill>
                <a:schemeClr val="bg1"/>
              </a:solidFill>
            </a:endParaRPr>
          </a:p>
        </p:txBody>
      </p:sp>
      <p:pic>
        <p:nvPicPr>
          <p:cNvPr id="3" name="Picture 2" descr="\\Server\DATA\Public\флаг.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712512">
            <a:off x="7467600" y="304800"/>
            <a:ext cx="1295400" cy="914400"/>
          </a:xfrm>
          <a:prstGeom prst="rect">
            <a:avLst/>
          </a:prstGeom>
          <a:noFill/>
          <a:ln>
            <a:noFill/>
            <a:prstDash val="solid"/>
          </a:ln>
          <a:effectLst/>
          <a:scene3d>
            <a:camera prst="orthographicFront"/>
            <a:lightRig rig="threePt" dir="t"/>
          </a:scene3d>
          <a:sp3d>
            <a:contourClr>
              <a:schemeClr val="bg1"/>
            </a:contourClr>
          </a:sp3d>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4" name="Прямоугольник 3"/>
          <p:cNvSpPr/>
          <p:nvPr/>
        </p:nvSpPr>
        <p:spPr>
          <a:xfrm>
            <a:off x="0" y="152400"/>
            <a:ext cx="9144000" cy="523220"/>
          </a:xfrm>
          <a:prstGeom prst="rect">
            <a:avLst/>
          </a:prstGeom>
        </p:spPr>
        <p:txBody>
          <a:bodyPr wrap="square">
            <a:spAutoFit/>
          </a:bodyPr>
          <a:lstStyle/>
          <a:p>
            <a:pPr algn="ctr"/>
            <a:r>
              <a:rPr lang="en-US" sz="2800" dirty="0" smtClean="0">
                <a:solidFill>
                  <a:srgbClr val="002060"/>
                </a:solidFill>
              </a:rPr>
              <a:t>I. </a:t>
            </a:r>
            <a:r>
              <a:rPr lang="ru-RU" sz="2800" dirty="0" smtClean="0">
                <a:solidFill>
                  <a:srgbClr val="002060"/>
                </a:solidFill>
              </a:rPr>
              <a:t>Социально – трудовые конфликты</a:t>
            </a:r>
            <a:endParaRPr lang="ru-RU" sz="2800" i="1" dirty="0">
              <a:solidFill>
                <a:srgbClr val="002060"/>
              </a:solidFill>
              <a:latin typeface="Arial Black" pitchFamily="34" charset="0"/>
            </a:endParaRPr>
          </a:p>
        </p:txBody>
      </p:sp>
      <p:sp>
        <p:nvSpPr>
          <p:cNvPr id="8" name="Содержимое 7"/>
          <p:cNvSpPr>
            <a:spLocks noGrp="1"/>
          </p:cNvSpPr>
          <p:nvPr>
            <p:ph idx="1"/>
          </p:nvPr>
        </p:nvSpPr>
        <p:spPr>
          <a:xfrm>
            <a:off x="304800" y="1066800"/>
            <a:ext cx="8458200" cy="5029200"/>
          </a:xfrm>
        </p:spPr>
        <p:txBody>
          <a:bodyPr>
            <a:normAutofit fontScale="62500" lnSpcReduction="20000"/>
          </a:bodyPr>
          <a:lstStyle/>
          <a:p>
            <a:pPr algn="just"/>
            <a:r>
              <a:rPr lang="ru-RU" b="1" dirty="0" smtClean="0">
                <a:solidFill>
                  <a:srgbClr val="002060"/>
                </a:solidFill>
              </a:rPr>
              <a:t>Социально-трудовые конфликты (СТК)</a:t>
            </a:r>
            <a:r>
              <a:rPr lang="ru-RU" dirty="0" smtClean="0">
                <a:solidFill>
                  <a:srgbClr val="002060"/>
                </a:solidFill>
              </a:rPr>
              <a:t> - неурегулированные противоречия между группами работников (в т.ч. объединённых в профсоюзы) и работодателями (в т.ч. в лице менеджмента организаций, предприятий, учреждений) в сфере трудовых отношений, принимающие характер противоборства  по вопросам применения действующего законодательства о труде, установления новых или изменения существующих условий труда. В рамках проекта не рассматриваются индивидуальные трудовые конфликты и споры. </a:t>
            </a:r>
          </a:p>
          <a:p>
            <a:pPr algn="just"/>
            <a:r>
              <a:rPr lang="ru-RU" dirty="0" smtClean="0">
                <a:solidFill>
                  <a:srgbClr val="002060"/>
                </a:solidFill>
              </a:rPr>
              <a:t>К числу СТК в проекте отнесены не только конфликты, происходящие в рамках законодательства РФ или предусмотренные международными нормами и правилами, но и любые другие формы протекания конфликтов связанных с трудовыми отношениями. 	</a:t>
            </a:r>
          </a:p>
          <a:p>
            <a:pPr algn="just"/>
            <a:r>
              <a:rPr lang="ru-RU" dirty="0" smtClean="0">
                <a:solidFill>
                  <a:srgbClr val="002060"/>
                </a:solidFill>
              </a:rPr>
              <a:t>Словосочетание «социально-трудовые» применяется для выделения конфликтов, влияющих на атмосферу социально-трудовых отношений на территории или в отрасли, имеющих значение для жизни общества, несущих потенциальную или фактическую угрозу социальному миру и стабильности.</a:t>
            </a:r>
          </a:p>
          <a:p>
            <a:endParaRPr lang="ru-RU"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6561" y="0"/>
            <a:ext cx="9160561" cy="6858000"/>
          </a:xfrm>
          <a:prstGeom prst="rect">
            <a:avLst/>
          </a:prstGeom>
          <a:noFill/>
        </p:spPr>
      </p:pic>
      <p:sp>
        <p:nvSpPr>
          <p:cNvPr id="4" name="Прямоугольник 3"/>
          <p:cNvSpPr/>
          <p:nvPr/>
        </p:nvSpPr>
        <p:spPr>
          <a:xfrm>
            <a:off x="0" y="0"/>
            <a:ext cx="8991600" cy="1200329"/>
          </a:xfrm>
          <a:prstGeom prst="rect">
            <a:avLst/>
          </a:prstGeom>
        </p:spPr>
        <p:txBody>
          <a:bodyPr wrap="square">
            <a:spAutoFit/>
          </a:bodyPr>
          <a:lstStyle/>
          <a:p>
            <a:pPr algn="ctr"/>
            <a:r>
              <a:rPr lang="ru-RU" sz="2400" dirty="0" smtClean="0">
                <a:solidFill>
                  <a:srgbClr val="002060"/>
                </a:solidFill>
                <a:latin typeface="Arial" pitchFamily="34" charset="0"/>
                <a:cs typeface="Arial" pitchFamily="34" charset="0"/>
              </a:rPr>
              <a:t>II. </a:t>
            </a:r>
            <a:r>
              <a:rPr lang="ru-RU" sz="2400" dirty="0" smtClean="0">
                <a:solidFill>
                  <a:srgbClr val="002060"/>
                </a:solidFill>
              </a:rPr>
              <a:t>СТК Камчатского края и события, указывающие на потенциальные СТК, возникшие в период</a:t>
            </a:r>
          </a:p>
          <a:p>
            <a:pPr algn="ctr"/>
            <a:r>
              <a:rPr lang="ru-RU" sz="2400" dirty="0" smtClean="0">
                <a:solidFill>
                  <a:srgbClr val="002060"/>
                </a:solidFill>
              </a:rPr>
              <a:t> с 15 </a:t>
            </a:r>
            <a:r>
              <a:rPr lang="ru-RU" sz="2400" dirty="0" smtClean="0">
                <a:solidFill>
                  <a:srgbClr val="002060"/>
                </a:solidFill>
              </a:rPr>
              <a:t>августа </a:t>
            </a:r>
            <a:r>
              <a:rPr lang="ru-RU" sz="2400" dirty="0" smtClean="0">
                <a:solidFill>
                  <a:srgbClr val="002060"/>
                </a:solidFill>
              </a:rPr>
              <a:t>2016г.  по </a:t>
            </a:r>
            <a:r>
              <a:rPr lang="ru-RU" sz="2400" dirty="0" smtClean="0">
                <a:solidFill>
                  <a:srgbClr val="002060"/>
                </a:solidFill>
              </a:rPr>
              <a:t>15 сентября 2016г</a:t>
            </a:r>
            <a:r>
              <a:rPr lang="ru-RU" sz="2400" dirty="0" smtClean="0">
                <a:solidFill>
                  <a:srgbClr val="002060"/>
                </a:solidFill>
              </a:rPr>
              <a:t>.</a:t>
            </a:r>
            <a:endParaRPr lang="ru-RU" sz="2400" dirty="0">
              <a:solidFill>
                <a:srgbClr val="002060"/>
              </a:solidFill>
            </a:endParaRPr>
          </a:p>
        </p:txBody>
      </p:sp>
      <p:graphicFrame>
        <p:nvGraphicFramePr>
          <p:cNvPr id="8" name="Содержимое 6"/>
          <p:cNvGraphicFramePr>
            <a:graphicFrameLocks/>
          </p:cNvGraphicFramePr>
          <p:nvPr/>
        </p:nvGraphicFramePr>
        <p:xfrm>
          <a:off x="76200" y="1623441"/>
          <a:ext cx="8991600" cy="3558159"/>
        </p:xfrm>
        <a:graphic>
          <a:graphicData uri="http://schemas.openxmlformats.org/drawingml/2006/table">
            <a:tbl>
              <a:tblPr/>
              <a:tblGrid>
                <a:gridCol w="1828800"/>
                <a:gridCol w="1524000"/>
                <a:gridCol w="1371600"/>
                <a:gridCol w="2590800"/>
                <a:gridCol w="1676400"/>
              </a:tblGrid>
              <a:tr h="778481">
                <a:tc>
                  <a:txBody>
                    <a:bodyPr/>
                    <a:lstStyle/>
                    <a:p>
                      <a:pPr algn="ctr" fontAlgn="t"/>
                      <a:r>
                        <a:rPr lang="ru-RU" sz="1200" b="1" i="0" u="none" strike="noStrike" dirty="0">
                          <a:solidFill>
                            <a:srgbClr val="000000"/>
                          </a:solidFill>
                          <a:latin typeface="Calibri"/>
                        </a:rPr>
                        <a:t>Дата возникновения </a:t>
                      </a:r>
                      <a:r>
                        <a:rPr lang="ru-RU" sz="1200" b="1" i="0" u="none" strike="noStrike" dirty="0" smtClean="0">
                          <a:solidFill>
                            <a:srgbClr val="000000"/>
                          </a:solidFill>
                          <a:latin typeface="Calibri"/>
                        </a:rPr>
                        <a:t>СТК/ событие</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Предприятие, </a:t>
                      </a:r>
                      <a:endParaRPr lang="ru-RU" sz="1200" b="1" i="0" u="none" strike="noStrike" dirty="0" smtClean="0">
                        <a:solidFill>
                          <a:srgbClr val="000000"/>
                        </a:solidFill>
                        <a:latin typeface="Calibri"/>
                      </a:endParaRPr>
                    </a:p>
                    <a:p>
                      <a:pPr algn="ctr" fontAlgn="t"/>
                      <a:r>
                        <a:rPr lang="ru-RU" sz="1200" b="1" i="0" u="none" strike="noStrike" dirty="0" smtClean="0">
                          <a:solidFill>
                            <a:srgbClr val="000000"/>
                          </a:solidFill>
                          <a:latin typeface="Calibri"/>
                        </a:rPr>
                        <a:t>Организация</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Причина возникновения СТК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200" b="1" i="0" u="none" strike="noStrike" dirty="0">
                          <a:solidFill>
                            <a:srgbClr val="000000"/>
                          </a:solidFill>
                          <a:latin typeface="Calibri"/>
                        </a:rPr>
                        <a:t>Стороны СТК</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b"/>
                      <a:r>
                        <a:rPr lang="ru-RU" sz="1200" b="1" i="0" u="none" strike="noStrike" dirty="0" smtClean="0">
                          <a:solidFill>
                            <a:srgbClr val="000000"/>
                          </a:solidFill>
                          <a:latin typeface="Calibri"/>
                        </a:rPr>
                        <a:t>Итог</a:t>
                      </a:r>
                      <a:endParaRPr lang="ru-RU" sz="1200" b="1" i="0" u="none" strike="noStrike" dirty="0">
                        <a:solidFill>
                          <a:srgbClr val="000000"/>
                        </a:solidFill>
                        <a:latin typeface="Calibri"/>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779678">
                <a:tc>
                  <a:txBody>
                    <a:bodyPr/>
                    <a:lstStyle/>
                    <a:p>
                      <a:pPr algn="ctr" fontAlgn="t"/>
                      <a:r>
                        <a:rPr lang="ru-RU" sz="1200" b="0" i="0" u="none" strike="noStrike" kern="1200" baseline="0" dirty="0" smtClean="0">
                          <a:solidFill>
                            <a:srgbClr val="000000"/>
                          </a:solidFill>
                          <a:latin typeface="+mn-lt"/>
                          <a:ea typeface="+mn-ea"/>
                          <a:cs typeface="+mn-cs"/>
                        </a:rPr>
                        <a:t>нет</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нет</a:t>
                      </a:r>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нет</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chemeClr val="tx1"/>
                          </a:solidFill>
                          <a:latin typeface="+mn-lt"/>
                          <a:ea typeface="+mn-ea"/>
                          <a:cs typeface="+mn-cs"/>
                        </a:rPr>
                        <a:t>нет</a:t>
                      </a:r>
                      <a:endParaRPr lang="ru-RU" sz="1200" b="0" i="0" u="none" strike="noStrike" kern="1200" dirty="0" smtClean="0">
                        <a:solidFill>
                          <a:schemeClr val="tx1"/>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ru-RU" sz="1200" b="0" i="0" u="none" strike="noStrike" kern="1200" baseline="0" dirty="0" smtClean="0">
                          <a:solidFill>
                            <a:srgbClr val="000000"/>
                          </a:solidFill>
                          <a:latin typeface="+mn-lt"/>
                          <a:ea typeface="+mn-ea"/>
                          <a:cs typeface="+mn-cs"/>
                        </a:rPr>
                        <a:t>нет</a:t>
                      </a:r>
                      <a:endParaRPr lang="ru-RU" sz="1200" b="0" i="0" u="none" strike="noStrike" kern="1200" baseline="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990600"/>
          <a:ext cx="8610600" cy="5817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62614">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627315">
                <a:tc>
                  <a:txBody>
                    <a:bodyPr/>
                    <a:lstStyle/>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«ГЦСС»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err="1" smtClean="0">
                          <a:solidFill>
                            <a:srgbClr val="000000"/>
                          </a:solidFill>
                          <a:latin typeface="+mn-lt"/>
                          <a:ea typeface="+mn-ea"/>
                          <a:cs typeface="+mn-cs"/>
                        </a:rPr>
                        <a:t>Профсоюзофобия</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«ГЦСС» </a:t>
                      </a:r>
                    </a:p>
                    <a:p>
                      <a:pPr algn="l" fontAlgn="t"/>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algn="l" fontAlgn="t"/>
                      <a:r>
                        <a:rPr lang="ru-RU" sz="1050" b="0" i="0" u="none" strike="noStrike" kern="1200" dirty="0" smtClean="0">
                          <a:solidFill>
                            <a:srgbClr val="000000"/>
                          </a:solidFill>
                          <a:latin typeface="+mn-lt"/>
                          <a:ea typeface="+mn-ea"/>
                          <a:cs typeface="+mn-cs"/>
                        </a:rPr>
                        <a:t>2.Администрация ФГУП «ГЦСС»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Прокуратура Камчатского края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направила жалобы в прокуратуру Камчатского края </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627315">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(ГТВС) Вилючинского городского округа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Банкротство</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жизнеобеспечения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2.Администрация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a:t>
                      </a:r>
                    </a:p>
                    <a:p>
                      <a:pPr algn="l" fontAlgn="t">
                        <a:buFontTx/>
                        <a:buNone/>
                      </a:pPr>
                      <a:r>
                        <a:rPr lang="ru-RU" sz="1050" b="1" i="0" u="none" strike="noStrike" kern="1200" dirty="0" smtClean="0">
                          <a:solidFill>
                            <a:srgbClr val="000000"/>
                          </a:solidFill>
                          <a:latin typeface="+mn-lt"/>
                          <a:ea typeface="+mn-ea"/>
                          <a:cs typeface="+mn-cs"/>
                        </a:rPr>
                        <a:t>Привлеченные участники:</a:t>
                      </a:r>
                    </a:p>
                    <a:p>
                      <a:pPr algn="l" fontAlgn="t"/>
                      <a:r>
                        <a:rPr lang="ru-RU" sz="1050" b="0" i="0" u="none" strike="noStrike" kern="1200" dirty="0" smtClean="0">
                          <a:solidFill>
                            <a:srgbClr val="000000"/>
                          </a:solidFill>
                          <a:latin typeface="+mn-lt"/>
                          <a:ea typeface="+mn-ea"/>
                          <a:cs typeface="+mn-cs"/>
                        </a:rPr>
                        <a:t>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Проведена встреча работников МУП «Городское </a:t>
                      </a:r>
                      <a:r>
                        <a:rPr lang="ru-RU" sz="1050" b="0" i="0" u="none" strike="noStrike" kern="1200" dirty="0" err="1" smtClean="0">
                          <a:solidFill>
                            <a:srgbClr val="000000"/>
                          </a:solidFill>
                          <a:latin typeface="+mn-lt"/>
                          <a:ea typeface="+mn-ea"/>
                          <a:cs typeface="+mn-cs"/>
                        </a:rPr>
                        <a:t>тепловодоснабжение</a:t>
                      </a:r>
                      <a:r>
                        <a:rPr lang="ru-RU" sz="1050" b="0" i="0" u="none" strike="noStrike" kern="1200" dirty="0" smtClean="0">
                          <a:solidFill>
                            <a:srgbClr val="000000"/>
                          </a:solidFill>
                          <a:latin typeface="+mn-lt"/>
                          <a:ea typeface="+mn-ea"/>
                          <a:cs typeface="+mn-cs"/>
                        </a:rPr>
                        <a:t>» с  </a:t>
                      </a:r>
                      <a:r>
                        <a:rPr lang="ru-RU" sz="1050" b="0" i="0" u="none" strike="noStrike" kern="1200" dirty="0" err="1" smtClean="0">
                          <a:solidFill>
                            <a:srgbClr val="000000"/>
                          </a:solidFill>
                          <a:latin typeface="+mn-lt"/>
                          <a:ea typeface="+mn-ea"/>
                          <a:cs typeface="+mn-cs"/>
                        </a:rPr>
                        <a:t>ВрИО</a:t>
                      </a:r>
                      <a:r>
                        <a:rPr lang="ru-RU" sz="1050" b="0" i="0" u="none" strike="noStrike" kern="1200" dirty="0" smtClean="0">
                          <a:solidFill>
                            <a:srgbClr val="000000"/>
                          </a:solidFill>
                          <a:latin typeface="+mn-lt"/>
                          <a:ea typeface="+mn-ea"/>
                          <a:cs typeface="+mn-cs"/>
                        </a:rPr>
                        <a:t> Губернатора Камчатского края, ведется работа по заключению многостороннего договора в условиях организационно-правовых изменений в статусе предприятия МУП «ГТВС»</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1"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04800" y="1040756"/>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трудовых прав</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ФГУП «Атом-Охрана»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ФГУП «Атом-Охрана»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профсоюза работников связи России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 </a:t>
                      </a:r>
                      <a:r>
                        <a:rPr lang="ru-RU" sz="1050" b="0" i="0" u="none" strike="noStrike" kern="1200" dirty="0" smtClean="0">
                          <a:solidFill>
                            <a:srgbClr val="000000"/>
                          </a:solidFill>
                          <a:latin typeface="+mn-lt"/>
                          <a:ea typeface="+mn-ea"/>
                          <a:cs typeface="+mn-cs"/>
                        </a:rPr>
                        <a:t>Проводится проверка.</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Сентябрь 2015</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права и оплаты отпуска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smtClean="0">
                          <a:solidFill>
                            <a:srgbClr val="000000"/>
                          </a:solidFill>
                          <a:latin typeface="+mn-lt"/>
                          <a:ea typeface="+mn-ea"/>
                          <a:cs typeface="+mn-cs"/>
                        </a:rPr>
                        <a:t>Председатель </a:t>
                      </a:r>
                      <a:r>
                        <a:rPr lang="ru-RU" sz="1050" b="0" i="0" u="none" strike="noStrike" kern="1200" dirty="0" smtClean="0">
                          <a:solidFill>
                            <a:srgbClr val="000000"/>
                          </a:solidFill>
                          <a:latin typeface="+mn-lt"/>
                          <a:ea typeface="+mn-ea"/>
                          <a:cs typeface="+mn-cs"/>
                        </a:rPr>
                        <a:t>Камчатской краевой организации профсоюза работников транспорта, геолого-добывающих и производственных отраслей направил требование руководству АО «</a:t>
                      </a:r>
                      <a:r>
                        <a:rPr lang="ru-RU" sz="1050" b="0" i="0" u="none" strike="noStrike" kern="1200" dirty="0" err="1" smtClean="0">
                          <a:solidFill>
                            <a:srgbClr val="000000"/>
                          </a:solidFill>
                          <a:latin typeface="+mn-lt"/>
                          <a:ea typeface="+mn-ea"/>
                          <a:cs typeface="+mn-cs"/>
                        </a:rPr>
                        <a:t>Камголд</a:t>
                      </a:r>
                      <a:r>
                        <a:rPr lang="ru-RU" sz="1050" b="0" i="0" u="none" strike="noStrike" kern="1200" dirty="0" smtClean="0">
                          <a:solidFill>
                            <a:srgbClr val="000000"/>
                          </a:solidFill>
                          <a:latin typeface="+mn-lt"/>
                          <a:ea typeface="+mn-ea"/>
                          <a:cs typeface="+mn-cs"/>
                        </a:rPr>
                        <a:t>» предоставить ежегодный оплачиваемый отпуск работникам</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5436244"/>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455239">
                <a:tc>
                  <a:txBody>
                    <a:bodyPr/>
                    <a:lstStyle/>
                    <a:p>
                      <a:pPr algn="ctr" fontAlgn="t"/>
                      <a:r>
                        <a:rPr lang="ru-RU" sz="1050" b="0" i="0" u="none" strike="noStrike" kern="1200" dirty="0" smtClean="0">
                          <a:solidFill>
                            <a:srgbClr val="000000"/>
                          </a:solidFill>
                          <a:latin typeface="+mn-lt"/>
                          <a:ea typeface="+mn-ea"/>
                          <a:cs typeface="+mn-cs"/>
                        </a:rPr>
                        <a:t>Сентябрь 2015</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Задержка заработной платы</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 Камчатская краевая организация профсоюза работников транспорта, геолого-добывающих и производственных отраслей</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ОАО «</a:t>
                      </a:r>
                      <a:r>
                        <a:rPr lang="ru-RU" sz="1050" b="0" i="0" u="none" strike="noStrike" kern="1200" dirty="0" err="1" smtClean="0">
                          <a:solidFill>
                            <a:srgbClr val="000000"/>
                          </a:solidFill>
                          <a:latin typeface="+mn-lt"/>
                          <a:ea typeface="+mn-ea"/>
                          <a:cs typeface="+mn-cs"/>
                        </a:rPr>
                        <a:t>Камчатжилстрой</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Председатель Камчатской краевой организации работников транспорта, геолого-добывающих и производственных отраслей оказывает помощь, обращается в суд за защитой трудовых прав.</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chemeClr val="tx1"/>
                          </a:solidFill>
                          <a:latin typeface="+mn-lt"/>
                          <a:ea typeface="+mn-ea"/>
                          <a:cs typeface="+mn-cs"/>
                        </a:rPr>
                        <a:t>Конфликт завершен</a:t>
                      </a:r>
                      <a:r>
                        <a:rPr lang="ru-RU" sz="1050" b="1"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455239">
                <a:tc>
                  <a:txBody>
                    <a:bodyPr/>
                    <a:lstStyle/>
                    <a:p>
                      <a:pPr algn="ctr" fontAlgn="t"/>
                      <a:r>
                        <a:rPr lang="ru-RU" sz="1050" b="0" i="0" u="none" strike="noStrike" kern="1200" dirty="0" smtClean="0">
                          <a:solidFill>
                            <a:srgbClr val="000000"/>
                          </a:solidFill>
                          <a:latin typeface="+mn-lt"/>
                          <a:ea typeface="+mn-ea"/>
                          <a:cs typeface="+mn-cs"/>
                        </a:rPr>
                        <a:t>Декабрь 2015</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Управление специальной связи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smtClean="0">
                          <a:solidFill>
                            <a:srgbClr val="000000"/>
                          </a:solidFill>
                          <a:latin typeface="+mn-lt"/>
                          <a:ea typeface="+mn-ea"/>
                          <a:cs typeface="+mn-cs"/>
                        </a:rPr>
                        <a:t>Увольнение работников </a:t>
                      </a:r>
                      <a:r>
                        <a:rPr lang="ru-RU" sz="1050" b="0" i="0" u="none" strike="noStrike" kern="1200" dirty="0" smtClean="0">
                          <a:solidFill>
                            <a:srgbClr val="000000"/>
                          </a:solidFill>
                          <a:latin typeface="+mn-lt"/>
                          <a:ea typeface="+mn-ea"/>
                          <a:cs typeface="+mn-cs"/>
                        </a:rPr>
                        <a:t>по </a:t>
                      </a:r>
                      <a:r>
                        <a:rPr lang="ru-RU" sz="1050" b="0" i="0" u="none" strike="noStrike" kern="1200" smtClean="0">
                          <a:solidFill>
                            <a:srgbClr val="000000"/>
                          </a:solidFill>
                          <a:latin typeface="+mn-lt"/>
                          <a:ea typeface="+mn-ea"/>
                          <a:cs typeface="+mn-cs"/>
                        </a:rPr>
                        <a:t>п.5 ст.81 ТК РФ</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050" b="0" i="0" u="none" strike="noStrike" kern="1200" dirty="0" smtClean="0">
                        <a:solidFill>
                          <a:srgbClr val="000000"/>
                        </a:solidFill>
                        <a:latin typeface="+mn-lt"/>
                        <a:ea typeface="+mn-ea"/>
                        <a:cs typeface="+mn-cs"/>
                      </a:endParaRPr>
                    </a:p>
                    <a:p>
                      <a:pPr algn="l" fontAlgn="t"/>
                      <a:r>
                        <a:rPr lang="ru-RU" sz="1050" b="1" i="0" u="none" strike="noStrike" kern="1200" dirty="0" smtClean="0">
                          <a:solidFill>
                            <a:srgbClr val="000000"/>
                          </a:solidFill>
                          <a:latin typeface="+mn-lt"/>
                          <a:ea typeface="+mn-ea"/>
                          <a:cs typeface="+mn-cs"/>
                        </a:rPr>
                        <a:t>Противоборствующие стороны:</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Работники «Управление специальной связи по Камчатскому краю»</a:t>
                      </a:r>
                    </a:p>
                    <a:p>
                      <a:pPr algn="l" fontAlgn="t"/>
                      <a:r>
                        <a:rPr lang="ru-RU" sz="1050" b="0" i="0" u="none" strike="noStrike" kern="1200" dirty="0" smtClean="0">
                          <a:solidFill>
                            <a:srgbClr val="000000"/>
                          </a:solidFill>
                          <a:latin typeface="+mn-lt"/>
                          <a:ea typeface="+mn-ea"/>
                          <a:cs typeface="+mn-cs"/>
                        </a:rPr>
                        <a:t> </a:t>
                      </a:r>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dirty="0" smtClean="0">
                          <a:solidFill>
                            <a:srgbClr val="000000"/>
                          </a:solidFill>
                          <a:latin typeface="+mn-lt"/>
                          <a:ea typeface="+mn-ea"/>
                          <a:cs typeface="+mn-cs"/>
                        </a:rPr>
                        <a:t>Камчатская краевая организация Профсоюза работников связи России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Администрация «Управление специальной связи по Камчатскому краю»</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Федерацией профсоюзов Камчатки была проведена проверка, был выявлен ряд нарушений, которые впоследствии были устранены. В настоящее время подготовлены документы в суд для восстановления работников на работе в прежней должности.</a:t>
                      </a:r>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развивается.</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5486400"/>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050" b="0" i="0" u="none" strike="noStrike" kern="1200" dirty="0" smtClean="0">
                          <a:solidFill>
                            <a:srgbClr val="000000"/>
                          </a:solidFill>
                          <a:latin typeface="+mn-lt"/>
                          <a:ea typeface="+mn-ea"/>
                          <a:cs typeface="+mn-cs"/>
                        </a:rPr>
                        <a:t>Январь 2016</a:t>
                      </a:r>
                    </a:p>
                    <a:p>
                      <a:pPr algn="ctr" fontAlgn="t"/>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ФГБОУ ВПО «</a:t>
                      </a:r>
                      <a:r>
                        <a:rPr lang="ru-RU" sz="1050" b="0" i="0" u="none" strike="noStrike" kern="1200" dirty="0" err="1" smtClean="0">
                          <a:solidFill>
                            <a:srgbClr val="000000"/>
                          </a:solidFill>
                          <a:latin typeface="+mn-lt"/>
                          <a:ea typeface="+mn-ea"/>
                          <a:cs typeface="+mn-cs"/>
                        </a:rPr>
                        <a:t>КамчатГТУ</a:t>
                      </a:r>
                      <a:r>
                        <a:rPr lang="ru-RU" sz="1050" b="0" i="0" u="none" strike="noStrike" kern="1200" dirty="0" smtClean="0">
                          <a:solidFill>
                            <a:srgbClr val="000000"/>
                          </a:solidFill>
                          <a:latin typeface="+mn-lt"/>
                          <a:ea typeface="+mn-ea"/>
                          <a:cs typeface="+mn-cs"/>
                        </a:rPr>
                        <a:t>»</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050" b="0" i="0" u="none" strike="noStrike" kern="1200" dirty="0" smtClean="0">
                          <a:solidFill>
                            <a:srgbClr val="000000"/>
                          </a:solidFill>
                          <a:latin typeface="+mn-lt"/>
                          <a:ea typeface="+mn-ea"/>
                          <a:cs typeface="+mn-cs"/>
                        </a:rPr>
                        <a:t>Нарушение прав работников, дисциплинарные </a:t>
                      </a:r>
                      <a:r>
                        <a:rPr lang="ru-RU" sz="1050" b="0" i="0" u="none" strike="noStrike" kern="1200" baseline="0" dirty="0" smtClean="0">
                          <a:solidFill>
                            <a:srgbClr val="000000"/>
                          </a:solidFill>
                          <a:latin typeface="+mn-lt"/>
                          <a:ea typeface="+mn-ea"/>
                          <a:cs typeface="+mn-cs"/>
                        </a:rPr>
                        <a:t>взыскания, увольнения, нарушение решение Конференции работников по выборам нового ректора ФГБОУ ВПО «</a:t>
                      </a:r>
                      <a:r>
                        <a:rPr lang="ru-RU" sz="1050" b="0" i="0" u="none" strike="noStrike" kern="1200" baseline="0" dirty="0" err="1" smtClean="0">
                          <a:solidFill>
                            <a:srgbClr val="000000"/>
                          </a:solidFill>
                          <a:latin typeface="+mn-lt"/>
                          <a:ea typeface="+mn-ea"/>
                          <a:cs typeface="+mn-cs"/>
                        </a:rPr>
                        <a:t>КамчатГТУ</a:t>
                      </a:r>
                      <a:r>
                        <a:rPr lang="ru-RU" sz="1050" kern="1200" dirty="0" smtClean="0">
                          <a:solidFill>
                            <a:schemeClr val="tx1"/>
                          </a:solidFill>
                          <a:latin typeface="+mn-lt"/>
                          <a:ea typeface="+mn-ea"/>
                          <a:cs typeface="+mn-cs"/>
                        </a:rPr>
                        <a:t>»</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050" b="1" i="0" u="none" strike="noStrike" kern="1200" dirty="0" smtClean="0">
                        <a:solidFill>
                          <a:srgbClr val="000000"/>
                        </a:solidFill>
                        <a:latin typeface="+mn-lt"/>
                        <a:ea typeface="+mn-ea"/>
                        <a:cs typeface="+mn-cs"/>
                      </a:endParaRPr>
                    </a:p>
                    <a:p>
                      <a:pPr algn="l" fontAlgn="t"/>
                      <a:r>
                        <a:rPr lang="ru-RU" sz="105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1. </a:t>
                      </a:r>
                      <a:r>
                        <a:rPr lang="ru-RU" sz="1050" kern="1200" dirty="0" smtClean="0">
                          <a:solidFill>
                            <a:schemeClr val="tx1"/>
                          </a:solidFill>
                          <a:latin typeface="+mn-lt"/>
                          <a:ea typeface="+mn-ea"/>
                          <a:cs typeface="+mn-cs"/>
                        </a:rPr>
                        <a:t>ФГБОУ ВПО «</a:t>
                      </a:r>
                      <a:r>
                        <a:rPr lang="ru-RU" sz="1050" kern="1200" dirty="0" err="1" smtClean="0">
                          <a:solidFill>
                            <a:schemeClr val="tx1"/>
                          </a:solidFill>
                          <a:latin typeface="+mn-lt"/>
                          <a:ea typeface="+mn-ea"/>
                          <a:cs typeface="+mn-cs"/>
                        </a:rPr>
                        <a:t>КамчатГТУ</a:t>
                      </a:r>
                      <a:r>
                        <a:rPr lang="ru-RU" sz="1050" kern="1200" dirty="0" smtClean="0">
                          <a:solidFill>
                            <a:schemeClr val="tx1"/>
                          </a:solidFill>
                          <a:latin typeface="+mn-lt"/>
                          <a:ea typeface="+mn-ea"/>
                          <a:cs typeface="+mn-cs"/>
                        </a:rPr>
                        <a:t>»</a:t>
                      </a:r>
                      <a:endParaRPr lang="ru-RU" sz="1050" b="0" i="0" u="none" strike="noStrike" kern="1200" dirty="0" smtClean="0">
                        <a:solidFill>
                          <a:srgbClr val="000000"/>
                        </a:solidFill>
                        <a:latin typeface="+mn-lt"/>
                        <a:ea typeface="+mn-ea"/>
                        <a:cs typeface="+mn-cs"/>
                      </a:endParaRPr>
                    </a:p>
                    <a:p>
                      <a:r>
                        <a:rPr lang="ru-RU" sz="1050" b="1" i="0" u="none" strike="noStrike" kern="1200" dirty="0" smtClean="0">
                          <a:solidFill>
                            <a:srgbClr val="000000"/>
                          </a:solidFill>
                          <a:latin typeface="+mn-lt"/>
                          <a:ea typeface="+mn-ea"/>
                          <a:cs typeface="+mn-cs"/>
                        </a:rPr>
                        <a:t>Активная поддержка участников:  </a:t>
                      </a:r>
                      <a:r>
                        <a:rPr lang="ru-RU" sz="1050" b="0" i="0" u="none" strike="noStrike" kern="1200" baseline="0" dirty="0" smtClean="0">
                          <a:solidFill>
                            <a:srgbClr val="000000"/>
                          </a:solidFill>
                          <a:latin typeface="+mn-lt"/>
                          <a:ea typeface="+mn-ea"/>
                          <a:cs typeface="+mn-cs"/>
                        </a:rPr>
                        <a:t>Камчатская краевая организация Российского профессионального союза работников рыбного хозяйства </a:t>
                      </a:r>
                    </a:p>
                    <a:p>
                      <a:r>
                        <a:rPr lang="ru-RU" sz="1050" b="0" i="0" u="none" strike="noStrike" kern="1200" baseline="0" dirty="0" smtClean="0">
                          <a:solidFill>
                            <a:srgbClr val="000000"/>
                          </a:solidFill>
                          <a:latin typeface="+mn-lt"/>
                          <a:ea typeface="+mn-ea"/>
                          <a:cs typeface="+mn-cs"/>
                        </a:rPr>
                        <a:t>Председатель Федерации профсоюзов Камчатки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Привлеченные участники:</a:t>
                      </a:r>
                    </a:p>
                    <a:p>
                      <a:pPr marL="0" marR="0" indent="0" algn="l"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2. Министерство</a:t>
                      </a:r>
                      <a:r>
                        <a:rPr lang="ru-RU" sz="1050" b="0" i="0" u="none" strike="noStrike" kern="1200" baseline="0" dirty="0" smtClean="0">
                          <a:solidFill>
                            <a:srgbClr val="000000"/>
                          </a:solidFill>
                          <a:latin typeface="+mn-lt"/>
                          <a:ea typeface="+mn-ea"/>
                          <a:cs typeface="+mn-cs"/>
                        </a:rPr>
                        <a:t> образования Камчатского края, Федеральное агентство по рыболовству РФ</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0" i="0" u="none" strike="noStrike" kern="1200" dirty="0" smtClean="0">
                          <a:solidFill>
                            <a:srgbClr val="000000"/>
                          </a:solidFill>
                          <a:latin typeface="+mn-lt"/>
                          <a:ea typeface="+mn-ea"/>
                          <a:cs typeface="+mn-cs"/>
                        </a:rPr>
                        <a:t>Проводятся</a:t>
                      </a:r>
                      <a:r>
                        <a:rPr lang="ru-RU" sz="1050" b="0" i="0" u="none" strike="noStrike" kern="1200" baseline="0" dirty="0" smtClean="0">
                          <a:solidFill>
                            <a:srgbClr val="000000"/>
                          </a:solidFill>
                          <a:latin typeface="+mn-lt"/>
                          <a:ea typeface="+mn-ea"/>
                          <a:cs typeface="+mn-cs"/>
                        </a:rPr>
                        <a:t> консультации правовым отделам Федерации профсоюзов Камчатки, направлено письмо в </a:t>
                      </a:r>
                      <a:r>
                        <a:rPr lang="ru-RU" sz="1050" b="0" i="0" u="none" strike="noStrike" kern="1200" dirty="0" smtClean="0">
                          <a:solidFill>
                            <a:srgbClr val="000000"/>
                          </a:solidFill>
                          <a:latin typeface="+mn-lt"/>
                          <a:ea typeface="+mn-ea"/>
                          <a:cs typeface="+mn-cs"/>
                        </a:rPr>
                        <a:t>Министерство</a:t>
                      </a:r>
                      <a:r>
                        <a:rPr lang="ru-RU" sz="1050" b="0" i="0" u="none" strike="noStrike" kern="1200" baseline="0" dirty="0" smtClean="0">
                          <a:solidFill>
                            <a:srgbClr val="000000"/>
                          </a:solidFill>
                          <a:latin typeface="+mn-lt"/>
                          <a:ea typeface="+mn-ea"/>
                          <a:cs typeface="+mn-cs"/>
                        </a:rPr>
                        <a:t> образования Камчатского края, Федеральное агентство по рыболовству РФ, работники </a:t>
                      </a:r>
                      <a:r>
                        <a:rPr lang="ru-RU" sz="1050" kern="1200" dirty="0" smtClean="0">
                          <a:solidFill>
                            <a:schemeClr val="tx1"/>
                          </a:solidFill>
                          <a:latin typeface="+mn-lt"/>
                          <a:ea typeface="+mn-ea"/>
                          <a:cs typeface="+mn-cs"/>
                        </a:rPr>
                        <a:t>ФГБОУ ВПО «</a:t>
                      </a:r>
                      <a:r>
                        <a:rPr lang="ru-RU" sz="1050" kern="1200" dirty="0" err="1" smtClean="0">
                          <a:solidFill>
                            <a:schemeClr val="tx1"/>
                          </a:solidFill>
                          <a:latin typeface="+mn-lt"/>
                          <a:ea typeface="+mn-ea"/>
                          <a:cs typeface="+mn-cs"/>
                        </a:rPr>
                        <a:t>КамчатГТУ</a:t>
                      </a:r>
                      <a:r>
                        <a:rPr lang="ru-RU" sz="1050" kern="1200" dirty="0" smtClean="0">
                          <a:solidFill>
                            <a:schemeClr val="tx1"/>
                          </a:solidFill>
                          <a:latin typeface="+mn-lt"/>
                          <a:ea typeface="+mn-ea"/>
                          <a:cs typeface="+mn-cs"/>
                        </a:rPr>
                        <a:t>»</a:t>
                      </a:r>
                      <a:r>
                        <a:rPr lang="ru-RU" sz="1050" b="0" i="0" u="none" strike="noStrike" kern="1200" baseline="0" dirty="0">
                          <a:solidFill>
                            <a:srgbClr val="000000"/>
                          </a:solidFill>
                          <a:latin typeface="+mn-lt"/>
                          <a:ea typeface="+mn-ea"/>
                          <a:cs typeface="+mn-cs"/>
                        </a:rPr>
                        <a:t> </a:t>
                      </a:r>
                      <a:r>
                        <a:rPr lang="ru-RU" sz="1050" b="0" i="0" u="none" strike="noStrike" kern="1200" baseline="0" dirty="0" smtClean="0">
                          <a:solidFill>
                            <a:srgbClr val="000000"/>
                          </a:solidFill>
                          <a:latin typeface="+mn-lt"/>
                          <a:ea typeface="+mn-ea"/>
                          <a:cs typeface="+mn-cs"/>
                        </a:rPr>
                        <a:t>начали процедуру подготовки к забастовке путем сбора подписей для утверждения и выдвижения требований к работодателю.</a:t>
                      </a:r>
                      <a:endParaRPr lang="ru-RU" sz="105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marL="0" marR="0" indent="0" algn="ctr" defTabSz="914400" rtl="0" eaLnBrk="1" fontAlgn="t" latinLnBrk="0" hangingPunct="1">
                        <a:lnSpc>
                          <a:spcPct val="100000"/>
                        </a:lnSpc>
                        <a:spcBef>
                          <a:spcPts val="0"/>
                        </a:spcBef>
                        <a:spcAft>
                          <a:spcPts val="0"/>
                        </a:spcAft>
                        <a:buClrTx/>
                        <a:buSzTx/>
                        <a:buFontTx/>
                        <a:buNone/>
                        <a:tabLst/>
                        <a:defRPr/>
                      </a:pPr>
                      <a:endParaRPr lang="ru-RU" sz="1050" b="0" i="0" u="none" strike="noStrike" kern="1200" dirty="0" smtClean="0">
                        <a:solidFill>
                          <a:srgbClr val="000000"/>
                        </a:solidFill>
                        <a:latin typeface="+mn-lt"/>
                        <a:ea typeface="+mn-ea"/>
                        <a:cs typeface="+mn-cs"/>
                      </a:endParaRPr>
                    </a:p>
                    <a:p>
                      <a:pPr algn="ctr" fontAlgn="t"/>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r h="2133600">
                <a:tc>
                  <a:txBody>
                    <a:bodyPr/>
                    <a:lstStyle/>
                    <a:p>
                      <a:pPr algn="ctr" fontAlgn="t"/>
                      <a:r>
                        <a:rPr lang="ru-RU" sz="1200" b="0" i="0" u="none" strike="noStrike" kern="1200" baseline="0" dirty="0" smtClean="0">
                          <a:solidFill>
                            <a:srgbClr val="000000"/>
                          </a:solidFill>
                          <a:latin typeface="+mn-lt"/>
                          <a:ea typeface="+mn-ea"/>
                          <a:cs typeface="+mn-cs"/>
                        </a:rPr>
                        <a:t>Февраль 2016</a:t>
                      </a:r>
                    </a:p>
                    <a:p>
                      <a:pPr algn="ctr" fontAlgn="t"/>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ООО «</a:t>
                      </a:r>
                      <a:r>
                        <a:rPr lang="ru-RU" sz="1200" b="0" i="0" u="none" strike="noStrike" kern="1200" baseline="0" dirty="0" err="1" smtClean="0">
                          <a:solidFill>
                            <a:srgbClr val="000000"/>
                          </a:solidFill>
                          <a:latin typeface="+mn-lt"/>
                          <a:ea typeface="+mn-ea"/>
                          <a:cs typeface="+mn-cs"/>
                        </a:rPr>
                        <a:t>Теплосинтез</a:t>
                      </a:r>
                      <a:r>
                        <a:rPr lang="ru-RU" sz="1200" b="0" i="0" u="none" strike="noStrike" kern="1200" baseline="0" dirty="0" smtClean="0">
                          <a:solidFill>
                            <a:srgbClr val="000000"/>
                          </a:solidFill>
                          <a:latin typeface="+mn-lt"/>
                          <a:ea typeface="+mn-ea"/>
                          <a:cs typeface="+mn-cs"/>
                        </a:rPr>
                        <a:t>»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Нарушение прав работников, </a:t>
                      </a:r>
                      <a:r>
                        <a:rPr lang="ru-RU" sz="1200" b="0" i="0" u="none" strike="noStrike" kern="1200" dirty="0" err="1" smtClean="0">
                          <a:solidFill>
                            <a:srgbClr val="000000"/>
                          </a:solidFill>
                          <a:latin typeface="+mn-lt"/>
                          <a:ea typeface="+mn-ea"/>
                          <a:cs typeface="+mn-cs"/>
                        </a:rPr>
                        <a:t>профсоюзофобия</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endParaRPr lang="ru-RU" sz="1200" b="1" i="0" u="none" strike="noStrike" kern="1200" dirty="0" smtClean="0">
                        <a:solidFill>
                          <a:srgbClr val="000000"/>
                        </a:solidFill>
                        <a:latin typeface="+mn-lt"/>
                        <a:ea typeface="+mn-ea"/>
                        <a:cs typeface="+mn-cs"/>
                      </a:endParaRPr>
                    </a:p>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ООО «</a:t>
                      </a:r>
                      <a:r>
                        <a:rPr lang="ru-RU" sz="1200" b="0" i="0" u="none" strike="noStrike" kern="1200" dirty="0" err="1" smtClean="0">
                          <a:solidFill>
                            <a:srgbClr val="000000"/>
                          </a:solidFill>
                          <a:latin typeface="+mn-lt"/>
                          <a:ea typeface="+mn-ea"/>
                          <a:cs typeface="+mn-cs"/>
                        </a:rPr>
                        <a:t>Теплосинтез</a:t>
                      </a:r>
                      <a:r>
                        <a:rPr lang="ru-RU" sz="1200" b="0" i="0" u="none" strike="noStrike" kern="1200" dirty="0" smtClean="0">
                          <a:solidFill>
                            <a:srgbClr val="000000"/>
                          </a:solidFill>
                          <a:latin typeface="+mn-lt"/>
                          <a:ea typeface="+mn-ea"/>
                          <a:cs typeface="+mn-cs"/>
                        </a:rPr>
                        <a:t>» </a:t>
                      </a: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a:t>
                      </a:r>
                      <a:r>
                        <a:rPr lang="ru-RU" sz="1200" b="0" i="0" u="none" strike="noStrike" kern="1200" dirty="0" smtClean="0">
                          <a:solidFill>
                            <a:srgbClr val="000000"/>
                          </a:solidFill>
                          <a:latin typeface="+mn-lt"/>
                          <a:ea typeface="+mn-ea"/>
                          <a:cs typeface="+mn-cs"/>
                        </a:rPr>
                        <a:t>ООО «</a:t>
                      </a:r>
                      <a:r>
                        <a:rPr lang="ru-RU" sz="1200" b="0" i="0" u="none" strike="noStrike" kern="1200" dirty="0" err="1" smtClean="0">
                          <a:solidFill>
                            <a:srgbClr val="000000"/>
                          </a:solidFill>
                          <a:latin typeface="+mn-lt"/>
                          <a:ea typeface="+mn-ea"/>
                          <a:cs typeface="+mn-cs"/>
                        </a:rPr>
                        <a:t>Теплосинтез</a:t>
                      </a:r>
                      <a:r>
                        <a:rPr lang="ru-RU" sz="1200" b="0" i="0" u="none" strike="noStrike" kern="1200" dirty="0" smtClean="0">
                          <a:solidFill>
                            <a:srgbClr val="000000"/>
                          </a:solidFill>
                          <a:latin typeface="+mn-lt"/>
                          <a:ea typeface="+mn-ea"/>
                          <a:cs typeface="+mn-cs"/>
                        </a:rPr>
                        <a:t>» </a:t>
                      </a:r>
                      <a:endParaRPr lang="ru-RU" sz="1200" b="0" i="0" u="none" strike="noStrike" kern="1200" dirty="0" smtClean="0">
                        <a:solidFill>
                          <a:schemeClr val="tx1"/>
                        </a:solidFill>
                        <a:latin typeface="+mn-lt"/>
                        <a:ea typeface="+mn-ea"/>
                        <a:cs typeface="+mn-cs"/>
                      </a:endParaRPr>
                    </a:p>
                    <a:p>
                      <a:pPr marL="0" marR="0" indent="0" algn="l" defTabSz="914400" rtl="0" eaLnBrk="1" fontAlgn="t" latinLnBrk="0" hangingPunct="1">
                        <a:lnSpc>
                          <a:spcPct val="100000"/>
                        </a:lnSpc>
                        <a:spcBef>
                          <a:spcPts val="0"/>
                        </a:spcBef>
                        <a:spcAft>
                          <a:spcPts val="0"/>
                        </a:spcAft>
                        <a:buClrTx/>
                        <a:buSzTx/>
                        <a:buFontTx/>
                        <a:buNone/>
                        <a:tabLst/>
                        <a:defRPr/>
                      </a:pP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dirty="0" smtClean="0">
                          <a:solidFill>
                            <a:srgbClr val="000000"/>
                          </a:solidFill>
                          <a:latin typeface="+mn-lt"/>
                          <a:ea typeface="+mn-ea"/>
                          <a:cs typeface="+mn-cs"/>
                        </a:rPr>
                        <a:t>Председатель краевой организации профсоюза провел встречу в первичной профсоюзной организации, ведутся переговоры с руководителем </a:t>
                      </a:r>
                      <a:endParaRPr lang="ru-RU" sz="120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algn="ctr" fontAlgn="t"/>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0" y="0"/>
            <a:ext cx="9160561" cy="6858000"/>
          </a:xfrm>
          <a:prstGeom prst="rect">
            <a:avLst/>
          </a:prstGeom>
          <a:noFill/>
        </p:spPr>
      </p:pic>
      <p:sp>
        <p:nvSpPr>
          <p:cNvPr id="3" name="Содержимое 2"/>
          <p:cNvSpPr>
            <a:spLocks noGrp="1"/>
          </p:cNvSpPr>
          <p:nvPr>
            <p:ph idx="1"/>
          </p:nvPr>
        </p:nvSpPr>
        <p:spPr/>
        <p:txBody>
          <a:bodyPr/>
          <a:lstStyle/>
          <a:p>
            <a:endParaRPr lang="ru-RU" dirty="0"/>
          </a:p>
        </p:txBody>
      </p:sp>
      <p:graphicFrame>
        <p:nvGraphicFramePr>
          <p:cNvPr id="4" name="Содержимое 6"/>
          <p:cNvGraphicFramePr>
            <a:graphicFrameLocks/>
          </p:cNvGraphicFramePr>
          <p:nvPr/>
        </p:nvGraphicFramePr>
        <p:xfrm>
          <a:off x="381000" y="1066800"/>
          <a:ext cx="8610600" cy="3352800"/>
        </p:xfrm>
        <a:graphic>
          <a:graphicData uri="http://schemas.openxmlformats.org/drawingml/2006/table">
            <a:tbl>
              <a:tblPr>
                <a:effectLst>
                  <a:outerShdw blurRad="50800" dist="50800" dir="5400000" algn="ctr" rotWithShape="0">
                    <a:schemeClr val="tx1"/>
                  </a:outerShdw>
                </a:effectLst>
              </a:tblPr>
              <a:tblGrid>
                <a:gridCol w="990600"/>
                <a:gridCol w="1066800"/>
                <a:gridCol w="1524000"/>
                <a:gridCol w="2438400"/>
                <a:gridCol w="1524000"/>
                <a:gridCol w="1066800"/>
              </a:tblGrid>
              <a:tr h="525766">
                <a:tc>
                  <a:txBody>
                    <a:bodyPr/>
                    <a:lstStyle/>
                    <a:p>
                      <a:pPr algn="ctr" fontAlgn="t"/>
                      <a:r>
                        <a:rPr lang="ru-RU" sz="1050" b="1" i="0" u="none" strike="noStrike" dirty="0">
                          <a:solidFill>
                            <a:srgbClr val="000000"/>
                          </a:solidFill>
                          <a:latin typeface="Calibri"/>
                        </a:rPr>
                        <a:t>Дата возникновения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Предприятие, организация</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Причина возникновения СТК </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Стороны СТК</a:t>
                      </a: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a:solidFill>
                            <a:srgbClr val="000000"/>
                          </a:solidFill>
                          <a:latin typeface="Calibri"/>
                        </a:rPr>
                        <a:t>Форма </a:t>
                      </a:r>
                      <a:r>
                        <a:rPr lang="ru-RU" sz="1050" b="1" i="0" u="none" strike="noStrike" dirty="0" smtClean="0">
                          <a:solidFill>
                            <a:srgbClr val="000000"/>
                          </a:solidFill>
                          <a:latin typeface="Calibri"/>
                        </a:rPr>
                        <a:t>протеста</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t"/>
                      <a:r>
                        <a:rPr lang="ru-RU" sz="1050" b="1" i="0" u="none" strike="noStrike" dirty="0" smtClean="0">
                          <a:solidFill>
                            <a:srgbClr val="000000"/>
                          </a:solidFill>
                          <a:latin typeface="Calibri"/>
                        </a:rPr>
                        <a:t>Итог</a:t>
                      </a:r>
                      <a:endParaRPr lang="ru-RU" sz="1050" b="1" i="0" u="none" strike="noStrike" dirty="0">
                        <a:solidFill>
                          <a:srgbClr val="000000"/>
                        </a:solidFill>
                        <a:latin typeface="Calibri"/>
                      </a:endParaRPr>
                    </a:p>
                  </a:txBody>
                  <a:tcPr marL="6035" marR="6035" marT="603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r>
              <a:tr h="2827034">
                <a:tc>
                  <a:txBody>
                    <a:bodyPr/>
                    <a:lstStyle/>
                    <a:p>
                      <a:pPr algn="ctr" fontAlgn="t"/>
                      <a:r>
                        <a:rPr lang="ru-RU" sz="1200" b="0" i="0" u="none" strike="noStrike" kern="1200" baseline="0" dirty="0" smtClean="0">
                          <a:solidFill>
                            <a:srgbClr val="000000"/>
                          </a:solidFill>
                          <a:latin typeface="+mn-lt"/>
                          <a:ea typeface="+mn-ea"/>
                          <a:cs typeface="+mn-cs"/>
                        </a:rPr>
                        <a:t>Апрель 2016</a:t>
                      </a:r>
                    </a:p>
                    <a:p>
                      <a:pPr algn="ctr" fontAlgn="t"/>
                      <a:endParaRPr lang="ru-RU" sz="1200" b="0" i="0" u="none" strike="noStrike" kern="1200" baseline="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baseline="0" dirty="0" smtClean="0">
                          <a:solidFill>
                            <a:srgbClr val="000000"/>
                          </a:solidFill>
                          <a:latin typeface="+mn-lt"/>
                          <a:ea typeface="+mn-ea"/>
                          <a:cs typeface="+mn-cs"/>
                        </a:rPr>
                        <a:t>Дом Культуры поселка Николаевка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fontAlgn="t"/>
                      <a:r>
                        <a:rPr lang="ru-RU" sz="1200" b="0" i="0" u="none" strike="noStrike" kern="1200" baseline="0" dirty="0" smtClean="0">
                          <a:solidFill>
                            <a:srgbClr val="000000"/>
                          </a:solidFill>
                          <a:latin typeface="+mn-lt"/>
                          <a:ea typeface="+mn-ea"/>
                          <a:cs typeface="+mn-cs"/>
                        </a:rPr>
                        <a:t>Уменьшение размера фонда стимулирования работников, повлекшие уменьшение заработной платы</a:t>
                      </a:r>
                      <a:endParaRPr lang="ru-RU" sz="1200" b="0" i="0" u="none" strike="noStrike" kern="1200" dirty="0" smtClean="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l" fontAlgn="t"/>
                      <a:r>
                        <a:rPr lang="ru-RU" sz="1200" b="1" i="0" u="none" strike="noStrike" kern="1200" dirty="0" smtClean="0">
                          <a:solidFill>
                            <a:srgbClr val="000000"/>
                          </a:solidFill>
                          <a:latin typeface="+mn-lt"/>
                          <a:ea typeface="+mn-ea"/>
                          <a:cs typeface="+mn-cs"/>
                        </a:rPr>
                        <a:t>Противоборствующие стороны: </a:t>
                      </a:r>
                    </a:p>
                    <a:p>
                      <a:pPr marL="0" marR="0" indent="0" algn="l"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1. Работники </a:t>
                      </a:r>
                      <a:r>
                        <a:rPr lang="ru-RU" sz="1200" b="0" i="0" u="none" strike="noStrike" kern="1200" baseline="0" dirty="0" smtClean="0">
                          <a:solidFill>
                            <a:srgbClr val="000000"/>
                          </a:solidFill>
                          <a:latin typeface="+mn-lt"/>
                          <a:ea typeface="+mn-ea"/>
                          <a:cs typeface="+mn-cs"/>
                        </a:rPr>
                        <a:t>Дома Культуры поселка Николаевка </a:t>
                      </a:r>
                      <a:endParaRPr lang="ru-RU" sz="1200" b="0" i="0" u="none" strike="noStrike" kern="1200" dirty="0" smtClean="0">
                        <a:solidFill>
                          <a:srgbClr val="000000"/>
                        </a:solidFill>
                        <a:latin typeface="+mn-lt"/>
                        <a:ea typeface="+mn-ea"/>
                        <a:cs typeface="+mn-cs"/>
                      </a:endParaRPr>
                    </a:p>
                    <a:p>
                      <a:r>
                        <a:rPr lang="ru-RU" sz="1200" b="1" i="0" u="none" strike="noStrike" kern="1200" dirty="0" smtClean="0">
                          <a:solidFill>
                            <a:srgbClr val="000000"/>
                          </a:solidFill>
                          <a:latin typeface="+mn-lt"/>
                          <a:ea typeface="+mn-ea"/>
                          <a:cs typeface="+mn-cs"/>
                        </a:rPr>
                        <a:t>Активная поддержка участников:  </a:t>
                      </a:r>
                      <a:r>
                        <a:rPr lang="ru-RU" sz="1200" b="0" i="0" u="none" strike="noStrike" kern="1200" dirty="0" smtClean="0">
                          <a:solidFill>
                            <a:schemeClr val="tx1"/>
                          </a:solidFill>
                          <a:latin typeface="+mn-lt"/>
                          <a:ea typeface="+mn-ea"/>
                          <a:cs typeface="+mn-cs"/>
                        </a:rPr>
                        <a:t>Камчатская краевая организация профсоюза работников государственных учреждений и общественного обслуживания,</a:t>
                      </a:r>
                    </a:p>
                    <a:p>
                      <a:r>
                        <a:rPr lang="ru-RU" sz="1200" b="0" i="0" u="none" strike="noStrike" kern="1200" dirty="0" smtClean="0">
                          <a:solidFill>
                            <a:schemeClr val="tx1"/>
                          </a:solidFill>
                          <a:latin typeface="+mn-lt"/>
                          <a:ea typeface="+mn-ea"/>
                          <a:cs typeface="+mn-cs"/>
                        </a:rPr>
                        <a:t>Председатель</a:t>
                      </a:r>
                      <a:r>
                        <a:rPr lang="ru-RU" sz="1200" b="0" i="0" u="none" strike="noStrike" kern="1200" baseline="0" dirty="0" smtClean="0">
                          <a:solidFill>
                            <a:schemeClr val="tx1"/>
                          </a:solidFill>
                          <a:latin typeface="+mn-lt"/>
                          <a:ea typeface="+mn-ea"/>
                          <a:cs typeface="+mn-cs"/>
                        </a:rPr>
                        <a:t>  Федерации профсоюзов Камчатки</a:t>
                      </a:r>
                      <a:endParaRPr lang="ru-RU" sz="1200" b="0" i="0" u="none" strike="noStrike"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2. Администрация</a:t>
                      </a:r>
                      <a:r>
                        <a:rPr lang="ru-RU" sz="1200" b="0" i="0" u="none" strike="noStrike" kern="1200" baseline="0" dirty="0" smtClean="0">
                          <a:solidFill>
                            <a:srgbClr val="000000"/>
                          </a:solidFill>
                          <a:latin typeface="+mn-lt"/>
                          <a:ea typeface="+mn-ea"/>
                          <a:cs typeface="+mn-cs"/>
                        </a:rPr>
                        <a:t> Дома Культуры поселка Николаевка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200" b="0" i="0" u="none" strike="noStrike" kern="1200" dirty="0" smtClean="0">
                          <a:solidFill>
                            <a:srgbClr val="000000"/>
                          </a:solidFill>
                          <a:latin typeface="+mn-lt"/>
                          <a:ea typeface="+mn-ea"/>
                          <a:cs typeface="+mn-cs"/>
                        </a:rPr>
                        <a:t>Председатель краевой организации профсоюза с Председателем Федерации</a:t>
                      </a:r>
                      <a:r>
                        <a:rPr lang="ru-RU" sz="1200" b="0" i="0" u="none" strike="noStrike" kern="1200" baseline="0" dirty="0" smtClean="0">
                          <a:solidFill>
                            <a:srgbClr val="000000"/>
                          </a:solidFill>
                          <a:latin typeface="+mn-lt"/>
                          <a:ea typeface="+mn-ea"/>
                          <a:cs typeface="+mn-cs"/>
                        </a:rPr>
                        <a:t> профсоюзов Камчатки</a:t>
                      </a:r>
                      <a:r>
                        <a:rPr lang="ru-RU" sz="1200" b="0" i="0" u="none" strike="noStrike" kern="1200" dirty="0" smtClean="0">
                          <a:solidFill>
                            <a:srgbClr val="000000"/>
                          </a:solidFill>
                          <a:latin typeface="+mn-lt"/>
                          <a:ea typeface="+mn-ea"/>
                          <a:cs typeface="+mn-cs"/>
                        </a:rPr>
                        <a:t> провели встречу в первичной профсоюзной организации, ведутся переговоры с руководителем </a:t>
                      </a: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ru-RU" sz="1050" b="1" i="0" u="none" strike="noStrike" kern="1200" dirty="0" smtClean="0">
                          <a:solidFill>
                            <a:srgbClr val="000000"/>
                          </a:solidFill>
                          <a:latin typeface="+mn-lt"/>
                          <a:ea typeface="+mn-ea"/>
                          <a:cs typeface="+mn-cs"/>
                        </a:rPr>
                        <a:t>Конфликт завершен.</a:t>
                      </a:r>
                    </a:p>
                    <a:p>
                      <a:pPr algn="ctr" fontAlgn="t"/>
                      <a:endParaRPr lang="ru-RU" sz="1050" b="0" i="0" u="none" strike="noStrike" kern="1200" dirty="0">
                        <a:solidFill>
                          <a:srgbClr val="000000"/>
                        </a:solidFill>
                        <a:latin typeface="+mn-lt"/>
                        <a:ea typeface="+mn-ea"/>
                        <a:cs typeface="+mn-cs"/>
                      </a:endParaRPr>
                    </a:p>
                  </a:txBody>
                  <a:tcPr marL="6035" marR="6035" marT="60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
        <p:nvSpPr>
          <p:cNvPr id="6" name="Заголовок 1"/>
          <p:cNvSpPr>
            <a:spLocks noGrp="1"/>
          </p:cNvSpPr>
          <p:nvPr>
            <p:ph type="title"/>
          </p:nvPr>
        </p:nvSpPr>
        <p:spPr>
          <a:xfrm>
            <a:off x="-609600" y="274638"/>
            <a:ext cx="10058400" cy="411162"/>
          </a:xfrm>
        </p:spPr>
        <p:txBody>
          <a:bodyPr>
            <a:noAutofit/>
          </a:bodyPr>
          <a:lstStyle/>
          <a:p>
            <a:r>
              <a:rPr lang="en-US" sz="2800" dirty="0" smtClean="0">
                <a:solidFill>
                  <a:srgbClr val="002060"/>
                </a:solidFill>
              </a:rPr>
              <a:t>III</a:t>
            </a:r>
            <a:r>
              <a:rPr lang="ru-RU" sz="2800" dirty="0" smtClean="0">
                <a:solidFill>
                  <a:srgbClr val="002060"/>
                </a:solidFill>
              </a:rPr>
              <a:t>. СТК Камчатского края (в т.ч. потенциальные), </a:t>
            </a:r>
            <a:r>
              <a:rPr lang="en-US" sz="2800" dirty="0" smtClean="0">
                <a:solidFill>
                  <a:srgbClr val="002060"/>
                </a:solidFill>
              </a:rPr>
              <a:t/>
            </a:r>
            <a:br>
              <a:rPr lang="en-US" sz="2800" dirty="0" smtClean="0">
                <a:solidFill>
                  <a:srgbClr val="002060"/>
                </a:solidFill>
              </a:rPr>
            </a:br>
            <a:r>
              <a:rPr lang="ru-RU" sz="2800" dirty="0" smtClean="0">
                <a:solidFill>
                  <a:srgbClr val="002060"/>
                </a:solidFill>
              </a:rPr>
              <a:t>произошедшие за последние 12 месяцев</a:t>
            </a:r>
            <a:endParaRPr lang="ru-RU" sz="2800" dirty="0">
              <a:solidFill>
                <a:srgbClr val="00206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685800"/>
            <a:ext cx="8915400" cy="4525963"/>
          </a:xfrm>
        </p:spPr>
        <p:txBody>
          <a:bodyPr>
            <a:normAutofit fontScale="25000" lnSpcReduction="20000"/>
          </a:bodyPr>
          <a:lstStyle/>
          <a:p>
            <a:pPr algn="just">
              <a:buNone/>
            </a:pPr>
            <a:r>
              <a:rPr lang="ru-RU" sz="8000" dirty="0" smtClean="0">
                <a:solidFill>
                  <a:srgbClr val="002060"/>
                </a:solidFill>
              </a:rPr>
              <a:t>	</a:t>
            </a:r>
            <a:r>
              <a:rPr lang="ru-RU" sz="2000" dirty="0" smtClean="0"/>
              <a:t> </a:t>
            </a:r>
            <a:r>
              <a:rPr lang="ru-RU" sz="8000" dirty="0" smtClean="0">
                <a:solidFill>
                  <a:srgbClr val="002060"/>
                </a:solidFill>
              </a:rPr>
              <a:t>По итогам заседания Правительства РФ министр труда и социальной защиты РФ М. </a:t>
            </a:r>
            <a:r>
              <a:rPr lang="ru-RU" sz="8000" dirty="0" err="1" smtClean="0">
                <a:solidFill>
                  <a:srgbClr val="002060"/>
                </a:solidFill>
              </a:rPr>
              <a:t>Топилин</a:t>
            </a:r>
            <a:r>
              <a:rPr lang="ru-RU" sz="8000" dirty="0" smtClean="0">
                <a:solidFill>
                  <a:srgbClr val="002060"/>
                </a:solidFill>
              </a:rPr>
              <a:t> сообщил, что министерство труда и социальной защиты РФ инкорпорирует в Трудовой кодекс советские акты по учету рабочего времени. Законопроект подготовлен Министерством труда РФ в соответствии с планом Министерства юстиции РФ по инкорпорации правовых актов СССР и РСФСР или их отдельных положений в законодательство Российской Федерации и (или) по признанию указанных актов недействующими на территории Российской Федерации. Согласно статье 423 Трудового кодекса РФ нормативные правовые акты бывшего СССР применяются постольку, поскольку они не противоречат Трудовому кодексу. Законопроектом предусматривается включение в Трудовой кодекс действующих в настоящее время отдельных положений правовых актов СССР и РСФСР, касающихся учета рабочего времени: возможность установления по соглашению между работником и работодателем неполного рабочего дня и (или) неполной рабочей недели (добавляется союз «и»). Таким образом, можно будет сочетать в гибких режимах работы и неполный рабочий день, и неполную рабочую неделю; работа в выходные и нерабочие праздничные дни не учитывается при подсчете сверхурочных часов. </a:t>
            </a:r>
            <a:r>
              <a:rPr lang="ru-RU" sz="8000" dirty="0" smtClean="0">
                <a:solidFill>
                  <a:srgbClr val="002060"/>
                </a:solidFill>
              </a:rPr>
              <a:t>Таким образом, отсутствует двойной учет этих часов и как сверхурочных, и как праздничных; повышенная оплата за работу в выходной или нерабочий праздничный день, если на такой день приходится часть смены, производится за часы, приходящиеся на этот день (от 0 часов до 24 часов). </a:t>
            </a:r>
            <a:endParaRPr lang="ru-RU" sz="1200" dirty="0" smtClean="0"/>
          </a:p>
          <a:p>
            <a:endParaRPr lang="ru-RU" sz="2000" dirty="0" smtClean="0"/>
          </a:p>
          <a:p>
            <a:endParaRPr lang="ru-RU" sz="2000" dirty="0" smtClean="0"/>
          </a:p>
          <a:p>
            <a:pPr algn="just">
              <a:buNone/>
            </a:pPr>
            <a:r>
              <a:rPr lang="ru-RU" sz="6200" dirty="0" smtClean="0">
                <a:solidFill>
                  <a:srgbClr val="002060"/>
                </a:solidFill>
              </a:rPr>
              <a:t>		</a:t>
            </a:r>
          </a:p>
          <a:p>
            <a:endParaRPr lang="ru-RU" sz="2000" dirty="0" smtClean="0"/>
          </a:p>
          <a:p>
            <a:pPr algn="just">
              <a:buNone/>
            </a:pPr>
            <a:endParaRPr lang="ru-RU" sz="2000" dirty="0" smtClean="0"/>
          </a:p>
          <a:p>
            <a:pPr algn="just">
              <a:buNone/>
            </a:pPr>
            <a:endParaRPr lang="ru-RU" sz="8000" dirty="0" smtClean="0">
              <a:solidFill>
                <a:srgbClr val="002060"/>
              </a:solidFill>
            </a:endParaRPr>
          </a:p>
          <a:p>
            <a:endParaRPr lang="ru-RU" sz="2000" dirty="0" smtClean="0"/>
          </a:p>
          <a:p>
            <a:pPr algn="just">
              <a:buNone/>
            </a:pPr>
            <a:endParaRPr lang="ru-RU" sz="8000" dirty="0" smtClean="0">
              <a:solidFill>
                <a:srgbClr val="002060"/>
              </a:solidFill>
            </a:endParaRPr>
          </a:p>
          <a:p>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228600"/>
            <a:ext cx="8915400" cy="4525963"/>
          </a:xfrm>
        </p:spPr>
        <p:txBody>
          <a:bodyPr>
            <a:normAutofit fontScale="25000" lnSpcReduction="20000"/>
          </a:bodyPr>
          <a:lstStyle/>
          <a:p>
            <a:pPr algn="just">
              <a:buNone/>
            </a:pPr>
            <a:r>
              <a:rPr lang="ru-RU" sz="8000" dirty="0" smtClean="0">
                <a:solidFill>
                  <a:srgbClr val="002060"/>
                </a:solidFill>
              </a:rPr>
              <a:t>		</a:t>
            </a:r>
          </a:p>
          <a:p>
            <a:pPr algn="just">
              <a:buNone/>
            </a:pPr>
            <a:endParaRPr lang="ru-RU" sz="8000" dirty="0" smtClean="0">
              <a:solidFill>
                <a:srgbClr val="002060"/>
              </a:solidFill>
            </a:endParaRPr>
          </a:p>
          <a:p>
            <a:pPr algn="just">
              <a:buNone/>
            </a:pPr>
            <a:r>
              <a:rPr lang="ru-RU" sz="8000" dirty="0" smtClean="0">
                <a:solidFill>
                  <a:srgbClr val="002060"/>
                </a:solidFill>
              </a:rPr>
              <a:t>		</a:t>
            </a:r>
            <a:r>
              <a:rPr lang="ru-RU" sz="8000" dirty="0" smtClean="0">
                <a:solidFill>
                  <a:srgbClr val="002060"/>
                </a:solidFill>
              </a:rPr>
              <a:t>Законопроект поддержан Российским союзом промышленников и предпринимателей, общероссийским союзом «Федерация независимых профсоюзов России» и согласован Российской трёхсторонней комиссией по регулированию социально-трудовых отношений. Законопроект рассмотрен и одобрен 22 августа 2016 года на заседании Комиссии Правительства РФ по законопроектной деятельности. </a:t>
            </a:r>
          </a:p>
          <a:p>
            <a:pPr algn="just">
              <a:buNone/>
            </a:pPr>
            <a:r>
              <a:rPr lang="ru-RU" sz="8000" dirty="0" smtClean="0">
                <a:solidFill>
                  <a:srgbClr val="002060"/>
                </a:solidFill>
              </a:rPr>
              <a:t>		Председатель </a:t>
            </a:r>
            <a:r>
              <a:rPr lang="ru-RU" sz="8000" dirty="0" smtClean="0">
                <a:solidFill>
                  <a:srgbClr val="002060"/>
                </a:solidFill>
              </a:rPr>
              <a:t>Федерации независимых профсоюзов России М. </a:t>
            </a:r>
            <a:r>
              <a:rPr lang="ru-RU" sz="8000" dirty="0" smtClean="0">
                <a:solidFill>
                  <a:srgbClr val="002060"/>
                </a:solidFill>
              </a:rPr>
              <a:t>Шмаков дал интервью газете "Трибуна", в котором охарактеризовал социально-экономическую ситуацию в стране: «В России продолжается серьезный кризис, вызванный не только западными санкциями и колебаниями сырьевой конъюнктуры, но, в первую очередь, непродуманными действиями финансово-экономического блока кабинета министров, попытками за счет увеличения цен, тарифов и налогового бремени на граждан решить бюджетные проблемы. Между тем, Правительство РФ, по нашему мнению, не принимает должных мер, направленных на стабилизацию экономической ситуации и стимулирование экономического роста. Наоборот, Федерация Независимых Профсоюзов России отмечает, что сокращено финансирование отраслей социальной сферы, отменена индексация фонда оплаты труда работников бюджетной сферы, понижены целевые показатели роста заработной платы отдельных категорий работников бюджетной сферы. За годы политики сдерживания роста заработной платы накопилось множество проблем. </a:t>
            </a:r>
            <a:r>
              <a:rPr lang="ru-RU" sz="8000" dirty="0" smtClean="0">
                <a:solidFill>
                  <a:srgbClr val="002060"/>
                </a:solidFill>
              </a:rPr>
              <a:t>Заработная плата по-прежнему не выполняет своей главной функции – воспроизводственной.</a:t>
            </a:r>
            <a:r>
              <a:rPr lang="ru-RU" sz="8000" dirty="0" smtClean="0"/>
              <a:t> </a:t>
            </a:r>
            <a:endParaRPr lang="ru-RU" sz="8000" b="1" dirty="0" smtClean="0"/>
          </a:p>
          <a:p>
            <a:endParaRPr lang="ru-RU" sz="4800" dirty="0" smtClean="0"/>
          </a:p>
          <a:p>
            <a:pPr algn="just">
              <a:buNone/>
            </a:pPr>
            <a:endParaRPr lang="ru-RU" sz="8000" dirty="0" smtClean="0">
              <a:solidFill>
                <a:srgbClr val="002060"/>
              </a:solidFill>
            </a:endParaRPr>
          </a:p>
          <a:p>
            <a:pPr algn="just">
              <a:buNone/>
            </a:pPr>
            <a:r>
              <a:rPr lang="ru-RU" sz="6200" dirty="0" smtClean="0">
                <a:solidFill>
                  <a:srgbClr val="002060"/>
                </a:solidFill>
              </a:rPr>
              <a:t>		</a:t>
            </a:r>
          </a:p>
          <a:p>
            <a:endParaRPr lang="ru-RU" sz="2000" dirty="0" smtClean="0"/>
          </a:p>
          <a:p>
            <a:pPr algn="just">
              <a:buNone/>
            </a:pPr>
            <a:endParaRPr lang="ru-RU" sz="2000" dirty="0" smtClean="0"/>
          </a:p>
          <a:p>
            <a:pPr algn="just">
              <a:buNone/>
            </a:pPr>
            <a:endParaRPr lang="ru-RU" sz="8000" dirty="0" smtClean="0">
              <a:solidFill>
                <a:srgbClr val="002060"/>
              </a:solidFill>
            </a:endParaRPr>
          </a:p>
          <a:p>
            <a:endParaRPr lang="ru-RU" sz="2000" dirty="0" smtClean="0"/>
          </a:p>
          <a:p>
            <a:pPr algn="just">
              <a:buNone/>
            </a:pPr>
            <a:endParaRPr lang="ru-RU" sz="8000" dirty="0" smtClean="0">
              <a:solidFill>
                <a:srgbClr val="002060"/>
              </a:solidFill>
            </a:endParaRPr>
          </a:p>
          <a:p>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C:\Documents and Settings\trud.FPK\Рабочий стол\Документ Microsoft Office Publisher.jpg"/>
          <p:cNvPicPr>
            <a:picLocks noChangeAspect="1" noChangeArrowheads="1"/>
          </p:cNvPicPr>
          <p:nvPr/>
        </p:nvPicPr>
        <p:blipFill>
          <a:blip r:embed="rId3"/>
          <a:srcRect/>
          <a:stretch>
            <a:fillRect/>
          </a:stretch>
        </p:blipFill>
        <p:spPr bwMode="auto">
          <a:xfrm>
            <a:off x="-16561" y="0"/>
            <a:ext cx="9160561" cy="6858000"/>
          </a:xfrm>
          <a:prstGeom prst="rect">
            <a:avLst/>
          </a:prstGeom>
          <a:noFill/>
        </p:spPr>
      </p:pic>
      <p:sp>
        <p:nvSpPr>
          <p:cNvPr id="2" name="Заголовок 1"/>
          <p:cNvSpPr>
            <a:spLocks noGrp="1"/>
          </p:cNvSpPr>
          <p:nvPr>
            <p:ph type="title"/>
          </p:nvPr>
        </p:nvSpPr>
        <p:spPr>
          <a:xfrm>
            <a:off x="457200" y="274638"/>
            <a:ext cx="8229600" cy="411162"/>
          </a:xfrm>
        </p:spPr>
        <p:txBody>
          <a:bodyPr>
            <a:noAutofit/>
          </a:bodyPr>
          <a:lstStyle/>
          <a:p>
            <a:r>
              <a:rPr lang="en-US" sz="2800" dirty="0" smtClean="0">
                <a:solidFill>
                  <a:srgbClr val="002060"/>
                </a:solidFill>
              </a:rPr>
              <a:t>IV</a:t>
            </a:r>
            <a:r>
              <a:rPr lang="ru-RU" sz="2800" dirty="0" smtClean="0">
                <a:solidFill>
                  <a:srgbClr val="002060"/>
                </a:solidFill>
              </a:rPr>
              <a:t>. Главное о социально-трудовых отношениях в РФ</a:t>
            </a:r>
            <a:endParaRPr lang="ru-RU" sz="2800" dirty="0">
              <a:solidFill>
                <a:srgbClr val="002060"/>
              </a:solidFill>
            </a:endParaRPr>
          </a:p>
        </p:txBody>
      </p:sp>
      <p:sp>
        <p:nvSpPr>
          <p:cNvPr id="3" name="Содержимое 2"/>
          <p:cNvSpPr>
            <a:spLocks noGrp="1"/>
          </p:cNvSpPr>
          <p:nvPr>
            <p:ph idx="1"/>
          </p:nvPr>
        </p:nvSpPr>
        <p:spPr>
          <a:xfrm>
            <a:off x="0" y="228600"/>
            <a:ext cx="8915400" cy="4525963"/>
          </a:xfrm>
        </p:spPr>
        <p:txBody>
          <a:bodyPr>
            <a:normAutofit fontScale="25000" lnSpcReduction="20000"/>
          </a:bodyPr>
          <a:lstStyle/>
          <a:p>
            <a:pPr algn="just">
              <a:buNone/>
            </a:pPr>
            <a:r>
              <a:rPr lang="ru-RU" sz="8000" dirty="0" smtClean="0">
                <a:solidFill>
                  <a:srgbClr val="002060"/>
                </a:solidFill>
              </a:rPr>
              <a:t>		</a:t>
            </a:r>
          </a:p>
          <a:p>
            <a:pPr algn="just">
              <a:buNone/>
            </a:pPr>
            <a:endParaRPr lang="ru-RU" sz="8000" dirty="0" smtClean="0">
              <a:solidFill>
                <a:srgbClr val="002060"/>
              </a:solidFill>
            </a:endParaRPr>
          </a:p>
          <a:p>
            <a:pPr algn="just">
              <a:buNone/>
            </a:pPr>
            <a:r>
              <a:rPr lang="ru-RU" sz="8000" dirty="0" smtClean="0">
                <a:solidFill>
                  <a:srgbClr val="002060"/>
                </a:solidFill>
              </a:rPr>
              <a:t>		</a:t>
            </a:r>
            <a:r>
              <a:rPr lang="ru-RU" sz="8000" dirty="0" smtClean="0">
                <a:solidFill>
                  <a:srgbClr val="002060"/>
                </a:solidFill>
              </a:rPr>
              <a:t> Около 9 процентов работников имеют заработную плату ниже величины прожиточного минимума. 50 процентов работников получают около 21 тысячи рублей. Шестьдесят процентов всех работников получают заработную плату ниже минимального потребительского бюджета, факультативно рассчитываемого ФНПР и составляющего примерно 24 тысячи рублей в месяц. Многие решения Правительства РФ говорят о политике «затягивания поясов» и ведут к ухудшению положения трудящихся. За кажущимся спокойствием и медленным, скрытым нарастанием бедности и социальной напряженности кроется прямая и явная угроза стабильности государства в целом. За последние три года напряжённость в сфере трудовых отношений заметно возросла: в 2015 году зафиксировано конфликтов на 11 процентов больше чем в 2014 году и на 23 процента больше, чем в 2013-м. Прошлый год и первая половина 2016 года нынешнего года стали периодом наибольшего роста числа социально-трудовых конфликтов. В сложившейся социально-экономической ситуации количество конфликтов, возникающих в социально-трудовой сфере, будет расти, и протекать они будут в более острой форме». </a:t>
            </a:r>
          </a:p>
          <a:p>
            <a:pPr algn="just">
              <a:buNone/>
            </a:pPr>
            <a:endParaRPr lang="ru-RU" sz="8000" dirty="0" smtClean="0">
              <a:solidFill>
                <a:srgbClr val="002060"/>
              </a:solidFill>
            </a:endParaRPr>
          </a:p>
          <a:p>
            <a:pPr algn="just">
              <a:buNone/>
            </a:pPr>
            <a:r>
              <a:rPr lang="ru-RU" sz="6200" dirty="0" smtClean="0">
                <a:solidFill>
                  <a:srgbClr val="002060"/>
                </a:solidFill>
              </a:rPr>
              <a:t>		</a:t>
            </a:r>
          </a:p>
          <a:p>
            <a:endParaRPr lang="ru-RU" sz="2000" dirty="0" smtClean="0"/>
          </a:p>
          <a:p>
            <a:pPr algn="just">
              <a:buNone/>
            </a:pPr>
            <a:endParaRPr lang="ru-RU" sz="2000" dirty="0" smtClean="0"/>
          </a:p>
          <a:p>
            <a:pPr algn="just">
              <a:buNone/>
            </a:pPr>
            <a:endParaRPr lang="ru-RU" sz="8000" dirty="0" smtClean="0">
              <a:solidFill>
                <a:srgbClr val="002060"/>
              </a:solidFill>
            </a:endParaRPr>
          </a:p>
          <a:p>
            <a:endParaRPr lang="ru-RU" sz="2000" dirty="0" smtClean="0"/>
          </a:p>
          <a:p>
            <a:pPr algn="just">
              <a:buNone/>
            </a:pPr>
            <a:endParaRPr lang="ru-RU" sz="8000" dirty="0" smtClean="0">
              <a:solidFill>
                <a:srgbClr val="002060"/>
              </a:solidFill>
            </a:endParaRPr>
          </a:p>
          <a:p>
            <a:endParaRPr lang="ru-RU" sz="8000" dirty="0" smtClean="0">
              <a:solidFill>
                <a:srgbClr val="002060"/>
              </a:solidFill>
            </a:endParaRPr>
          </a:p>
          <a:p>
            <a:pPr algn="just">
              <a:buNone/>
            </a:pPr>
            <a:endParaRPr lang="ru-RU" sz="8000" dirty="0" smtClean="0">
              <a:solidFill>
                <a:srgbClr val="002060"/>
              </a:solidFill>
            </a:endParaRPr>
          </a:p>
          <a:p>
            <a:pPr algn="just"/>
            <a:endParaRPr lang="ru-RU" dirty="0" smtClean="0"/>
          </a:p>
          <a:p>
            <a:pPr algn="just">
              <a:buNone/>
            </a:pPr>
            <a:endParaRPr lang="ru-RU"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graphicFrame>
        <p:nvGraphicFramePr>
          <p:cNvPr id="5" name="Содержимое 4"/>
          <p:cNvGraphicFramePr>
            <a:graphicFrameLocks noGrp="1"/>
          </p:cNvGraphicFramePr>
          <p:nvPr>
            <p:ph idx="1"/>
          </p:nvPr>
        </p:nvGraphicFramePr>
        <p:xfrm>
          <a:off x="0" y="1143000"/>
          <a:ext cx="5822576" cy="52443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p:nvPr/>
        </p:nvGraphicFramePr>
        <p:xfrm>
          <a:off x="4979893" y="1600200"/>
          <a:ext cx="4164107" cy="5540189"/>
        </p:xfrm>
        <a:graphic>
          <a:graphicData uri="http://schemas.openxmlformats.org/drawingml/2006/chart">
            <c:chart xmlns:c="http://schemas.openxmlformats.org/drawingml/2006/chart" xmlns:r="http://schemas.openxmlformats.org/officeDocument/2006/relationships" r:id="rId4"/>
          </a:graphicData>
        </a:graphic>
      </p:graphicFrame>
      <p:sp>
        <p:nvSpPr>
          <p:cNvPr id="8" name="Прямоугольник 7"/>
          <p:cNvSpPr/>
          <p:nvPr/>
        </p:nvSpPr>
        <p:spPr>
          <a:xfrm>
            <a:off x="304800" y="152400"/>
            <a:ext cx="8458200" cy="954107"/>
          </a:xfrm>
          <a:prstGeom prst="rect">
            <a:avLst/>
          </a:prstGeom>
        </p:spPr>
        <p:txBody>
          <a:bodyPr wrap="square">
            <a:spAutoFit/>
          </a:bodyPr>
          <a:lstStyle/>
          <a:p>
            <a:pPr algn="ctr"/>
            <a:r>
              <a:rPr lang="en-US" sz="2800" dirty="0" smtClean="0">
                <a:solidFill>
                  <a:srgbClr val="002060"/>
                </a:solidFill>
              </a:rPr>
              <a:t>V</a:t>
            </a:r>
            <a:r>
              <a:rPr lang="ru-RU" sz="2800" dirty="0" smtClean="0">
                <a:solidFill>
                  <a:srgbClr val="002060"/>
                </a:solidFill>
              </a:rPr>
              <a:t>. Распределения актуальных СТК по отраслям и основные причины СТК в Камчатском крае </a:t>
            </a:r>
            <a:endParaRPr lang="ru-RU" sz="2800" dirty="0">
              <a:solidFill>
                <a:srgbClr val="002060"/>
              </a:solidFill>
            </a:endParaRPr>
          </a:p>
        </p:txBody>
      </p:sp>
    </p:spTree>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Documents and Settings\trud.FPK\Рабочий стол\Документ Microsoft Office Publisher.jpg"/>
          <p:cNvPicPr>
            <a:picLocks noChangeAspect="1" noChangeArrowheads="1"/>
          </p:cNvPicPr>
          <p:nvPr/>
        </p:nvPicPr>
        <p:blipFill>
          <a:blip r:embed="rId2"/>
          <a:srcRect/>
          <a:stretch>
            <a:fillRect/>
          </a:stretch>
        </p:blipFill>
        <p:spPr bwMode="auto">
          <a:xfrm>
            <a:off x="-1" y="0"/>
            <a:ext cx="9160561"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solidFill>
                  <a:srgbClr val="002060"/>
                </a:solidFill>
              </a:rPr>
              <a:t>Федерация профсоюзов Камчатки</a:t>
            </a:r>
            <a:endParaRPr lang="ru-RU" dirty="0">
              <a:solidFill>
                <a:srgbClr val="002060"/>
              </a:solidFill>
            </a:endParaRPr>
          </a:p>
        </p:txBody>
      </p:sp>
      <p:sp>
        <p:nvSpPr>
          <p:cNvPr id="3" name="Содержимое 2"/>
          <p:cNvSpPr>
            <a:spLocks noGrp="1"/>
          </p:cNvSpPr>
          <p:nvPr>
            <p:ph idx="1"/>
          </p:nvPr>
        </p:nvSpPr>
        <p:spPr>
          <a:xfrm>
            <a:off x="457200" y="1600200"/>
            <a:ext cx="8077200" cy="4572000"/>
          </a:xfrm>
        </p:spPr>
        <p:txBody>
          <a:bodyPr>
            <a:normAutofit/>
          </a:bodyPr>
          <a:lstStyle/>
          <a:p>
            <a:pPr>
              <a:buNone/>
            </a:pPr>
            <a:r>
              <a:rPr lang="ru-RU" sz="2800" dirty="0" smtClean="0">
                <a:solidFill>
                  <a:srgbClr val="002060"/>
                </a:solidFill>
              </a:rPr>
              <a:t>Председатель: Зимин Андрей Владимирович</a:t>
            </a:r>
          </a:p>
          <a:p>
            <a:pPr>
              <a:buNone/>
            </a:pPr>
            <a:r>
              <a:rPr lang="ru-RU" sz="2800" dirty="0" smtClean="0">
                <a:solidFill>
                  <a:srgbClr val="002060"/>
                </a:solidFill>
              </a:rPr>
              <a:t>Российская Федерация, 683000,</a:t>
            </a:r>
          </a:p>
          <a:p>
            <a:pPr>
              <a:buNone/>
            </a:pPr>
            <a:r>
              <a:rPr lang="ru-RU" sz="2800" dirty="0" smtClean="0">
                <a:solidFill>
                  <a:srgbClr val="002060"/>
                </a:solidFill>
              </a:rPr>
              <a:t>г. Петропавловск-Камчатский, </a:t>
            </a:r>
          </a:p>
          <a:p>
            <a:pPr>
              <a:buNone/>
            </a:pPr>
            <a:r>
              <a:rPr lang="ru-RU" sz="2800" dirty="0" smtClean="0">
                <a:solidFill>
                  <a:srgbClr val="002060"/>
                </a:solidFill>
              </a:rPr>
              <a:t>ул. Ленинская 18 (Дом Союзов)</a:t>
            </a:r>
          </a:p>
          <a:p>
            <a:pPr>
              <a:buNone/>
            </a:pPr>
            <a:r>
              <a:rPr lang="ru-RU" sz="2800" dirty="0" smtClean="0">
                <a:solidFill>
                  <a:srgbClr val="002060"/>
                </a:solidFill>
              </a:rPr>
              <a:t>тел./факс 8 (4152) 42-10-10</a:t>
            </a:r>
          </a:p>
          <a:p>
            <a:pPr>
              <a:buNone/>
            </a:pPr>
            <a:r>
              <a:rPr lang="ru-RU" sz="2800" dirty="0" smtClean="0">
                <a:solidFill>
                  <a:srgbClr val="002060"/>
                </a:solidFill>
              </a:rPr>
              <a:t>Сайт: </a:t>
            </a:r>
            <a:r>
              <a:rPr lang="en-US" sz="2800" dirty="0" smtClean="0">
                <a:solidFill>
                  <a:srgbClr val="002060"/>
                </a:solidFill>
              </a:rPr>
              <a:t>www.profkam.ru</a:t>
            </a:r>
            <a:endParaRPr lang="ru-RU" sz="2800" dirty="0" smtClean="0">
              <a:solidFill>
                <a:srgbClr val="002060"/>
              </a:solidFill>
            </a:endParaRPr>
          </a:p>
          <a:p>
            <a:pPr>
              <a:buNone/>
            </a:pPr>
            <a:r>
              <a:rPr lang="en-US" sz="2800" dirty="0" smtClean="0">
                <a:solidFill>
                  <a:srgbClr val="002060"/>
                </a:solidFill>
              </a:rPr>
              <a:t>E-mail</a:t>
            </a:r>
            <a:r>
              <a:rPr lang="ru-RU" sz="2800" dirty="0" smtClean="0">
                <a:solidFill>
                  <a:srgbClr val="002060"/>
                </a:solidFill>
              </a:rPr>
              <a:t>: </a:t>
            </a:r>
            <a:r>
              <a:rPr lang="en-US" sz="2800" dirty="0" smtClean="0">
                <a:solidFill>
                  <a:srgbClr val="002060"/>
                </a:solidFill>
              </a:rPr>
              <a:t>profsoyuz@mail.kamchatka.ru</a:t>
            </a:r>
            <a:endParaRPr lang="ru-RU" sz="2800" dirty="0" smtClean="0">
              <a:solidFill>
                <a:srgbClr val="002060"/>
              </a:solidFill>
            </a:endParaRPr>
          </a:p>
        </p:txBody>
      </p:sp>
      <p:pic>
        <p:nvPicPr>
          <p:cNvPr id="6" name="Рисунок 5" descr="map_russia_280_1.jpg"/>
          <p:cNvPicPr>
            <a:picLocks noChangeAspect="1"/>
          </p:cNvPicPr>
          <p:nvPr/>
        </p:nvPicPr>
        <p:blipFill>
          <a:blip r:embed="rId3"/>
          <a:stretch>
            <a:fillRect/>
          </a:stretch>
        </p:blipFill>
        <p:spPr>
          <a:xfrm rot="680929">
            <a:off x="6452476" y="2025880"/>
            <a:ext cx="2427005" cy="4638674"/>
          </a:xfrm>
          <a:prstGeom prst="roundRect">
            <a:avLst>
              <a:gd name="adj" fmla="val 16667"/>
            </a:avLst>
          </a:prstGeom>
          <a:ln/>
          <a:effectLst>
            <a:outerShdw blurRad="40000" dist="20000" dir="5400000" rotWithShape="0">
              <a:srgbClr val="000000">
                <a:alpha val="38000"/>
              </a:srgbClr>
            </a:outerShdw>
            <a:softEdge rad="635000"/>
          </a:effectLst>
        </p:spPr>
        <p:style>
          <a:lnRef idx="1">
            <a:schemeClr val="accent2"/>
          </a:lnRef>
          <a:fillRef idx="2">
            <a:schemeClr val="accent2"/>
          </a:fillRef>
          <a:effectRef idx="1">
            <a:schemeClr val="accent2"/>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3013</TotalTime>
  <Words>1074</Words>
  <PresentationFormat>Экран (4:3)</PresentationFormat>
  <Paragraphs>223</Paragraphs>
  <Slides>14</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  Федерация профсоюзов Камчатки   Бюллетень  проекта «Социально-трудовые конфликты  в Камчатском крае»   </vt:lpstr>
      <vt:lpstr>Слайд 2</vt:lpstr>
      <vt:lpstr>Слайд 3</vt:lpstr>
      <vt:lpstr>Слайд 4</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III. СТК Камчатского края (в т.ч. потенциальные),  произошедшие за последние 12 месяцев</vt:lpstr>
      <vt:lpstr>IV. Главное о социально-трудовых отношениях в РФ</vt:lpstr>
      <vt:lpstr>IV. Главное о социально-трудовых отношениях в РФ</vt:lpstr>
      <vt:lpstr>IV. Главное о социально-трудовых отношениях в РФ</vt:lpstr>
      <vt:lpstr>Слайд 13</vt:lpstr>
      <vt:lpstr>Федерация профсоюзов Камчатки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Бюллетень проекта «социально-трудовых конфликты в Камчатском крае» (№1) с 01.01.2014 по 15.05.2014.</dc:title>
  <cp:lastModifiedBy>trud</cp:lastModifiedBy>
  <cp:revision>318</cp:revision>
  <dcterms:modified xsi:type="dcterms:W3CDTF">2016-09-16T01:27:07Z</dcterms:modified>
</cp:coreProperties>
</file>