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6"/>
  </p:notesMasterIdLst>
  <p:sldIdLst>
    <p:sldId id="256" r:id="rId2"/>
    <p:sldId id="269" r:id="rId3"/>
    <p:sldId id="275" r:id="rId4"/>
    <p:sldId id="274" r:id="rId5"/>
    <p:sldId id="300" r:id="rId6"/>
    <p:sldId id="303" r:id="rId7"/>
    <p:sldId id="304" r:id="rId8"/>
    <p:sldId id="307" r:id="rId9"/>
    <p:sldId id="308" r:id="rId10"/>
    <p:sldId id="311" r:id="rId11"/>
    <p:sldId id="306" r:id="rId12"/>
    <p:sldId id="312" r:id="rId13"/>
    <p:sldId id="270" r:id="rId14"/>
    <p:sldId id="283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69E-2"/>
          <c:y val="0.14455458847579891"/>
          <c:w val="0.63787179420243656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807"/>
                </c:manualLayout>
              </c:layout>
              <c:showPercent val="1"/>
            </c:dLbl>
            <c:dLbl>
              <c:idx val="6"/>
              <c:layout>
                <c:manualLayout>
                  <c:x val="1.188151086392026E-2"/>
                  <c:y val="5.9633666917541003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2</c:v>
                </c:pt>
                <c:pt idx="4">
                  <c:v>6</c:v>
                </c:pt>
                <c:pt idx="5">
                  <c:v>2</c:v>
                </c:pt>
                <c:pt idx="6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575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84E-2"/>
                  <c:y val="-6.4306831409542436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247E-2"/>
                  <c:y val="-5.9216571853415348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21E-2"/>
                  <c:y val="5.0607298776269065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0.30000000000000032</c:v>
                </c:pt>
                <c:pt idx="4">
                  <c:v>1</c:v>
                </c:pt>
                <c:pt idx="5">
                  <c:v>1.6</c:v>
                </c:pt>
                <c:pt idx="6">
                  <c:v>3</c:v>
                </c:pt>
                <c:pt idx="7">
                  <c:v>1.1000000000000001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538"/>
          <c:y val="7.247549019607849E-2"/>
          <c:w val="0.69786102998793842"/>
          <c:h val="0.24527466481739296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15.08.2016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 (18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августа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 smtClean="0">
                <a:solidFill>
                  <a:srgbClr val="002060"/>
                </a:solidFill>
              </a:rPr>
              <a:t>июля </a:t>
            </a:r>
            <a:r>
              <a:rPr lang="ru-RU" sz="3600" dirty="0" smtClean="0">
                <a:solidFill>
                  <a:srgbClr val="002060"/>
                </a:solidFill>
              </a:rPr>
              <a:t>2016г.  по 15 </a:t>
            </a:r>
            <a:r>
              <a:rPr lang="ru-RU" sz="3600" dirty="0" smtClean="0">
                <a:solidFill>
                  <a:srgbClr val="002060"/>
                </a:solidFill>
              </a:rPr>
              <a:t>августа </a:t>
            </a:r>
            <a:r>
              <a:rPr lang="ru-RU" sz="3600" dirty="0" smtClean="0">
                <a:solidFill>
                  <a:srgbClr val="002060"/>
                </a:solidFill>
              </a:rPr>
              <a:t>2016г</a:t>
            </a:r>
            <a:r>
              <a:rPr lang="ru-RU" sz="3600" dirty="0" smtClean="0">
                <a:solidFill>
                  <a:srgbClr val="002060"/>
                </a:solidFill>
              </a:rPr>
              <a:t>………………………………………………………..……….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2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крае………………………………………….…………..….…16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Камчатки………………………...…17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июля </a:t>
            </a:r>
            <a:r>
              <a:rPr lang="ru-RU" sz="2400" dirty="0" smtClean="0">
                <a:solidFill>
                  <a:srgbClr val="002060"/>
                </a:solidFill>
              </a:rPr>
              <a:t>2016г.  по 15 </a:t>
            </a:r>
            <a:r>
              <a:rPr lang="ru-RU" sz="2400" dirty="0" smtClean="0">
                <a:solidFill>
                  <a:srgbClr val="002060"/>
                </a:solidFill>
              </a:rPr>
              <a:t>августа </a:t>
            </a:r>
            <a:r>
              <a:rPr lang="ru-RU" sz="2400" dirty="0" smtClean="0">
                <a:solidFill>
                  <a:srgbClr val="002060"/>
                </a:solidFill>
              </a:rPr>
              <a:t>2016г.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35581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КорякЭнергоСнаб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Массовое сокращение без предоставление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должностей, задолженность по заработной плате, невыплата отпускных и компенсаций, многочисленные нарушение ТК РФ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КорякЭнергоСнаб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КорякЭнергоСнаб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амчатская краевая организация профсоюза работников жизнеобеспечения направила обращение в прокуратуру по факту массового нарушения трудовых прав работников 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КорякЭнергоСнаб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».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990600"/>
          <a:ext cx="8610600" cy="564557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817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завершен.</a:t>
                      </a: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работников транспорта, геолого-добывающих и производственных отраслей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прежней должности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завершен.</a:t>
                      </a: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завершен.</a:t>
                      </a: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завершен.</a:t>
                      </a: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858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13 июля 2016 года на заседании рабочей группы по модернизации моногородов при Правительственной комиссии по экономическому развитию и интеграции было принято решение включить Сарапул и Воткинск в перечень для получения поддержки от Фонда развития моногородов. Они вошли в первую десятку городов России, входящих во 2 и 3 категорию моногородов, которые смогут получить финансовую поддержку Фонда развития моногородов. Средства могут пойти на строительство инфраструктуры для </a:t>
            </a:r>
            <a:r>
              <a:rPr lang="ru-RU" sz="8000" dirty="0" err="1" smtClean="0">
                <a:solidFill>
                  <a:srgbClr val="002060"/>
                </a:solidFill>
              </a:rPr>
              <a:t>инвестпроектов</a:t>
            </a:r>
            <a:r>
              <a:rPr lang="ru-RU" sz="8000" dirty="0" smtClean="0">
                <a:solidFill>
                  <a:srgbClr val="002060"/>
                </a:solidFill>
              </a:rPr>
              <a:t>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Три региона РФ могут получить поддержку из федерального бюджета на дополнительные мероприятия в сфере занятости. По словам Министра труда и социальной защиты РФ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Топилина</a:t>
            </a:r>
            <a:r>
              <a:rPr lang="ru-RU" sz="8000" dirty="0" smtClean="0">
                <a:solidFill>
                  <a:srgbClr val="002060"/>
                </a:solidFill>
              </a:rPr>
              <a:t>, на сегодняшний день на дополнительные мероприятия в сфере занятости населения, направленные на снижение напряженности на рынке труда субъектов Российской Федерации, Правительство РФ распределило 2,2 млрд. рублей из предусмотренных 3 млрд. рублей. </a:t>
            </a:r>
            <a:r>
              <a:rPr lang="ru-RU" sz="8000" dirty="0" smtClean="0">
                <a:solidFill>
                  <a:srgbClr val="002060"/>
                </a:solidFill>
              </a:rPr>
              <a:t>Получателями субсидий стали 32 региона</a:t>
            </a:r>
            <a:r>
              <a:rPr lang="ru-RU" sz="8000" dirty="0" smtClean="0">
                <a:solidFill>
                  <a:srgbClr val="002060"/>
                </a:solidFill>
              </a:rPr>
              <a:t>. «</a:t>
            </a:r>
            <a:r>
              <a:rPr lang="ru-RU" sz="8000" dirty="0" smtClean="0">
                <a:solidFill>
                  <a:srgbClr val="002060"/>
                </a:solidFill>
              </a:rPr>
              <a:t>Мы рассматриваем предложения еще по крайней мере трех регионов – Самарской, Калужской областей и Красноярского края, – рассказал Министр. </a:t>
            </a:r>
            <a:r>
              <a:rPr lang="ru-RU" sz="8000" dirty="0" smtClean="0">
                <a:solidFill>
                  <a:srgbClr val="002060"/>
                </a:solidFill>
              </a:rPr>
              <a:t>– Пока рабочие группы решения не приняли, но я лично встречался с новым директором «АвтоВАЗа», разговаривал буквально на днях с губернатором области. «АвтоВАЗ» предполагает выходить с предложением увеличить субсидию где-то на октябрь-ноябрь. </a:t>
            </a:r>
            <a:r>
              <a:rPr lang="ru-RU" sz="8000" dirty="0" smtClean="0">
                <a:solidFill>
                  <a:srgbClr val="002060"/>
                </a:solidFill>
              </a:rPr>
              <a:t>Но пока у них ситуация более или менее нормальная». Министр труда и социальной защиты РФ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сообщил на селекторном совещании с заместителями глав регионов по социальным вопросам о том, что всем регионам будут установлены показатели по трудоустройству инвалидов. </a:t>
            </a: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6200" dirty="0" smtClean="0">
                <a:solidFill>
                  <a:srgbClr val="002060"/>
                </a:solidFill>
              </a:rPr>
              <a:t>		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86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Министр труда и социальной защиты РФ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сообщил на селекторном совещании с заместителями глав регионов по социальным вопросам о том, что всем регионам будут установлены показатели по трудоустройству инвалидов. Министр обратил особое внимание, что работа должна вестись не только с теми инвалидами, которые обращаются в службу занятости. «Надо выстроить работу таким образом, чтобы службы занятости имели полную информацию обо всех инвалидах, которые живут на территории области, и работали с ними», – отметил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. </a:t>
            </a:r>
          </a:p>
          <a:p>
            <a:pPr algn="just">
              <a:buNone/>
            </a:pPr>
            <a:r>
              <a:rPr lang="ru-RU" sz="6200" dirty="0" smtClean="0">
                <a:solidFill>
                  <a:srgbClr val="002060"/>
                </a:solidFill>
              </a:rPr>
              <a:t>		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3008</TotalTime>
  <Words>1431</Words>
  <PresentationFormat>Экран (4:3)</PresentationFormat>
  <Paragraphs>237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Слайд 13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317</cp:revision>
  <dcterms:modified xsi:type="dcterms:W3CDTF">2016-08-14T23:37:40Z</dcterms:modified>
</cp:coreProperties>
</file>