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44" r:id="rId1"/>
  </p:sldMasterIdLst>
  <p:notesMasterIdLst>
    <p:notesMasterId r:id="rId18"/>
  </p:notesMasterIdLst>
  <p:sldIdLst>
    <p:sldId id="256" r:id="rId2"/>
    <p:sldId id="269" r:id="rId3"/>
    <p:sldId id="275" r:id="rId4"/>
    <p:sldId id="274" r:id="rId5"/>
    <p:sldId id="300" r:id="rId6"/>
    <p:sldId id="303" r:id="rId7"/>
    <p:sldId id="304" r:id="rId8"/>
    <p:sldId id="307" r:id="rId9"/>
    <p:sldId id="308" r:id="rId10"/>
    <p:sldId id="311" r:id="rId11"/>
    <p:sldId id="306" r:id="rId12"/>
    <p:sldId id="309" r:id="rId13"/>
    <p:sldId id="310" r:id="rId14"/>
    <p:sldId id="312" r:id="rId15"/>
    <p:sldId id="270" r:id="rId16"/>
    <p:sldId id="283" r:id="rId17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000099"/>
    <a:srgbClr val="9C8214"/>
    <a:srgbClr val="CC66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FD4443E-F989-4FC4-A0C8-D5A2AF1F390B}" styleName="Темный стиль 1 - акцент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202B0CA-FC54-4496-8BCA-5EF66A818D29}" styleName="Темный стиль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7292A2E-F333-43FB-9621-5CBBE7FDCDCB}" styleName="Светлый стиль 2 - акцент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A111915-BE36-4E01-A7E5-04B1672EAD32}" styleName="Светлый стиль 2 -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38B1855-1B75-4FBE-930C-398BA8C253C6}" styleName="Стиль из темы 2 -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E8034E78-7F5D-4C2E-B375-FC64B27BC917}" styleName="Темный стиль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B344D84-9AFB-497E-A393-DC336BA19D2E}" styleName="Средний стиль 3 -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B9631B5-78F2-41C9-869B-9F39066F8104}" styleName="Средний стиль 3 -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85BE263C-DBD7-4A20-BB59-AAB30ACAA65A}" styleName="Средний стиль 3 -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9808" autoAdjust="0"/>
    <p:restoredTop sz="98483" autoAdjust="0"/>
  </p:normalViewPr>
  <p:slideViewPr>
    <p:cSldViewPr>
      <p:cViewPr>
        <p:scale>
          <a:sx n="70" d="100"/>
          <a:sy n="70" d="100"/>
        </p:scale>
        <p:origin x="-1308" y="-4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>
                <a:solidFill>
                  <a:srgbClr val="002060"/>
                </a:solidFill>
              </a:defRPr>
            </a:pPr>
            <a:r>
              <a:rPr lang="ru-RU" dirty="0">
                <a:solidFill>
                  <a:srgbClr val="002060"/>
                </a:solidFill>
              </a:rPr>
              <a:t>Распределение актуальных СТК по </a:t>
            </a:r>
            <a:r>
              <a:rPr lang="ru-RU" dirty="0" smtClean="0">
                <a:solidFill>
                  <a:srgbClr val="002060"/>
                </a:solidFill>
              </a:rPr>
              <a:t>отраслям</a:t>
            </a:r>
            <a:endParaRPr lang="ru-RU" dirty="0">
              <a:solidFill>
                <a:srgbClr val="002060"/>
              </a:solidFill>
            </a:endParaRPr>
          </a:p>
        </c:rich>
      </c:tx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1.4091014011667869E-2"/>
          <c:y val="0.14455458847579891"/>
          <c:w val="0.63787179420243656"/>
          <c:h val="0.6729624284352147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Распределение актуальных СТК по отрослям</c:v>
                </c:pt>
              </c:strCache>
            </c:strRef>
          </c:tx>
          <c:dLbls>
            <c:dLbl>
              <c:idx val="2"/>
              <c:layout>
                <c:manualLayout>
                  <c:x val="-3.6169386196075411E-2"/>
                  <c:y val="-0.12295358455084926"/>
                </c:manualLayout>
              </c:layout>
              <c:showPercent val="1"/>
            </c:dLbl>
            <c:dLbl>
              <c:idx val="3"/>
              <c:layout>
                <c:manualLayout>
                  <c:x val="4.0949229344537938E-3"/>
                  <c:y val="-0.11178900428708807"/>
                </c:manualLayout>
              </c:layout>
              <c:showPercent val="1"/>
            </c:dLbl>
            <c:dLbl>
              <c:idx val="6"/>
              <c:layout>
                <c:manualLayout>
                  <c:x val="1.188151086392026E-2"/>
                  <c:y val="5.9633666917541003E-2"/>
                </c:manualLayout>
              </c:layout>
              <c:showPercent val="1"/>
            </c:dLbl>
            <c:dLbl>
              <c:idx val="7"/>
              <c:delete val="1"/>
            </c:dLbl>
            <c:txPr>
              <a:bodyPr/>
              <a:lstStyle/>
              <a:p>
                <a:pPr>
                  <a:defRPr sz="1200"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Percent val="1"/>
          </c:dLbls>
          <c:cat>
            <c:strRef>
              <c:f>Лист1!$A$2:$A$8</c:f>
              <c:strCache>
                <c:ptCount val="7"/>
                <c:pt idx="0">
                  <c:v>ЖКХ</c:v>
                </c:pt>
                <c:pt idx="1">
                  <c:v>АПК</c:v>
                </c:pt>
                <c:pt idx="2">
                  <c:v>Образование</c:v>
                </c:pt>
                <c:pt idx="3">
                  <c:v>Связь</c:v>
                </c:pt>
                <c:pt idx="4">
                  <c:v>Производство</c:v>
                </c:pt>
                <c:pt idx="5">
                  <c:v>Культура</c:v>
                </c:pt>
                <c:pt idx="6">
                  <c:v>Гос. учреждения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5</c:v>
                </c:pt>
                <c:pt idx="1">
                  <c:v>1</c:v>
                </c:pt>
                <c:pt idx="2">
                  <c:v>2.5</c:v>
                </c:pt>
                <c:pt idx="3">
                  <c:v>2</c:v>
                </c:pt>
                <c:pt idx="4">
                  <c:v>6</c:v>
                </c:pt>
                <c:pt idx="5">
                  <c:v>2</c:v>
                </c:pt>
                <c:pt idx="6">
                  <c:v>1.9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dLbls>
            <c:showPercent val="1"/>
          </c:dLbls>
          <c:cat>
            <c:strRef>
              <c:f>Лист1!$A$2:$A$8</c:f>
              <c:strCache>
                <c:ptCount val="7"/>
                <c:pt idx="0">
                  <c:v>ЖКХ</c:v>
                </c:pt>
                <c:pt idx="1">
                  <c:v>АПК</c:v>
                </c:pt>
                <c:pt idx="2">
                  <c:v>Образование</c:v>
                </c:pt>
                <c:pt idx="3">
                  <c:v>Связь</c:v>
                </c:pt>
                <c:pt idx="4">
                  <c:v>Производство</c:v>
                </c:pt>
                <c:pt idx="5">
                  <c:v>Культура</c:v>
                </c:pt>
                <c:pt idx="6">
                  <c:v>Гос. учреждения</c:v>
                </c:pt>
              </c:strCache>
            </c:strRef>
          </c:cat>
          <c:val>
            <c:numRef>
              <c:f>Лист1!$C$2:$C$9</c:f>
              <c:numCache>
                <c:formatCode>General</c:formatCode>
                <c:ptCount val="8"/>
              </c:numCache>
            </c:numRef>
          </c:val>
        </c:ser>
        <c:dLbls>
          <c:showPercent val="1"/>
        </c:dLbls>
      </c:pie3DChart>
    </c:plotArea>
    <c:legend>
      <c:legendPos val="r"/>
      <c:layout>
        <c:manualLayout>
          <c:xMode val="edge"/>
          <c:yMode val="edge"/>
          <c:x val="0.73366994265082575"/>
          <c:y val="0.17715230124892531"/>
          <c:w val="0.19183244666965274"/>
          <c:h val="0.35032424400111895"/>
        </c:manualLayout>
      </c:layout>
      <c:txPr>
        <a:bodyPr/>
        <a:lstStyle/>
        <a:p>
          <a:pPr>
            <a:defRPr sz="1000">
              <a:solidFill>
                <a:schemeClr val="tx1"/>
              </a:solidFill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>
                <a:solidFill>
                  <a:srgbClr val="002060"/>
                </a:solidFill>
              </a:defRPr>
            </a:pPr>
            <a:r>
              <a:rPr lang="ru-RU" dirty="0">
                <a:solidFill>
                  <a:srgbClr val="002060"/>
                </a:solidFill>
              </a:rPr>
              <a:t>Причины актуальных СТК</a:t>
            </a:r>
          </a:p>
        </c:rich>
      </c:tx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0.15224358974358973"/>
          <c:y val="0.30816581750810562"/>
          <c:w val="0.80448717948717952"/>
          <c:h val="0.6192413540219237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Причины актуальных СТК</c:v>
                </c:pt>
              </c:strCache>
            </c:strRef>
          </c:tx>
          <c:explosion val="25"/>
          <c:dLbls>
            <c:dLbl>
              <c:idx val="2"/>
              <c:layout>
                <c:manualLayout>
                  <c:x val="6.8449850111920757E-2"/>
                  <c:y val="-6.657173609059186E-2"/>
                </c:manualLayout>
              </c:layout>
              <c:showPercent val="1"/>
            </c:dLbl>
            <c:dLbl>
              <c:idx val="3"/>
              <c:layout>
                <c:manualLayout>
                  <c:x val="7.1075262955538884E-2"/>
                  <c:y val="-6.4306831409542436E-2"/>
                </c:manualLayout>
              </c:layout>
              <c:showPercent val="1"/>
            </c:dLbl>
            <c:dLbl>
              <c:idx val="4"/>
              <c:layout>
                <c:manualLayout>
                  <c:x val="7.4689483243346247E-2"/>
                  <c:y val="-5.9216571853415348E-2"/>
                </c:manualLayout>
              </c:layout>
              <c:showPercent val="1"/>
            </c:dLbl>
            <c:dLbl>
              <c:idx val="5"/>
              <c:layout>
                <c:manualLayout>
                  <c:x val="0.10519782512793259"/>
                  <c:y val="-5.4613118794322721E-2"/>
                </c:manualLayout>
              </c:layout>
              <c:showPercent val="1"/>
            </c:dLbl>
            <c:dLbl>
              <c:idx val="6"/>
              <c:layout>
                <c:manualLayout>
                  <c:x val="9.7186983907954314E-2"/>
                  <c:y val="2.0233786248086479E-2"/>
                </c:manualLayout>
              </c:layout>
              <c:showPercent val="1"/>
            </c:dLbl>
            <c:dLbl>
              <c:idx val="7"/>
              <c:layout>
                <c:manualLayout>
                  <c:x val="6.3638374326116021E-2"/>
                  <c:y val="5.0607298776269065E-2"/>
                </c:manualLayout>
              </c:layout>
              <c:showPercent val="1"/>
            </c:dLbl>
            <c:dLbl>
              <c:idx val="8"/>
              <c:delete val="1"/>
            </c:dLbl>
            <c:txPr>
              <a:bodyPr/>
              <a:lstStyle/>
              <a:p>
                <a:pPr>
                  <a:defRPr>
                    <a:solidFill>
                      <a:srgbClr val="FFCC00"/>
                    </a:solidFill>
                  </a:defRPr>
                </a:pPr>
                <a:endParaRPr lang="ru-RU"/>
              </a:p>
            </c:txPr>
            <c:showPercent val="1"/>
          </c:dLbls>
          <c:cat>
            <c:strRef>
              <c:f>Лист1!$A$2:$A$10</c:f>
              <c:strCache>
                <c:ptCount val="8"/>
                <c:pt idx="0">
                  <c:v>заработная плата</c:v>
                </c:pt>
                <c:pt idx="1">
                  <c:v>сокращение работников</c:v>
                </c:pt>
                <c:pt idx="2">
                  <c:v>давление на членов профсоюза, коллективный договор</c:v>
                </c:pt>
                <c:pt idx="3">
                  <c:v>увольнение</c:v>
                </c:pt>
                <c:pt idx="4">
                  <c:v>проезд в отпуск</c:v>
                </c:pt>
                <c:pt idx="5">
                  <c:v>реорганизация предприятия</c:v>
                </c:pt>
                <c:pt idx="6">
                  <c:v>оптимизация</c:v>
                </c:pt>
                <c:pt idx="7">
                  <c:v>профсоюзофобия</c:v>
                </c:pt>
              </c:strCache>
            </c:strRef>
          </c:cat>
          <c:val>
            <c:numRef>
              <c:f>Лист1!$B$2:$B$10</c:f>
              <c:numCache>
                <c:formatCode>General</c:formatCode>
                <c:ptCount val="9"/>
                <c:pt idx="0">
                  <c:v>5</c:v>
                </c:pt>
                <c:pt idx="1">
                  <c:v>6</c:v>
                </c:pt>
                <c:pt idx="2">
                  <c:v>0.8</c:v>
                </c:pt>
                <c:pt idx="3">
                  <c:v>0.30000000000000032</c:v>
                </c:pt>
                <c:pt idx="4">
                  <c:v>1</c:v>
                </c:pt>
                <c:pt idx="5">
                  <c:v>1.6</c:v>
                </c:pt>
                <c:pt idx="6">
                  <c:v>3</c:v>
                </c:pt>
                <c:pt idx="7">
                  <c:v>1.1000000000000001</c:v>
                </c:pt>
                <c:pt idx="8">
                  <c:v>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dLbls>
            <c:showPercent val="1"/>
          </c:dLbls>
          <c:cat>
            <c:strRef>
              <c:f>Лист1!$A$2:$A$10</c:f>
              <c:strCache>
                <c:ptCount val="8"/>
                <c:pt idx="0">
                  <c:v>заработная плата</c:v>
                </c:pt>
                <c:pt idx="1">
                  <c:v>сокращение работников</c:v>
                </c:pt>
                <c:pt idx="2">
                  <c:v>давление на членов профсоюза, коллективный договор</c:v>
                </c:pt>
                <c:pt idx="3">
                  <c:v>увольнение</c:v>
                </c:pt>
                <c:pt idx="4">
                  <c:v>проезд в отпуск</c:v>
                </c:pt>
                <c:pt idx="5">
                  <c:v>реорганизация предприятия</c:v>
                </c:pt>
                <c:pt idx="6">
                  <c:v>оптимизация</c:v>
                </c:pt>
                <c:pt idx="7">
                  <c:v>профсоюзофобия</c:v>
                </c:pt>
              </c:strCache>
            </c:strRef>
          </c:cat>
          <c:val>
            <c:numRef>
              <c:f>Лист1!$C$2:$C$10</c:f>
              <c:numCache>
                <c:formatCode>General</c:formatCode>
                <c:ptCount val="9"/>
              </c:numCache>
            </c:numRef>
          </c:val>
        </c:ser>
        <c:dLbls>
          <c:showPercent val="1"/>
        </c:dLbls>
      </c:pie3DChart>
    </c:plotArea>
    <c:legend>
      <c:legendPos val="t"/>
      <c:legendEntry>
        <c:idx val="0"/>
        <c:txPr>
          <a:bodyPr/>
          <a:lstStyle/>
          <a:p>
            <a:pPr>
              <a:defRPr sz="1000">
                <a:solidFill>
                  <a:schemeClr val="tx1"/>
                </a:solidFill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000">
                <a:solidFill>
                  <a:schemeClr val="tx1"/>
                </a:solidFill>
              </a:defRPr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1000">
                <a:solidFill>
                  <a:schemeClr val="tx1"/>
                </a:solidFill>
              </a:defRPr>
            </a:pPr>
            <a:endParaRPr lang="ru-RU"/>
          </a:p>
        </c:txPr>
      </c:legendEntry>
      <c:legendEntry>
        <c:idx val="3"/>
        <c:txPr>
          <a:bodyPr/>
          <a:lstStyle/>
          <a:p>
            <a:pPr>
              <a:defRPr sz="1000">
                <a:solidFill>
                  <a:schemeClr val="tx1"/>
                </a:solidFill>
              </a:defRPr>
            </a:pPr>
            <a:endParaRPr lang="ru-RU"/>
          </a:p>
        </c:txPr>
      </c:legendEntry>
      <c:legendEntry>
        <c:idx val="4"/>
        <c:txPr>
          <a:bodyPr/>
          <a:lstStyle/>
          <a:p>
            <a:pPr>
              <a:defRPr sz="1000">
                <a:solidFill>
                  <a:schemeClr val="tx1"/>
                </a:solidFill>
              </a:defRPr>
            </a:pPr>
            <a:endParaRPr lang="ru-RU"/>
          </a:p>
        </c:txPr>
      </c:legendEntry>
      <c:layout>
        <c:manualLayout>
          <c:xMode val="edge"/>
          <c:yMode val="edge"/>
          <c:x val="0.30213885523925538"/>
          <c:y val="7.247549019607849E-2"/>
          <c:w val="0.69786102998793842"/>
          <c:h val="0.24527466481739296"/>
        </c:manualLayout>
      </c:layout>
      <c:txPr>
        <a:bodyPr/>
        <a:lstStyle/>
        <a:p>
          <a:pPr>
            <a:defRPr sz="1000">
              <a:solidFill>
                <a:schemeClr val="tx1"/>
              </a:solidFill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5E8D9F-68A5-43A5-AD8D-C739FA0654CD}" type="datetimeFigureOut">
              <a:rPr lang="ru-RU" smtClean="0"/>
              <a:pPr/>
              <a:t>19.07.2016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CB425E-FAA4-4E47-A50F-37A3B4C0F9D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CB425E-FAA4-4E47-A50F-37A3B4C0F9DC}" type="slidenum">
              <a:rPr lang="ru-RU" smtClean="0"/>
              <a:pPr/>
              <a:t>1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7/19/2016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7/19/2016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7/19/2016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7/19/2016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7/19/2016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7/19/2016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7/19/2016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7/19/2016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7/19/2016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7/19/2016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7/19/2016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7/19/2016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45" r:id="rId1"/>
    <p:sldLayoutId id="2147484346" r:id="rId2"/>
    <p:sldLayoutId id="2147484347" r:id="rId3"/>
    <p:sldLayoutId id="2147484348" r:id="rId4"/>
    <p:sldLayoutId id="2147484349" r:id="rId5"/>
    <p:sldLayoutId id="2147484350" r:id="rId6"/>
    <p:sldLayoutId id="2147484351" r:id="rId7"/>
    <p:sldLayoutId id="2147484352" r:id="rId8"/>
    <p:sldLayoutId id="2147484353" r:id="rId9"/>
    <p:sldLayoutId id="2147484354" r:id="rId10"/>
    <p:sldLayoutId id="21474843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228600"/>
            <a:ext cx="9144000" cy="1470025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Федерация профсоюзов Камчатки </a:t>
            </a:r>
            <a:r>
              <a:rPr lang="ru-RU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Бюллетень  проекта</a:t>
            </a:r>
            <a:b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«Социально-трудовые конфликты </a:t>
            </a:r>
            <a:b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Камчатском крае» </a:t>
            </a:r>
            <a: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4400" dirty="0">
              <a:solidFill>
                <a:srgbClr val="FFC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6211669"/>
            <a:ext cx="9144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ru-RU" sz="280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№ 05-06 (</a:t>
            </a:r>
            <a:r>
              <a:rPr lang="ru-RU" sz="280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17) 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 состоянию на </a:t>
            </a:r>
            <a:r>
              <a:rPr lang="ru-RU" sz="280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 июля 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2016г.</a:t>
            </a:r>
          </a:p>
          <a:p>
            <a:pPr algn="ctr"/>
            <a:endParaRPr lang="ru-RU" sz="24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dirty="0"/>
          </a:p>
        </p:txBody>
      </p:sp>
      <p:pic>
        <p:nvPicPr>
          <p:cNvPr id="1026" name="Picture 2" descr="C:\Documents and Settings\trud.FPK\Рабочий стол\fwk-collins-fig07_01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1426369">
            <a:off x="845152" y="2453482"/>
            <a:ext cx="6722366" cy="3463886"/>
          </a:xfrm>
          <a:prstGeom prst="rect">
            <a:avLst/>
          </a:prstGeom>
          <a:noFill/>
          <a:effectLst>
            <a:innerShdw blurRad="63500" dist="50800" dir="13500000">
              <a:prstClr val="black">
                <a:alpha val="50000"/>
              </a:prstClr>
            </a:innerShdw>
            <a:softEdge rad="317500"/>
          </a:effectLst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152400" y="609600"/>
            <a:ext cx="8839200" cy="5638800"/>
          </a:xfrm>
        </p:spPr>
        <p:txBody>
          <a:bodyPr>
            <a:normAutofit fontScale="62500" lnSpcReduction="20000"/>
          </a:bodyPr>
          <a:lstStyle/>
          <a:p>
            <a:pPr marL="708660" indent="-571500" algn="ctr">
              <a:buNone/>
            </a:pPr>
            <a:r>
              <a:rPr lang="ru-RU" sz="7100" dirty="0" smtClean="0">
                <a:solidFill>
                  <a:srgbClr val="002060"/>
                </a:solidFill>
              </a:rPr>
              <a:t>Содержание</a:t>
            </a:r>
          </a:p>
          <a:p>
            <a:pPr marL="708660" indent="-571500">
              <a:buNone/>
            </a:pPr>
            <a:endParaRPr lang="ru-RU" sz="3600" dirty="0" smtClean="0">
              <a:solidFill>
                <a:srgbClr val="002060"/>
              </a:solidFill>
            </a:endParaRPr>
          </a:p>
          <a:p>
            <a:pPr marL="994410" indent="-857250">
              <a:buNone/>
            </a:pPr>
            <a:endParaRPr lang="ru-RU" sz="3600" dirty="0" smtClean="0">
              <a:solidFill>
                <a:srgbClr val="002060"/>
              </a:solidFill>
            </a:endParaRPr>
          </a:p>
          <a:p>
            <a:pPr marL="994410" indent="-85725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</a:t>
            </a:r>
            <a:r>
              <a:rPr lang="ru-RU" sz="3600" dirty="0" smtClean="0">
                <a:solidFill>
                  <a:srgbClr val="002060"/>
                </a:solidFill>
              </a:rPr>
              <a:t>. Социально – трудовые конфликты…………………………………..…..………..3</a:t>
            </a:r>
            <a:endParaRPr lang="ru-RU" sz="800" dirty="0" smtClean="0">
              <a:solidFill>
                <a:srgbClr val="002060"/>
              </a:solidFill>
            </a:endParaRPr>
          </a:p>
          <a:p>
            <a:pPr marL="994410" indent="-85725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II</a:t>
            </a:r>
            <a:r>
              <a:rPr lang="ru-RU" sz="3600" dirty="0" smtClean="0">
                <a:solidFill>
                  <a:srgbClr val="002060"/>
                </a:solidFill>
              </a:rPr>
              <a:t>. СТК Камчатского края и события, указывающие на потенциальные СТК, возникшие в период с 15 мая 2016г.  по 15 июля 2016г……………….……………………………………………..……….4</a:t>
            </a:r>
          </a:p>
          <a:p>
            <a:pPr marL="708660" indent="-571500">
              <a:buNone/>
            </a:pPr>
            <a:endParaRPr lang="ru-RU" sz="15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III</a:t>
            </a:r>
            <a:r>
              <a:rPr lang="ru-RU" sz="3600" dirty="0" smtClean="0">
                <a:solidFill>
                  <a:srgbClr val="002060"/>
                </a:solidFill>
              </a:rPr>
              <a:t>. СТК (в т.ч. потенциальные) Камчатского края, произошедшие за последние 12 месяцев ..…………………………………….………….…..………5</a:t>
            </a:r>
          </a:p>
          <a:p>
            <a:pPr marL="708660" indent="-571500">
              <a:buNone/>
            </a:pPr>
            <a:endParaRPr lang="ru-RU" sz="15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IV</a:t>
            </a:r>
            <a:r>
              <a:rPr lang="ru-RU" sz="3600" dirty="0" smtClean="0">
                <a:solidFill>
                  <a:srgbClr val="002060"/>
                </a:solidFill>
              </a:rPr>
              <a:t>. Главное о социально-трудовых отношениях в РФ……………….…... </a:t>
            </a:r>
            <a:r>
              <a:rPr lang="en-US" sz="3600" dirty="0" smtClean="0">
                <a:solidFill>
                  <a:srgbClr val="002060"/>
                </a:solidFill>
              </a:rPr>
              <a:t>1</a:t>
            </a:r>
            <a:r>
              <a:rPr lang="ru-RU" sz="3600" dirty="0" smtClean="0">
                <a:solidFill>
                  <a:srgbClr val="002060"/>
                </a:solidFill>
              </a:rPr>
              <a:t>2</a:t>
            </a:r>
          </a:p>
          <a:p>
            <a:pPr marL="708660" indent="-57150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V</a:t>
            </a:r>
            <a:r>
              <a:rPr lang="ru-RU" sz="3600" dirty="0" smtClean="0">
                <a:solidFill>
                  <a:srgbClr val="002060"/>
                </a:solidFill>
              </a:rPr>
              <a:t>. Распределения актуальных СТК по отраслям и основные причины СТК в Камчатском крае………………………………………….…………..….…16</a:t>
            </a:r>
          </a:p>
          <a:p>
            <a:pPr marL="708660" indent="-571500">
              <a:buNone/>
            </a:pPr>
            <a:endParaRPr lang="ru-RU" sz="9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700" dirty="0" smtClean="0">
                <a:solidFill>
                  <a:srgbClr val="002060"/>
                </a:solidFill>
              </a:rPr>
              <a:t>VI.</a:t>
            </a:r>
            <a:r>
              <a:rPr lang="ru-RU" sz="3700" dirty="0" smtClean="0">
                <a:solidFill>
                  <a:srgbClr val="002060"/>
                </a:solidFill>
              </a:rPr>
              <a:t> Данные о Федерации профсоюзов Камчатки………………………...…17</a:t>
            </a:r>
          </a:p>
          <a:p>
            <a:pPr marL="708660" indent="-571500">
              <a:buNone/>
            </a:pPr>
            <a:endParaRPr lang="ru-RU" sz="1500" dirty="0" smtClean="0">
              <a:solidFill>
                <a:srgbClr val="FFCC00"/>
              </a:solidFill>
            </a:endParaRPr>
          </a:p>
          <a:p>
            <a:pPr marL="708660" indent="-571500">
              <a:buNone/>
            </a:pPr>
            <a:endParaRPr lang="en-US" sz="3600" dirty="0" smtClean="0">
              <a:solidFill>
                <a:srgbClr val="FFC000"/>
              </a:solidFill>
            </a:endParaRPr>
          </a:p>
          <a:p>
            <a:pPr marL="651510" indent="-514350">
              <a:buNone/>
            </a:pPr>
            <a:endParaRPr lang="ru-RU" dirty="0" smtClean="0">
              <a:solidFill>
                <a:schemeClr val="bg1"/>
              </a:solidFill>
            </a:endParaRPr>
          </a:p>
          <a:p>
            <a:pPr marL="651510" indent="-514350">
              <a:buAutoNum type="arabicPeriod"/>
            </a:pP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3" name="Picture 2" descr="\\Server\DATA\Public\флаг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712512">
            <a:off x="7467600" y="304800"/>
            <a:ext cx="1295400" cy="914400"/>
          </a:xfrm>
          <a:prstGeom prst="rect">
            <a:avLst/>
          </a:prstGeom>
          <a:noFill/>
          <a:ln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15240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2060"/>
                </a:solidFill>
              </a:rPr>
              <a:t>I. </a:t>
            </a:r>
            <a:r>
              <a:rPr lang="ru-RU" sz="2800" dirty="0" smtClean="0">
                <a:solidFill>
                  <a:srgbClr val="002060"/>
                </a:solidFill>
              </a:rPr>
              <a:t>Социально – трудовые конфликты</a:t>
            </a:r>
            <a:endParaRPr lang="ru-RU" sz="2800" i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304800" y="1066800"/>
            <a:ext cx="8458200" cy="5029200"/>
          </a:xfrm>
        </p:spPr>
        <p:txBody>
          <a:bodyPr>
            <a:normAutofit fontScale="62500" lnSpcReduction="20000"/>
          </a:bodyPr>
          <a:lstStyle/>
          <a:p>
            <a:pPr algn="just"/>
            <a:r>
              <a:rPr lang="ru-RU" b="1" dirty="0" smtClean="0">
                <a:solidFill>
                  <a:srgbClr val="002060"/>
                </a:solidFill>
              </a:rPr>
              <a:t>Социально-трудовые конфликты (СТК)</a:t>
            </a:r>
            <a:r>
              <a:rPr lang="ru-RU" dirty="0" smtClean="0">
                <a:solidFill>
                  <a:srgbClr val="002060"/>
                </a:solidFill>
              </a:rPr>
              <a:t> - неурегулированные противоречия между группами работников (в т.ч. объединённых в профсоюзы) и работодателями (в т.ч. в лице менеджмента организаций, предприятий, учреждений) в сфере трудовых отношений, принимающие характер противоборства  по вопросам применения действующего законодательства о труде, установления новых или изменения существующих условий труда. В рамках проекта не рассматриваются индивидуальные трудовые конфликты и споры. </a:t>
            </a:r>
          </a:p>
          <a:p>
            <a:pPr algn="just"/>
            <a:r>
              <a:rPr lang="ru-RU" dirty="0" smtClean="0">
                <a:solidFill>
                  <a:srgbClr val="002060"/>
                </a:solidFill>
              </a:rPr>
              <a:t>К числу СТК в проекте отнесены не только конфликты, происходящие в рамках законодательства РФ или предусмотренные международными нормами и правилами, но и любые другие формы протекания конфликтов связанных с трудовыми отношениями. 	</a:t>
            </a:r>
          </a:p>
          <a:p>
            <a:pPr algn="just"/>
            <a:r>
              <a:rPr lang="ru-RU" dirty="0" smtClean="0">
                <a:solidFill>
                  <a:srgbClr val="002060"/>
                </a:solidFill>
              </a:rPr>
              <a:t>Словосочетание «социально-трудовые» применяется для выделения конфликтов, влияющих на атмосферу социально-трудовых отношений на территории или в отрасли, имеющих значение для жизни общества, несущих потенциальную или фактическую угрозу социальному миру и стабильности.</a:t>
            </a:r>
          </a:p>
          <a:p>
            <a:endParaRPr lang="ru-RU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0"/>
            <a:ext cx="8991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II. </a:t>
            </a:r>
            <a:r>
              <a:rPr lang="ru-RU" sz="2400" dirty="0" smtClean="0">
                <a:solidFill>
                  <a:srgbClr val="002060"/>
                </a:solidFill>
              </a:rPr>
              <a:t>СТК Камчатского края и события, указывающие на потенциальные СТК, возникшие в период</a:t>
            </a:r>
          </a:p>
          <a:p>
            <a:pPr algn="ctr"/>
            <a:r>
              <a:rPr lang="ru-RU" sz="2400" dirty="0" smtClean="0">
                <a:solidFill>
                  <a:srgbClr val="002060"/>
                </a:solidFill>
              </a:rPr>
              <a:t> с 15 мая 2016г.  по 15 июля 2016г.</a:t>
            </a:r>
            <a:endParaRPr lang="ru-RU" sz="2400" dirty="0">
              <a:solidFill>
                <a:srgbClr val="002060"/>
              </a:solidFill>
            </a:endParaRPr>
          </a:p>
        </p:txBody>
      </p:sp>
      <p:graphicFrame>
        <p:nvGraphicFramePr>
          <p:cNvPr id="8" name="Содержимое 6"/>
          <p:cNvGraphicFramePr>
            <a:graphicFrameLocks/>
          </p:cNvGraphicFramePr>
          <p:nvPr/>
        </p:nvGraphicFramePr>
        <p:xfrm>
          <a:off x="76200" y="1623441"/>
          <a:ext cx="8991600" cy="2567559"/>
        </p:xfrm>
        <a:graphic>
          <a:graphicData uri="http://schemas.openxmlformats.org/drawingml/2006/table">
            <a:tbl>
              <a:tblPr/>
              <a:tblGrid>
                <a:gridCol w="1828800"/>
                <a:gridCol w="1524000"/>
                <a:gridCol w="1371600"/>
                <a:gridCol w="2590800"/>
                <a:gridCol w="1676400"/>
              </a:tblGrid>
              <a:tr h="56508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СТК/ событие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</a:t>
                      </a:r>
                      <a:endParaRPr lang="ru-RU" sz="1200" b="1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algn="ctr" fontAlgn="t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Организация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002475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нет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нет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нет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нет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нет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81000" y="990600"/>
          <a:ext cx="8610600" cy="5645571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1524000"/>
                <a:gridCol w="2438400"/>
                <a:gridCol w="1524000"/>
                <a:gridCol w="1066800"/>
              </a:tblGrid>
              <a:tr h="51486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404332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Июнь 2015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ООО «Теплоэффект», ООО «Теплоресурс», ООО «Теплорезерв», ООО «Центр», ООО «Мишенное», ООО «Северное 1», ООО «Северное 2»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Из-за систематического нарушения оплаты выполненных работ ООО «УЖКХ г. Петропавловска-Камчатского» подрядным организациям, в данных организациях нарушение прав работников, систематическая задержка заработной платы, неоплата отчислений во внебюджетные фонды.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Администрация ООО «Теплоэффект», ООО «Теплоресурс», ООО «Теплорезерв», ООО «Центр», ООО «Мишенное», ООО «Северное 1», ООО «Северное 2» </a:t>
                      </a:r>
                    </a:p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жизнеобеспечения</a:t>
                      </a:r>
                    </a:p>
                    <a:p>
                      <a:pPr algn="l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ООО «УЖКХ г. Петропавловска-Камчатского» , наблюдательный совет  ООО«УЖКХ г. Петропавловска-Камчатского»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Привлеченные участники: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Правительство РФ, Министерство ЖКХ и энергетики Камчатского края, Глава ПКГО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Направлено обращение в адрес Министерство ЖКХ и энергетики Камчатского края, Глава ПКГО, ООО «УЖКХ г. Петропавловска-Камчатского» , наблюдательный совет  ООО«УЖКХ г. Петропавловска-Камчатского» , решается вопрос о дальнейшем существовании. 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завершен.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404332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Июль 2015</a:t>
                      </a: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ОАО "Камчатавтодор" 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Совет директоров ОАО "Камчатавтодор" 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обратились с просьбой оказать содействие в вопросе передачи акций предприятий в краевую собственность, а также недопущения нарушений в части выплаты заработной платы работникам предприятия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ОАО "Камчатавтодор"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транспорта, геолого-добывающих и производственных отраслей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 ОАО "Камчатавтодор" , Совет директоров ОАО "Камчатавтодор"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краевой организации профсоюза ведет переговоры с руководителем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завершен.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0584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04800" y="990600"/>
          <a:ext cx="8610600" cy="5817244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1524000"/>
                <a:gridCol w="2438400"/>
                <a:gridCol w="1524000"/>
                <a:gridCol w="1066800"/>
              </a:tblGrid>
              <a:tr h="56261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627315">
                <a:tc>
                  <a:txBody>
                    <a:bodyPr/>
                    <a:lstStyle/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Сентябрь 2015</a:t>
                      </a: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ФГУП «ГЦСС»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Профсоюзофобия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ФГУП «ГЦСС» </a:t>
                      </a:r>
                    </a:p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связи России</a:t>
                      </a:r>
                    </a:p>
                    <a:p>
                      <a:pPr algn="l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2.Администрация ФГУП «ГЦСС»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Привлеченные участники: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Прокуратура Камчатского края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Камчатской краевой организации профсоюза работников связи России направила жалобы в прокуратуру Камчатского края 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развивается.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627315"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Сентябрь 2015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МУП «Городское 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тепловодоснабжение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(ГТВС) Вилючинского городского округа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Банкротство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МУП «Городское 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тепловодоснабжение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жизнеобеспечения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2.Администрация МУП «Городское 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тепловодоснабжение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</a:t>
                      </a:r>
                    </a:p>
                    <a:p>
                      <a:pPr algn="l" fontAlgn="t">
                        <a:buFontTx/>
                        <a:buNone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Привлеченные участники:</a:t>
                      </a:r>
                    </a:p>
                    <a:p>
                      <a:pPr algn="l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ВрИО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Губернатора Камчатского края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Проведена встреча работников МУП «Городское 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тепловодоснабжение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с  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ВрИО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Губернатора Камчатского края, ведется работа по заключению многостороннего договора в условиях организационно-правовых изменений в статусе предприятия МУП «ГТВС»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развивается.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1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0584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04800" y="1040756"/>
          <a:ext cx="8610600" cy="5436244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1524000"/>
                <a:gridCol w="2438400"/>
                <a:gridCol w="1524000"/>
                <a:gridCol w="1066800"/>
              </a:tblGrid>
              <a:tr h="52576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455239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Сентябрь 2015</a:t>
                      </a: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ФГУП «Атом-Охрана»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Нарушение трудовых прав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ФГУП «Атом-Охрана»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транспорта, геолого-добывающих и производственных отраслей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 ФГУП «Атом-Охрана»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Камчатской краевой организации профсоюза работников связи России оказывает помощь, обращается в суд за защитой трудовых прав.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завершен.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Проводится проверка.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455239"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Сентябрь 2015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АО «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Камголд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Нарушение права и оплаты отпуска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АО «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Камголд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транспорта, геолого-добывающих и производственных отраслей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 АО «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Камголд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Камчатской краевой организации профсоюза работников транспорта, геолого-добывающих и производственных отраслей направил требование руководству АО «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Камголд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предоставить ежегодный оплачиваемый отпуск работникам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завершен.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0584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81000" y="1066800"/>
          <a:ext cx="8610600" cy="5436244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1524000"/>
                <a:gridCol w="2438400"/>
                <a:gridCol w="1524000"/>
                <a:gridCol w="1066800"/>
              </a:tblGrid>
              <a:tr h="52576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455239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Сентябрь 2015</a:t>
                      </a: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ОАО «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Камчатжилстрой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Задержка заработной платы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ОАО «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Камчатжилстрой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Камчатская краевая организация профсоюза работников транспорта, геолого-добывающих и производственных отраслей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 ОАО «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Камчатжилстрой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Камчатской краевой организации работников транспорта, геолого-добывающих и производственных отраслей оказывает помощь, обращается в суд за защитой трудовых прав.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завершен</a:t>
                      </a: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455239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Декабрь 2015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Управление специальной связи по Камчатскому краю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Увольнение работников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по </a:t>
                      </a:r>
                      <a:r>
                        <a:rPr lang="ru-RU" sz="1050" b="0" i="0" u="none" strike="noStrike" kern="120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п.5 ст.81 ТК РФ</a:t>
                      </a: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«Управление специальной связи по Камчатскому краю»</a:t>
                      </a:r>
                    </a:p>
                    <a:p>
                      <a:pPr algn="l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связи России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 «Управление специальной связи по Камчатскому краю»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Федерацией профсоюзов Камчатки была проведена проверка, был выявлен ряд нарушений, которые впоследствии были устранены. В настоящее время подготовлены документы в суд для восстановления работников на работе в прежнейдолжности.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развивается.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0584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81000" y="1066800"/>
          <a:ext cx="8610600" cy="5486400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1524000"/>
                <a:gridCol w="2438400"/>
                <a:gridCol w="1524000"/>
                <a:gridCol w="1066800"/>
              </a:tblGrid>
              <a:tr h="52576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82703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Январь 2016</a:t>
                      </a: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ФГБОУ ВПО «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КамчатГТУ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Нарушение прав работников, дисциплинарные </a:t>
                      </a:r>
                      <a:r>
                        <a:rPr lang="ru-RU" sz="105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взыскания, увольнения, нарушение решение Конференции работников по выборам нового ректора ФГБОУ ВПО «</a:t>
                      </a:r>
                      <a:r>
                        <a:rPr lang="ru-RU" sz="1050" b="0" i="0" u="none" strike="noStrike" kern="1200" baseline="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КамчатГТУ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1050" b="1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ФГБОУ ВПО «</a:t>
                      </a:r>
                      <a:r>
                        <a:rPr lang="ru-RU" sz="105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КамчатГТУ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05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Российского профессионального союза работников рыбного хозяйства </a:t>
                      </a:r>
                    </a:p>
                    <a:p>
                      <a:r>
                        <a:rPr lang="ru-RU" sz="105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Федерации профсоюзов Камчатки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Привлеченные участники: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Министерство</a:t>
                      </a:r>
                      <a:r>
                        <a:rPr lang="ru-RU" sz="105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образования Камчатского края, Федеральное агентство по рыболовству РФ</a:t>
                      </a: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Проводятся</a:t>
                      </a:r>
                      <a:r>
                        <a:rPr lang="ru-RU" sz="105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консультации правовым отделам Федерации профсоюзов Камчатки, направлено письмо в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Министерство</a:t>
                      </a:r>
                      <a:r>
                        <a:rPr lang="ru-RU" sz="105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образования Камчатского края, Федеральное агентство по рыболовству РФ, работники 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ФГБОУ ВПО «</a:t>
                      </a:r>
                      <a:r>
                        <a:rPr lang="ru-RU" sz="105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КамчатГТУ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  <a:r>
                        <a:rPr lang="ru-RU" sz="1050" b="0" i="0" u="none" strike="noStrike" kern="1200" baseline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05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начали процедуру подготовки к забастовке путем сбора подписей для утверждения и выдвижения требований к работодателю.</a:t>
                      </a: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развивается.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13360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Февраль 2016</a:t>
                      </a:r>
                    </a:p>
                    <a:p>
                      <a:pPr algn="ctr" fontAlgn="t"/>
                      <a:endParaRPr lang="ru-RU" sz="1200" b="0" i="0" u="none" strike="noStrike" kern="1200" baseline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ООО «</a:t>
                      </a:r>
                      <a:r>
                        <a:rPr lang="ru-RU" sz="1200" b="0" i="0" u="none" strike="noStrike" kern="1200" baseline="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Теплосинтез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Нарушение прав работников, </a:t>
                      </a:r>
                      <a:r>
                        <a:rPr lang="ru-RU" sz="120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профсоюзофобия</a:t>
                      </a:r>
                      <a:endParaRPr lang="ru-RU" sz="12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1200" b="1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fontAlgn="t"/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ООО «</a:t>
                      </a:r>
                      <a:r>
                        <a:rPr lang="ru-RU" sz="120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Теплосинтез</a:t>
                      </a: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</a:t>
                      </a:r>
                    </a:p>
                    <a:p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государственных учреждений и общественного обслуживания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ООО «</a:t>
                      </a:r>
                      <a:r>
                        <a:rPr lang="ru-RU" sz="120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Теплосинтез</a:t>
                      </a: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</a:t>
                      </a:r>
                      <a:endParaRPr lang="ru-RU" sz="1200" b="0" i="0" u="none" strike="noStrike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краевой организации профсоюза провел встречу в первичной профсоюзной организации, ведутся переговоры с руководителем 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развивается.</a:t>
                      </a:r>
                    </a:p>
                    <a:p>
                      <a:pPr algn="ctr" fontAlgn="t"/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0584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81000" y="1066800"/>
          <a:ext cx="8610600" cy="3352800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1524000"/>
                <a:gridCol w="2438400"/>
                <a:gridCol w="1524000"/>
                <a:gridCol w="1066800"/>
              </a:tblGrid>
              <a:tr h="52576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82703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Апрель 2016</a:t>
                      </a:r>
                    </a:p>
                    <a:p>
                      <a:pPr algn="ctr" fontAlgn="t"/>
                      <a:endParaRPr lang="ru-RU" sz="1200" b="0" i="0" u="none" strike="noStrike" kern="1200" baseline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Дом Культуры поселка Николаевка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Уменьшение размера фонда стимулирования работников, повлекшие уменьшение заработной платы</a:t>
                      </a:r>
                      <a:endParaRPr lang="ru-RU" sz="12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Дома Культуры поселка Николаевка </a:t>
                      </a:r>
                      <a:endParaRPr lang="ru-RU" sz="12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государственных учреждений и общественного обслуживания,</a:t>
                      </a:r>
                    </a:p>
                    <a:p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</a:t>
                      </a:r>
                      <a:r>
                        <a:rPr lang="ru-RU" sz="12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Федерации профсоюзов Камчатки</a:t>
                      </a:r>
                      <a:endParaRPr lang="ru-RU" sz="1200" b="0" i="0" u="none" strike="noStrike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Дома Культуры поселка Николаевка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краевой организации профсоюза с Председателем Федерации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профсоюзов Камчатки</a:t>
                      </a: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провели встречу в первичной профсоюзной организации, ведутся переговоры с руководителем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развивается.</a:t>
                      </a:r>
                    </a:p>
                    <a:p>
                      <a:pPr algn="ctr" fontAlgn="t"/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0584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IV</a:t>
            </a:r>
            <a:r>
              <a:rPr lang="ru-RU" sz="2800" dirty="0" smtClean="0">
                <a:solidFill>
                  <a:srgbClr val="002060"/>
                </a:solidFill>
              </a:rPr>
              <a:t>. Главное о социально-трудовых отношениях в РФ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685800"/>
            <a:ext cx="8915400" cy="4525963"/>
          </a:xfrm>
        </p:spPr>
        <p:txBody>
          <a:bodyPr>
            <a:normAutofit fontScale="25000" lnSpcReduction="20000"/>
          </a:bodyPr>
          <a:lstStyle/>
          <a:p>
            <a:pPr algn="just">
              <a:buNone/>
            </a:pPr>
            <a:r>
              <a:rPr lang="ru-RU" sz="8000" dirty="0" smtClean="0">
                <a:solidFill>
                  <a:srgbClr val="002060"/>
                </a:solidFill>
              </a:rPr>
              <a:t>		На официальном сайте Правительства РФ опубликовано распоряжение от 30 апреля 2016 года №836-р о распределении субсидий на реализацию дополнительных мер в сфере занятости. Подписанным распоряжением распределены субсидии в объёме 1061,13 млн. рублей, предоставляемые в 2016 году из федерального бюджета республикам Башкортостан, Мордовия, Татарстан, Удмуртской Республики, Брянской, Владимирской, Кемеровской, Кировской, Псковской, Самарской и Тамбовской областям на реализацию региональных программ, предусматривающих дополнительные меры в сфере занятости населения, направленные на снижение напряжённости на рынке труда. Региональные программы направлены на содействие трудоустройству безработных граждан и поддержку занятости работников ключевых предприятий субъектов Федерации, на которых сложилась наиболее сложная экономическая ситуация. Субсидии предоставляются на: опережающее профессиональное обучение и стажировку (в том числе в другой местности) работников организаций, находящихся под риском увольнения, а также принятых на постоянную работу работников, уволенных из других организаций в связи с ликвидацией либо сокращением численности или штата работников, и безработных граждан; возмещение работодателям, реализующим программы развития организации (в том числе программы, направленные на </a:t>
            </a:r>
            <a:r>
              <a:rPr lang="ru-RU" sz="8000" dirty="0" err="1" smtClean="0">
                <a:solidFill>
                  <a:srgbClr val="002060"/>
                </a:solidFill>
              </a:rPr>
              <a:t>импортозамещение</a:t>
            </a:r>
            <a:r>
              <a:rPr lang="ru-RU" sz="8000" dirty="0" smtClean="0">
                <a:solidFill>
                  <a:srgbClr val="002060"/>
                </a:solidFill>
              </a:rPr>
              <a:t>, инновации, развитие персонала), расходов на частичную оплату труда работников, уволенных из других организаций в связи с ликвидацией либо сокращением численности или штата работников, выпускников профессиональных образовательных организаций</a:t>
            </a:r>
            <a:endParaRPr lang="ru-RU" sz="2000" dirty="0" smtClean="0"/>
          </a:p>
          <a:p>
            <a:pPr algn="just">
              <a:buNone/>
            </a:pPr>
            <a:endParaRPr lang="ru-RU" sz="8000" dirty="0" smtClean="0">
              <a:solidFill>
                <a:srgbClr val="002060"/>
              </a:solidFill>
            </a:endParaRPr>
          </a:p>
          <a:p>
            <a:endParaRPr lang="ru-RU" sz="2000" dirty="0" smtClean="0"/>
          </a:p>
          <a:p>
            <a:pPr algn="just">
              <a:buNone/>
            </a:pPr>
            <a:endParaRPr lang="ru-RU" sz="8000" dirty="0" smtClean="0">
              <a:solidFill>
                <a:srgbClr val="002060"/>
              </a:solidFill>
            </a:endParaRPr>
          </a:p>
          <a:p>
            <a:endParaRPr lang="ru-RU" sz="8000" dirty="0" smtClean="0">
              <a:solidFill>
                <a:srgbClr val="002060"/>
              </a:solidFill>
            </a:endParaRPr>
          </a:p>
          <a:p>
            <a:pPr algn="just">
              <a:buNone/>
            </a:pPr>
            <a:endParaRPr lang="ru-RU" sz="8000" dirty="0" smtClean="0">
              <a:solidFill>
                <a:srgbClr val="002060"/>
              </a:solidFill>
            </a:endParaRPr>
          </a:p>
          <a:p>
            <a:pPr algn="just"/>
            <a:endParaRPr lang="ru-RU" dirty="0" smtClean="0"/>
          </a:p>
          <a:p>
            <a:pPr algn="just"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IV</a:t>
            </a:r>
            <a:r>
              <a:rPr lang="ru-RU" sz="2800" dirty="0" smtClean="0">
                <a:solidFill>
                  <a:srgbClr val="002060"/>
                </a:solidFill>
              </a:rPr>
              <a:t>. Главное о социально-трудовых отношениях в РФ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838200"/>
            <a:ext cx="8915400" cy="4525963"/>
          </a:xfrm>
        </p:spPr>
        <p:txBody>
          <a:bodyPr>
            <a:normAutofit fontScale="25000" lnSpcReduction="20000"/>
          </a:bodyPr>
          <a:lstStyle/>
          <a:p>
            <a:pPr algn="just">
              <a:buNone/>
            </a:pPr>
            <a:r>
              <a:rPr lang="ru-RU" sz="8000" dirty="0" smtClean="0">
                <a:solidFill>
                  <a:srgbClr val="002060"/>
                </a:solidFill>
              </a:rPr>
              <a:t>		и безработных граждан; обеспечение временной занятости работников, находящихся под риском увольнения; возмещение работодателям затрат, связанных с трудоустройством инвалидов, включая создание инфраструктуры, адаптацию на рабочем месте и наставничество. Принятое решение позволит в 2016 году обеспечить занятость более 34,7 тыс. работников, находящихся под риском увольнения, и граждан, ищущих работу. Документ рассмотрен и одобрен на заседании Правительства Российской Федерации 28 апреля 2016 года. </a:t>
            </a:r>
          </a:p>
          <a:p>
            <a:pPr algn="just">
              <a:buNone/>
            </a:pPr>
            <a:r>
              <a:rPr lang="ru-RU" sz="8000" dirty="0" smtClean="0">
                <a:solidFill>
                  <a:srgbClr val="002060"/>
                </a:solidFill>
              </a:rPr>
              <a:t>		Президент РФ В. Путин подписал Федеральный закон «О внесении изменений в статью 11 Федерального закона «Об индивидуальном (персонифицированном) учёте в системе обязательного пенсионного страхования» и Федеральный закон «О специальной оценке условий труда». Федеральным законом в статью 11 Федерального закона «Об индивидуальном (персонифицированном) учёте в системе обязательного пенсионного страхования» вносится дополнение о том, что представление работодателем (страхователем) в органы Пенсионного фонда Российской Федерации сведений об идентификационных номерах налогоплательщиков, присвоенных его застрахованным работникам, осуществляется при наличии у работодателя таких сведений. Федеральным законом также вносятся изменения в Федеральный закон «О специальной оценке условий труда», направленные на уточнение порядка осуществления отдельных процедур в связи со специальной оценкой условий труда. </a:t>
            </a:r>
          </a:p>
          <a:p>
            <a:pPr algn="just">
              <a:buNone/>
            </a:pPr>
            <a:endParaRPr lang="ru-RU" sz="8000" dirty="0" smtClean="0">
              <a:solidFill>
                <a:srgbClr val="002060"/>
              </a:solidFill>
            </a:endParaRPr>
          </a:p>
          <a:p>
            <a:pPr algn="just"/>
            <a:endParaRPr lang="ru-RU" dirty="0" smtClean="0"/>
          </a:p>
          <a:p>
            <a:pPr algn="just"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IV</a:t>
            </a:r>
            <a:r>
              <a:rPr lang="ru-RU" sz="2800" dirty="0" smtClean="0">
                <a:solidFill>
                  <a:srgbClr val="002060"/>
                </a:solidFill>
              </a:rPr>
              <a:t>. Главное о социально-трудовых отношениях в РФ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838200"/>
            <a:ext cx="8915400" cy="4525963"/>
          </a:xfrm>
        </p:spPr>
        <p:txBody>
          <a:bodyPr>
            <a:normAutofit fontScale="25000" lnSpcReduction="20000"/>
          </a:bodyPr>
          <a:lstStyle/>
          <a:p>
            <a:pPr algn="just">
              <a:buNone/>
            </a:pPr>
            <a:r>
              <a:rPr lang="ru-RU" sz="8000" dirty="0" smtClean="0">
                <a:solidFill>
                  <a:srgbClr val="002060"/>
                </a:solidFill>
              </a:rPr>
              <a:t>		В частности, устанавливается срок для уведомления работодателем организации, проводившей специальную оценку условий труда, об утверждении отчёта о её проведении, уточняется порядок проведения внеплановой специальной оценки условий труда, расширяется перечень сведений, подлежащих передаче в Федеральную государственную информационную систему учёта результатов проведения специальной оценки условий труда. Кроме того, Федеральным законом предусматривается возможность применения до 31 декабря 2020 года методик (методов) измерений вредных и (или) опасных производственных факторов, допущенных к применению в порядке, установленном до дня вступления в силу Федерального закона «Об обеспечении единства измерений», то есть без проведения их аттестации. </a:t>
            </a:r>
          </a:p>
          <a:p>
            <a:pPr algn="just">
              <a:buNone/>
            </a:pPr>
            <a:r>
              <a:rPr lang="ru-RU" sz="8000" dirty="0" smtClean="0">
                <a:solidFill>
                  <a:srgbClr val="002060"/>
                </a:solidFill>
              </a:rPr>
              <a:t>		Министр труда и социальной защиты М. </a:t>
            </a:r>
            <a:r>
              <a:rPr lang="ru-RU" sz="8000" dirty="0" err="1" smtClean="0">
                <a:solidFill>
                  <a:srgbClr val="002060"/>
                </a:solidFill>
              </a:rPr>
              <a:t>Топилин</a:t>
            </a:r>
            <a:r>
              <a:rPr lang="ru-RU" sz="8000" dirty="0" smtClean="0">
                <a:solidFill>
                  <a:srgbClr val="002060"/>
                </a:solidFill>
              </a:rPr>
              <a:t> в ходе рабочей поездки в Крымский федеральный округ отметил, что министерство проводит еженедельный мониторинг рынка труда в разрезе субъектов Российской Федерации, который базируется на официальной информации, представляемой работодателями в органы службы занятости, о планируемых увольнениях работников в связи с ликвидацией организаций, либо сокращением численности или штата работников, а также введении режимов неполной занятости. «С 20 по 27 апреля 2016 года численность официально зарегистрированных безработных граждан уменьшилась на 0,3% и составила 1 053 963 человека», – сообщил министр. «За этот период снижение численности безработных граждан произошло в 58 регионах.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IV</a:t>
            </a:r>
            <a:r>
              <a:rPr lang="ru-RU" sz="2800" dirty="0" smtClean="0">
                <a:solidFill>
                  <a:srgbClr val="002060"/>
                </a:solidFill>
              </a:rPr>
              <a:t>. Главное о социально-трудовых отношениях в РФ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838200"/>
            <a:ext cx="8915400" cy="4525963"/>
          </a:xfrm>
        </p:spPr>
        <p:txBody>
          <a:bodyPr>
            <a:normAutofit fontScale="25000" lnSpcReduction="20000"/>
          </a:bodyPr>
          <a:lstStyle/>
          <a:p>
            <a:pPr algn="just">
              <a:buNone/>
            </a:pPr>
            <a:r>
              <a:rPr lang="ru-RU" sz="8000" dirty="0" smtClean="0">
                <a:solidFill>
                  <a:srgbClr val="002060"/>
                </a:solidFill>
              </a:rPr>
              <a:t>		При этом Республика Крым и город Севастополь вошли в число регионов-лидеров по снижению безработицы. Так, численность безработных граждан в городе Севастополе снизилась на 9,9%, а Республике Крым – на 3,0%». Кроме того, существенное снижение наблюдалось в Алтайском и Пермском краях, Чукотском автономном округе, Омской, Волгоградской, Астраханской областях», – добавил министр. В 25 регионах отмечался рост численности безработных граждан. Наиболее значительный рост численности безработных по сравнению с другими регионами отмечен в Еврейской автономной области, Воронежской, Курской, Кировской, Саратовской, Калининградской областях, республиках Саха (Якутия), Дагестан, Калмыкия, Ставропольском крае. Не изменилась численность безработных в Орловской области и Чеченской Республике. По состоянию на 27 апреля 2016 года суммарная численность работников, находившихся в простое по инициативе администрации, работавших неполное рабочее время, а также работников, которым были предоставлены отпуска по соглашению сторон, выросла на 0,4% и составила 329 846 человек. </a:t>
            </a:r>
          </a:p>
          <a:p>
            <a:pPr algn="just">
              <a:buNone/>
            </a:pPr>
            <a:endParaRPr lang="ru-RU" sz="8000" dirty="0" smtClean="0">
              <a:solidFill>
                <a:srgbClr val="002060"/>
              </a:solidFill>
            </a:endParaRPr>
          </a:p>
          <a:p>
            <a:pPr algn="just"/>
            <a:endParaRPr lang="ru-RU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0" y="1143000"/>
          <a:ext cx="5822576" cy="52443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Диаграмма 5"/>
          <p:cNvGraphicFramePr/>
          <p:nvPr/>
        </p:nvGraphicFramePr>
        <p:xfrm>
          <a:off x="4979893" y="1600200"/>
          <a:ext cx="4164107" cy="55401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304800" y="152400"/>
            <a:ext cx="84582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2060"/>
                </a:solidFill>
              </a:rPr>
              <a:t>V</a:t>
            </a:r>
            <a:r>
              <a:rPr lang="ru-RU" sz="2800" dirty="0" smtClean="0">
                <a:solidFill>
                  <a:srgbClr val="002060"/>
                </a:solidFill>
              </a:rPr>
              <a:t>. Распределения актуальных СТК по отраслям и основные причины СТК в Камчатском крае 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Федерация профсоюзов Камчатки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077200" cy="4572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Председатель: Зимин Андрей Владимирович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Российская Федерация, 683000,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г. Петропавловск-Камчатский, 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ул. Ленинская 18 (Дом Союзов)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тел./факс 8 (4152) 42-10-10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Сайт: </a:t>
            </a:r>
            <a:r>
              <a:rPr lang="en-US" sz="2800" dirty="0" smtClean="0">
                <a:solidFill>
                  <a:srgbClr val="002060"/>
                </a:solidFill>
              </a:rPr>
              <a:t>www.profkam.ru</a:t>
            </a:r>
            <a:endParaRPr lang="ru-RU" sz="2800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en-US" sz="2800" dirty="0" smtClean="0">
                <a:solidFill>
                  <a:srgbClr val="002060"/>
                </a:solidFill>
              </a:rPr>
              <a:t>E-mail</a:t>
            </a:r>
            <a:r>
              <a:rPr lang="ru-RU" sz="2800" dirty="0" smtClean="0">
                <a:solidFill>
                  <a:srgbClr val="002060"/>
                </a:solidFill>
              </a:rPr>
              <a:t>: </a:t>
            </a:r>
            <a:r>
              <a:rPr lang="en-US" sz="2800" dirty="0" smtClean="0">
                <a:solidFill>
                  <a:srgbClr val="002060"/>
                </a:solidFill>
              </a:rPr>
              <a:t>profsoyuz@mail.kamchatka.ru</a:t>
            </a:r>
            <a:endParaRPr lang="ru-RU" sz="2800" dirty="0" smtClean="0">
              <a:solidFill>
                <a:srgbClr val="002060"/>
              </a:solidFill>
            </a:endParaRPr>
          </a:p>
        </p:txBody>
      </p:sp>
      <p:pic>
        <p:nvPicPr>
          <p:cNvPr id="6" name="Рисунок 5" descr="map_russia_280_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80929">
            <a:off x="6452476" y="2025880"/>
            <a:ext cx="2427005" cy="4638674"/>
          </a:xfrm>
          <a:prstGeom prst="roundRect">
            <a:avLst>
              <a:gd name="adj" fmla="val 16667"/>
            </a:avLst>
          </a:prstGeom>
          <a:ln/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2995</TotalTime>
  <Words>1359</Words>
  <PresentationFormat>Экран (4:3)</PresentationFormat>
  <Paragraphs>218</Paragraphs>
  <Slides>16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  Федерация профсоюзов Камчатки   Бюллетень  проекта «Социально-трудовые конфликты  в Камчатском крае»   </vt:lpstr>
      <vt:lpstr>Слайд 2</vt:lpstr>
      <vt:lpstr>Слайд 3</vt:lpstr>
      <vt:lpstr>Слайд 4</vt:lpstr>
      <vt:lpstr>III. СТК Камчатского края (в т.ч. потенциальные),  произошедшие за последние 12 месяцев</vt:lpstr>
      <vt:lpstr>III. СТК Камчатского края (в т.ч. потенциальные),  произошедшие за последние 12 месяцев</vt:lpstr>
      <vt:lpstr>III. СТК Камчатского края (в т.ч. потенциальные),  произошедшие за последние 12 месяцев</vt:lpstr>
      <vt:lpstr>III. СТК Камчатского края (в т.ч. потенциальные),  произошедшие за последние 12 месяцев</vt:lpstr>
      <vt:lpstr>III. СТК Камчатского края (в т.ч. потенциальные),  произошедшие за последние 12 месяцев</vt:lpstr>
      <vt:lpstr>III. СТК Камчатского края (в т.ч. потенциальные),  произошедшие за последние 12 месяцев</vt:lpstr>
      <vt:lpstr>IV. Главное о социально-трудовых отношениях в РФ</vt:lpstr>
      <vt:lpstr>IV. Главное о социально-трудовых отношениях в РФ</vt:lpstr>
      <vt:lpstr>IV. Главное о социально-трудовых отношениях в РФ</vt:lpstr>
      <vt:lpstr>IV. Главное о социально-трудовых отношениях в РФ</vt:lpstr>
      <vt:lpstr>Слайд 15</vt:lpstr>
      <vt:lpstr>Федерация профсоюзов Камчатки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Бюллетень проекта «социально-трудовых конфликты в Камчатском крае» (№1) с 01.01.2014 по 15.05.2014.</dc:title>
  <cp:lastModifiedBy>trud</cp:lastModifiedBy>
  <cp:revision>316</cp:revision>
  <dcterms:modified xsi:type="dcterms:W3CDTF">2016-07-18T22:57:48Z</dcterms:modified>
</cp:coreProperties>
</file>