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9"/>
  </p:notesMasterIdLst>
  <p:sldIdLst>
    <p:sldId id="256" r:id="rId2"/>
    <p:sldId id="269" r:id="rId3"/>
    <p:sldId id="275" r:id="rId4"/>
    <p:sldId id="274" r:id="rId5"/>
    <p:sldId id="299" r:id="rId6"/>
    <p:sldId id="300" r:id="rId7"/>
    <p:sldId id="303" r:id="rId8"/>
    <p:sldId id="304" r:id="rId9"/>
    <p:sldId id="307" r:id="rId10"/>
    <p:sldId id="308" r:id="rId11"/>
    <p:sldId id="311" r:id="rId12"/>
    <p:sldId id="306" r:id="rId13"/>
    <p:sldId id="309" r:id="rId14"/>
    <p:sldId id="310" r:id="rId15"/>
    <p:sldId id="312" r:id="rId16"/>
    <p:sldId id="270" r:id="rId17"/>
    <p:sldId id="283" r:id="rId1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808" autoAdjust="0"/>
    <p:restoredTop sz="98483" autoAdjust="0"/>
  </p:normalViewPr>
  <p:slideViewPr>
    <p:cSldViewPr>
      <p:cViewPr>
        <p:scale>
          <a:sx n="70" d="100"/>
          <a:sy n="70" d="100"/>
        </p:scale>
        <p:origin x="-1308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Распределение актуальных СТК по </a:t>
            </a:r>
            <a:r>
              <a:rPr lang="ru-RU" dirty="0" smtClean="0">
                <a:solidFill>
                  <a:srgbClr val="002060"/>
                </a:solidFill>
              </a:rPr>
              <a:t>отраслям</a:t>
            </a:r>
            <a:endParaRPr lang="ru-RU" dirty="0">
              <a:solidFill>
                <a:srgbClr val="002060"/>
              </a:solidFill>
            </a:endParaRP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4091014011667862E-2"/>
          <c:y val="0.14455458847579891"/>
          <c:w val="0.63787179420243623"/>
          <c:h val="0.672962428435214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Распределение актуальных СТК по отрослям</c:v>
                </c:pt>
              </c:strCache>
            </c:strRef>
          </c:tx>
          <c:dLbls>
            <c:dLbl>
              <c:idx val="2"/>
              <c:layout>
                <c:manualLayout>
                  <c:x val="-3.6169386196075411E-2"/>
                  <c:y val="-0.12295358455084926"/>
                </c:manualLayout>
              </c:layout>
              <c:showPercent val="1"/>
            </c:dLbl>
            <c:dLbl>
              <c:idx val="3"/>
              <c:layout>
                <c:manualLayout>
                  <c:x val="4.0949229344537938E-3"/>
                  <c:y val="-0.11178900428708802"/>
                </c:manualLayout>
              </c:layout>
              <c:showPercent val="1"/>
            </c:dLbl>
            <c:dLbl>
              <c:idx val="6"/>
              <c:layout>
                <c:manualLayout>
                  <c:x val="1.1881510863920247E-2"/>
                  <c:y val="5.9633666917540934E-2"/>
                </c:manualLayout>
              </c:layout>
              <c:showPercent val="1"/>
            </c:dLbl>
            <c:dLbl>
              <c:idx val="7"/>
              <c:delete val="1"/>
            </c:dLbl>
            <c:txPr>
              <a:bodyPr/>
              <a:lstStyle/>
              <a:p>
                <a:pPr>
                  <a:defRPr sz="12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Связь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5</c:v>
                </c:pt>
                <c:pt idx="1">
                  <c:v>1</c:v>
                </c:pt>
                <c:pt idx="2">
                  <c:v>2.5</c:v>
                </c:pt>
                <c:pt idx="3">
                  <c:v>2</c:v>
                </c:pt>
                <c:pt idx="4">
                  <c:v>6</c:v>
                </c:pt>
                <c:pt idx="5">
                  <c:v>2</c:v>
                </c:pt>
                <c:pt idx="6">
                  <c:v>1.9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Связь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73366994265082508"/>
          <c:y val="0.17715230124892531"/>
          <c:w val="0.19183244666965274"/>
          <c:h val="0.35032424400111895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explosion val="25"/>
          <c:dLbls>
            <c:dLbl>
              <c:idx val="2"/>
              <c:layout>
                <c:manualLayout>
                  <c:x val="6.8449850111920757E-2"/>
                  <c:y val="-6.657173609059186E-2"/>
                </c:manualLayout>
              </c:layout>
              <c:showPercent val="1"/>
            </c:dLbl>
            <c:dLbl>
              <c:idx val="3"/>
              <c:layout>
                <c:manualLayout>
                  <c:x val="7.1075262955538884E-2"/>
                  <c:y val="-6.4306831409542381E-2"/>
                </c:manualLayout>
              </c:layout>
              <c:showPercent val="1"/>
            </c:dLbl>
            <c:dLbl>
              <c:idx val="4"/>
              <c:layout>
                <c:manualLayout>
                  <c:x val="7.4689483243346191E-2"/>
                  <c:y val="-5.9216571853415251E-2"/>
                </c:manualLayout>
              </c:layout>
              <c:showPercent val="1"/>
            </c:dLbl>
            <c:dLbl>
              <c:idx val="5"/>
              <c:layout>
                <c:manualLayout>
                  <c:x val="0.10519782512793259"/>
                  <c:y val="-5.4613118794322721E-2"/>
                </c:manualLayout>
              </c:layout>
              <c:showPercent val="1"/>
            </c:dLbl>
            <c:dLbl>
              <c:idx val="6"/>
              <c:layout>
                <c:manualLayout>
                  <c:x val="9.7186983907954314E-2"/>
                  <c:y val="2.0233786248086479E-2"/>
                </c:manualLayout>
              </c:layout>
              <c:showPercent val="1"/>
            </c:dLbl>
            <c:dLbl>
              <c:idx val="7"/>
              <c:layout>
                <c:manualLayout>
                  <c:x val="6.3638374326116021E-2"/>
                  <c:y val="5.0607298776269079E-2"/>
                </c:manualLayout>
              </c:layout>
              <c:showPercent val="1"/>
            </c:dLbl>
            <c:dLbl>
              <c:idx val="8"/>
              <c:delete val="1"/>
            </c:dLbl>
            <c:txPr>
              <a:bodyPr/>
              <a:lstStyle/>
              <a:p>
                <a:pPr>
                  <a:defRPr>
                    <a:solidFill>
                      <a:srgbClr val="FFCC00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Лист1!$A$2:$A$10</c:f>
              <c:strCache>
                <c:ptCount val="8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увольнение</c:v>
                </c:pt>
                <c:pt idx="4">
                  <c:v>проезд в отпуск</c:v>
                </c:pt>
                <c:pt idx="5">
                  <c:v>реорганизация предприятия</c:v>
                </c:pt>
                <c:pt idx="6">
                  <c:v>оптимизация</c:v>
                </c:pt>
                <c:pt idx="7">
                  <c:v>профсоюзофобия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5</c:v>
                </c:pt>
                <c:pt idx="1">
                  <c:v>6</c:v>
                </c:pt>
                <c:pt idx="2">
                  <c:v>0.8</c:v>
                </c:pt>
                <c:pt idx="3">
                  <c:v>0.30000000000000032</c:v>
                </c:pt>
                <c:pt idx="4">
                  <c:v>1</c:v>
                </c:pt>
                <c:pt idx="5">
                  <c:v>1.6</c:v>
                </c:pt>
                <c:pt idx="6">
                  <c:v>3</c:v>
                </c:pt>
                <c:pt idx="7">
                  <c:v>1.1000000000000001</c:v>
                </c:pt>
                <c:pt idx="8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Лист1!$A$2:$A$10</c:f>
              <c:strCache>
                <c:ptCount val="8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увольнение</c:v>
                </c:pt>
                <c:pt idx="4">
                  <c:v>проезд в отпуск</c:v>
                </c:pt>
                <c:pt idx="5">
                  <c:v>реорганизация предприятия</c:v>
                </c:pt>
                <c:pt idx="6">
                  <c:v>оптимизация</c:v>
                </c:pt>
                <c:pt idx="7">
                  <c:v>профсоюзофобия</c:v>
                </c:pt>
              </c:strCache>
            </c:strRef>
          </c:cat>
          <c:val>
            <c:numRef>
              <c:f>Лист1!$C$2:$C$10</c:f>
              <c:numCache>
                <c:formatCode>General</c:formatCode>
                <c:ptCount val="9"/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30213885523925504"/>
          <c:y val="7.247549019607849E-2"/>
          <c:w val="0.69786102998793886"/>
          <c:h val="0.24527466481739282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16.05.2016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5/16/2016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5/16/2016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16)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состоянию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15 мая 2016г.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</a:t>
            </a:r>
            <a:r>
              <a:rPr lang="ru-RU" sz="3600" dirty="0" smtClean="0">
                <a:solidFill>
                  <a:srgbClr val="002060"/>
                </a:solidFill>
              </a:rPr>
              <a:t>апреля </a:t>
            </a:r>
            <a:r>
              <a:rPr lang="ru-RU" sz="3600" dirty="0" smtClean="0">
                <a:solidFill>
                  <a:srgbClr val="002060"/>
                </a:solidFill>
              </a:rPr>
              <a:t>2016г.  по 15 </a:t>
            </a:r>
            <a:r>
              <a:rPr lang="ru-RU" sz="3600" dirty="0" smtClean="0">
                <a:solidFill>
                  <a:srgbClr val="002060"/>
                </a:solidFill>
              </a:rPr>
              <a:t>мая </a:t>
            </a:r>
            <a:r>
              <a:rPr lang="ru-RU" sz="3600" dirty="0" smtClean="0">
                <a:solidFill>
                  <a:srgbClr val="002060"/>
                </a:solidFill>
              </a:rPr>
              <a:t>2016г</a:t>
            </a:r>
            <a:r>
              <a:rPr lang="ru-RU" sz="3600" dirty="0" smtClean="0">
                <a:solidFill>
                  <a:srgbClr val="002060"/>
                </a:solidFill>
              </a:rPr>
              <a:t>……………….……………………………………………..……….</a:t>
            </a:r>
            <a:r>
              <a:rPr lang="ru-RU" sz="3600" dirty="0" smtClean="0">
                <a:solidFill>
                  <a:srgbClr val="002060"/>
                </a:solidFill>
              </a:rPr>
              <a:t>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 ..…………………………………….………….…..………5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r>
              <a:rPr lang="ru-RU" sz="3600" dirty="0" smtClean="0">
                <a:solidFill>
                  <a:srgbClr val="002060"/>
                </a:solidFill>
              </a:rPr>
              <a:t>……………….…... </a:t>
            </a:r>
            <a:r>
              <a:rPr lang="en-US" sz="3600" dirty="0" smtClean="0">
                <a:solidFill>
                  <a:srgbClr val="002060"/>
                </a:solidFill>
              </a:rPr>
              <a:t>1</a:t>
            </a:r>
            <a:r>
              <a:rPr lang="ru-RU" sz="3600" dirty="0" smtClean="0">
                <a:solidFill>
                  <a:srgbClr val="002060"/>
                </a:solidFill>
              </a:rPr>
              <a:t>2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крае………………………………………….…………..….…</a:t>
            </a:r>
            <a:r>
              <a:rPr lang="ru-RU" sz="3600" dirty="0" smtClean="0">
                <a:solidFill>
                  <a:srgbClr val="002060"/>
                </a:solidFill>
              </a:rPr>
              <a:t>16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</a:t>
            </a:r>
            <a:r>
              <a:rPr lang="ru-RU" sz="3700" dirty="0" smtClean="0">
                <a:solidFill>
                  <a:srgbClr val="002060"/>
                </a:solidFill>
              </a:rPr>
              <a:t>17</a:t>
            </a:r>
            <a:endParaRPr lang="ru-RU" sz="37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</a:t>
            </a:r>
            <a:r>
              <a:rPr lang="ru-RU" sz="2400" dirty="0" smtClean="0">
                <a:solidFill>
                  <a:srgbClr val="002060"/>
                </a:solidFill>
              </a:rPr>
              <a:t>апреля </a:t>
            </a:r>
            <a:r>
              <a:rPr lang="ru-RU" sz="2400" dirty="0" smtClean="0">
                <a:solidFill>
                  <a:srgbClr val="002060"/>
                </a:solidFill>
              </a:rPr>
              <a:t>2016г.  по 15 </a:t>
            </a:r>
            <a:r>
              <a:rPr lang="ru-RU" sz="2400" dirty="0" smtClean="0">
                <a:solidFill>
                  <a:srgbClr val="002060"/>
                </a:solidFill>
              </a:rPr>
              <a:t>мая </a:t>
            </a:r>
            <a:r>
              <a:rPr lang="ru-RU" sz="2400" dirty="0" smtClean="0">
                <a:solidFill>
                  <a:srgbClr val="002060"/>
                </a:solidFill>
              </a:rPr>
              <a:t>2016г.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623441"/>
          <a:ext cx="8991600" cy="2567559"/>
        </p:xfrm>
        <a:graphic>
          <a:graphicData uri="http://schemas.openxmlformats.org/drawingml/2006/table">
            <a:tbl>
              <a:tblPr/>
              <a:tblGrid>
                <a:gridCol w="1828800"/>
                <a:gridCol w="1524000"/>
                <a:gridCol w="1371600"/>
                <a:gridCol w="2590800"/>
                <a:gridCol w="1676400"/>
              </a:tblGrid>
              <a:tr h="56508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0024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408908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600200"/>
                <a:gridCol w="2133600"/>
                <a:gridCol w="17526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647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Май 2015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Институт вулканологии и сейсмологии ДВО РАН, Камчатский филиал Геофизической службы РАН, Институт космофизических исследований и распространения радиоволн ДВО РАН, Камчатский филиал Тихоокеанского института географии ДВО РАН, Научно-исследовательский геотехнологический центр ДВО РАН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 , проживающих в районе Крайнего Севера, на оплату проезда в отпуск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предприятий Институт вулканологии и сейсмологии ДВО РАН, Камчатский филиал Геофизической службы РАН, Институт космофизических исследований и распространения радиоволн ДВО РАН, Камчатский филиал Тихоокеанского института географии ДВО РАН, Научно-исследовательский геотехнологический центр ДВО РАН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 профсоюза работников народного образования и науки РФ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Правительство РФ, Прокуратура Камчатского края, Администрация  Федерального агентства научных учреждений (ФАНО).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обращение в адрес Председателя Правительства РФ Медведева Д.А., в Прокуратуру Камчатского края, Руководителю Федерального агентства научных учреждений (ФАНО).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990600"/>
          <a:ext cx="8610600" cy="564557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148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433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Июнь 2015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Из-за систематического нарушения оплаты выполненных работ ООО «УЖКХ г. Петропавловска-Камчатского» подрядным организациям, в данных организациях нарушение прав работников, систематическая задержка заработной платы, неоплата отчислений во внебюджетные фонды.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Администрация 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ООО «УЖКХ г. Петропавловска-Камчатского» , наблюдательный совет  ООО«УЖКХ г. Петропавловска-Камчатского»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РФ, Министерство ЖКХ и энергетики Камчатского края, Глава ПКГО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обращение в адрес Министерство ЖКХ и энергетики Камчатского края, Глава ПКГО, ООО «УЖКХ г. Петропавловска-Камчатского» , наблюдательный совет  ООО«УЖКХ г. Петропавловска-Камчатского» , решается вопрос о дальнейшем существовании.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0433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"Камчатавтодор"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Совет директоров ОАО "Камчатавтодор" 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обратились с просьбой оказать содействие в вопросе передачи акций предприятий в краевую собственность, а также недопущения нарушений в части выплаты заработной платы работникам предприятия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"Камчатавтодор" , Совет директоров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ведет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610600" cy="5817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27315">
                <a:tc>
                  <a:txBody>
                    <a:bodyPr/>
                    <a:lstStyle/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ФГУП «ГЦСС»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Профсоюзофобия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ФГУП «ГЦСС» 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связи России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2.Администрация ФГУП «ГЦСС»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Прокуратура Камчатского края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направила жалобы в прокуратуру Камчатского края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27315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(ГТВС) Вилючинского городского округа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Банкротство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2.Администрация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ВрИО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Губернатора Камчатского края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Проведена встреча работников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с 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ВрИО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Губернатора Камчатского края, ведется работа по заключению многостороннего договора в условиях организационно-правовых изменений в статусе предприятия МУП «ГТВС»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040756"/>
          <a:ext cx="8610600" cy="5436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ФГУП «Атом-Охрана»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трудовых прав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ФГУП «Атом-Охрана»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ФГУП «Атом-Охрана»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оказывает 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Проводится проверка.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права и оплаты отпуска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Камчатской краевой организации профсоюза работников транспорта, геолого-добывающих и производственных отраслей направил требование руководству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предоставить ежегодный оплачиваемый отпуск работникам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5436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работников транспорта, геолого-добывающих и производственных отраслей оказывает 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Декабрь 2015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специальной связи по Камчатскому краю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Увольнение работников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по </a:t>
                      </a:r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п.5 ст.81 ТК РФ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«Управление специальной связи по Камчатскому краю»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связи России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«Управление специальной связи по Камчатскому краю»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Федерацией профсоюзов Камчатки была проведена проверка, был выявлен ряд нарушений, которые впоследствии были устранены. В настоящее время подготовлены документы в суд для восстановления работников на работе в прежнейдолжности.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54864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2016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дисциплинарные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взыскания, увольнения, нарушение решение Конференции работников по выборам нового ректора ФГБОУ ВПО «</a:t>
                      </a:r>
                      <a:r>
                        <a:rPr lang="ru-RU" sz="105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Российского профессионального союза работников рыбного хозяйства </a:t>
                      </a:r>
                    </a:p>
                    <a:p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Проводятся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консультации правовым отделам Федерации профсоюзов Камчатки, направлено письмо 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РФ, работники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r>
                        <a:rPr lang="ru-RU" sz="1050" b="0" i="0" u="none" strike="noStrike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начали процедуру подготовки к забастовке путем сбора подписей для утверждения и выдвижения требований к работодателю.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133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профсоюзофобия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провел встречу в первичной профсоюзной организации, ведутся переговоры с руководителем 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33528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Апрель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Уменьшение размера фонда стимулирования работников, повлекшие уменьшение заработной платы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Дома Культуры поселка Николаевка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обслуживания,</a:t>
                      </a:r>
                    </a:p>
                    <a:p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Федерации профсоюзов Камчатки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Дома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с Председателем Федерации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профсоюзов Камчатки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провели встречу в первичной профсоюзной организации, ведутся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858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  <a:r>
              <a:rPr lang="ru-RU" sz="8000" dirty="0" smtClean="0">
                <a:solidFill>
                  <a:srgbClr val="002060"/>
                </a:solidFill>
              </a:rPr>
              <a:t>На официальном сайте Правительства РФ опубликовано распоряжение от 30 апреля 2016 года №836-р о распределении субсидий на реализацию дополнительных мер в сфере занятости. Подписанным распоряжением распределены субсидии в объёме 1061,13 млн. рублей, предоставляемые в 2016 году из федерального бюджета республикам Башкортостан, Мордовия, Татарстан, Удмуртской Республики, Брянской, Владимирской, Кемеровской, Кировской, Псковской, Самарской и Тамбовской областям на реализацию региональных программ, предусматривающих дополнительные меры в сфере занятости населения, направленные на снижение напряжённости на рынке труда. Региональные программы направлены на содействие трудоустройству безработных граждан и поддержку занятости работников ключевых предприятий субъектов Федерации, на которых сложилась наиболее сложная экономическая ситуация. Субсидии предоставляются на: опережающее профессиональное обучение и стажировку (в том числе в другой местности) работников организаций, находящихся под риском увольнения, а также принятых на постоянную работу работников, уволенных из других организаций в связи с ликвидацией либо сокращением численности или штата работников, и безработных граждан; возмещение работодателям, реализующим программы развития организации (в том числе программы, направленные на </a:t>
            </a:r>
            <a:r>
              <a:rPr lang="ru-RU" sz="8000" dirty="0" err="1" smtClean="0">
                <a:solidFill>
                  <a:srgbClr val="002060"/>
                </a:solidFill>
              </a:rPr>
              <a:t>импортозамещение</a:t>
            </a:r>
            <a:r>
              <a:rPr lang="ru-RU" sz="8000" dirty="0" smtClean="0">
                <a:solidFill>
                  <a:srgbClr val="002060"/>
                </a:solidFill>
              </a:rPr>
              <a:t>, инновации, развитие персонала), расходов на частичную оплату труда работников, уволенных из других организаций в связи с ликвидацией либо сокращением численности или штата работников, выпускников профессиональных образовательных </a:t>
            </a:r>
            <a:r>
              <a:rPr lang="ru-RU" sz="8000" dirty="0" smtClean="0">
                <a:solidFill>
                  <a:srgbClr val="002060"/>
                </a:solidFill>
              </a:rPr>
              <a:t>организаций</a:t>
            </a:r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82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  <a:r>
              <a:rPr lang="ru-RU" sz="8000" dirty="0" smtClean="0">
                <a:solidFill>
                  <a:srgbClr val="002060"/>
                </a:solidFill>
              </a:rPr>
              <a:t>и безработных граждан; обеспечение временной занятости работников, находящихся под риском увольнения; возмещение работодателям затрат, связанных с трудоустройством инвалидов, включая создание инфраструктуры, адаптацию на рабочем месте и наставничество. Принятое решение позволит в 2016 году обеспечить занятость более 34,7 тыс. работников, находящихся под риском увольнения, и граждан, ищущих работу. Документ рассмотрен и одобрен на заседании Правительства Российской Федерации 28 апреля 2016 года.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Президент </a:t>
            </a:r>
            <a:r>
              <a:rPr lang="ru-RU" sz="8000" dirty="0" smtClean="0">
                <a:solidFill>
                  <a:srgbClr val="002060"/>
                </a:solidFill>
              </a:rPr>
              <a:t>РФ В. </a:t>
            </a:r>
            <a:r>
              <a:rPr lang="ru-RU" sz="8000" dirty="0" smtClean="0">
                <a:solidFill>
                  <a:srgbClr val="002060"/>
                </a:solidFill>
              </a:rPr>
              <a:t>Путин подписал Федеральный закон «О внесении изменений в статью 11 Федерального закона «Об индивидуальном (персонифицированном) учёте в системе обязательного пенсионного страхования» и Федеральный закон «О специальной оценке условий труда». Федеральным законом в статью 11 Федерального закона «Об индивидуальном (персонифицированном) учёте в системе обязательного пенсионного страхования» вносится дополнение о том, что представление работодателем (страхователем) в органы Пенсионного фонда Российской Федерации сведений об идентификационных номерах налогоплательщиков, присвоенных его застрахованным работникам, осуществляется при наличии у работодателя таких сведений. </a:t>
            </a:r>
            <a:r>
              <a:rPr lang="ru-RU" sz="8000" dirty="0" smtClean="0">
                <a:solidFill>
                  <a:srgbClr val="002060"/>
                </a:solidFill>
              </a:rPr>
              <a:t>Федеральным законом также вносятся изменения в Федеральный закон «О специальной оценке условий труда», направленные на уточнение порядка осуществления отдельных процедур в связи со специальной оценкой условий труда. </a:t>
            </a: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82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В </a:t>
            </a:r>
            <a:r>
              <a:rPr lang="ru-RU" sz="8000" dirty="0" smtClean="0">
                <a:solidFill>
                  <a:srgbClr val="002060"/>
                </a:solidFill>
              </a:rPr>
              <a:t>частности, устанавливается срок для уведомления работодателем организации, проводившей специальную оценку условий труда, об утверждении отчёта о её проведении, уточняется порядок проведения внеплановой специальной оценки условий труда, расширяется перечень сведений, подлежащих передаче в Федеральную государственную информационную систему учёта результатов проведения специальной оценки условий труда. </a:t>
            </a:r>
            <a:r>
              <a:rPr lang="ru-RU" sz="8000" dirty="0" smtClean="0">
                <a:solidFill>
                  <a:srgbClr val="002060"/>
                </a:solidFill>
              </a:rPr>
              <a:t>Кроме того, Федеральным законом предусматривается возможность применения до 31 декабря 2020 года методик (методов) измерений вредных и (или) опасных производственных факторов, допущенных к применению в порядке, установленном до дня вступления в силу Федерального закона «Об обеспечении единства измерений», то есть без проведения их аттестации.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Министр </a:t>
            </a:r>
            <a:r>
              <a:rPr lang="ru-RU" sz="8000" dirty="0" smtClean="0">
                <a:solidFill>
                  <a:srgbClr val="002060"/>
                </a:solidFill>
              </a:rPr>
              <a:t>труда и социальной защиты М. </a:t>
            </a:r>
            <a:r>
              <a:rPr lang="ru-RU" sz="8000" dirty="0" err="1" smtClean="0">
                <a:solidFill>
                  <a:srgbClr val="002060"/>
                </a:solidFill>
              </a:rPr>
              <a:t>Топилин</a:t>
            </a:r>
            <a:r>
              <a:rPr lang="ru-RU" sz="8000" dirty="0" smtClean="0">
                <a:solidFill>
                  <a:srgbClr val="002060"/>
                </a:solidFill>
              </a:rPr>
              <a:t> в ходе рабочей поездки в Крымский федеральный округ отметил, что министерство проводит еженедельный мониторинг рынка труда в разрезе субъектов Российской Федерации, который базируется на официальной информации, представляемой работодателями в органы службы занятости, о планируемых увольнениях работников в связи с ликвидацией организаций, либо сокращением численности или штата работников, а также введении режимов неполной занятости. «С 20 по 27 апреля 2016 года численность официально зарегистрированных безработных граждан уменьшилась на 0,3% и составила 1 053 963 человека», – сообщил министр. </a:t>
            </a:r>
            <a:r>
              <a:rPr lang="ru-RU" sz="8000" dirty="0" smtClean="0">
                <a:solidFill>
                  <a:srgbClr val="002060"/>
                </a:solidFill>
              </a:rPr>
              <a:t>«За этот период снижение численности безработных граждан произошло в 58 регионах.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82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При </a:t>
            </a:r>
            <a:r>
              <a:rPr lang="ru-RU" sz="8000" dirty="0" smtClean="0">
                <a:solidFill>
                  <a:srgbClr val="002060"/>
                </a:solidFill>
              </a:rPr>
              <a:t>этом Республика Крым и город Севастополь вошли в число регионов-лидеров по снижению безработицы. </a:t>
            </a:r>
            <a:r>
              <a:rPr lang="ru-RU" sz="8000" dirty="0" smtClean="0">
                <a:solidFill>
                  <a:srgbClr val="002060"/>
                </a:solidFill>
              </a:rPr>
              <a:t>Так, численность безработных граждан в городе Севастополе снизилась на 9,9%, а Республике Крым – на 3,0%». Кроме того, существенное снижение наблюдалось в Алтайском и Пермском краях, Чукотском автономном округе, Омской, Волгоградской, Астраханской областях», – добавил министр. В 25 регионах отмечался рост численности безработных граждан. Наиболее значительный рост численности безработных по сравнению с другими регионами отмечен в Еврейской автономной области, Воронежской, Курской, Кировской, Саратовской, Калининградской областях, республиках Саха (Якутия), Дагестан, Калмыкия, Ставропольском крае. Не изменилась численность безработных в Орловской области и Чеченской Республике. По состоянию на 27 апреля 2016 года суммарная численность работников, находившихся в простое по инициативе администрации, работавших неполное рабочее время, а также работников, которым были предоставлены отпуска по соглашению сторон, выросла на 0,4% и составила 329 846 человек. </a:t>
            </a: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143000"/>
          <a:ext cx="5822576" cy="5244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2928</TotalTime>
  <Words>1556</Words>
  <PresentationFormat>Экран (4:3)</PresentationFormat>
  <Paragraphs>243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Слайд 2</vt:lpstr>
      <vt:lpstr>Слайд 3</vt:lpstr>
      <vt:lpstr>Слайд 4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Слайд 16</vt:lpstr>
      <vt:lpstr>Федерация профсоюзов Камчатки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307</cp:revision>
  <dcterms:modified xsi:type="dcterms:W3CDTF">2016-05-16T00:39:56Z</dcterms:modified>
</cp:coreProperties>
</file>