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7"/>
  </p:notesMasterIdLst>
  <p:sldIdLst>
    <p:sldId id="256" r:id="rId2"/>
    <p:sldId id="269" r:id="rId3"/>
    <p:sldId id="275" r:id="rId4"/>
    <p:sldId id="274" r:id="rId5"/>
    <p:sldId id="299" r:id="rId6"/>
    <p:sldId id="300" r:id="rId7"/>
    <p:sldId id="303" r:id="rId8"/>
    <p:sldId id="304" r:id="rId9"/>
    <p:sldId id="307" r:id="rId10"/>
    <p:sldId id="308" r:id="rId11"/>
    <p:sldId id="306" r:id="rId12"/>
    <p:sldId id="309" r:id="rId13"/>
    <p:sldId id="310" r:id="rId14"/>
    <p:sldId id="270" r:id="rId15"/>
    <p:sldId id="283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92" y="-5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858E-2"/>
          <c:y val="0.14455458847579891"/>
          <c:w val="0.63787179420243612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4.0949229344537938E-3"/>
                  <c:y val="-0.111789004287088"/>
                </c:manualLayout>
              </c:layout>
              <c:showPercent val="1"/>
            </c:dLbl>
            <c:dLbl>
              <c:idx val="6"/>
              <c:layout>
                <c:manualLayout>
                  <c:x val="1.1881510863920244E-2"/>
                  <c:y val="5.9633666917540913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2.5</c:v>
                </c:pt>
                <c:pt idx="3">
                  <c:v>2</c:v>
                </c:pt>
                <c:pt idx="4">
                  <c:v>6</c:v>
                </c:pt>
                <c:pt idx="5">
                  <c:v>2</c:v>
                </c:pt>
                <c:pt idx="6">
                  <c:v>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2486"/>
          <c:y val="0.17715230124892531"/>
          <c:w val="0.19183244666965274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6.8449850111920757E-2"/>
                  <c:y val="-6.657173609059186E-2"/>
                </c:manualLayout>
              </c:layout>
              <c:showPercent val="1"/>
            </c:dLbl>
            <c:dLbl>
              <c:idx val="3"/>
              <c:layout>
                <c:manualLayout>
                  <c:x val="7.1075262955538884E-2"/>
                  <c:y val="-6.4306831409542353E-2"/>
                </c:manualLayout>
              </c:layout>
              <c:showPercent val="1"/>
            </c:dLbl>
            <c:dLbl>
              <c:idx val="4"/>
              <c:layout>
                <c:manualLayout>
                  <c:x val="7.4689483243346177E-2"/>
                  <c:y val="-5.9216571853415223E-2"/>
                </c:manualLayout>
              </c:layout>
              <c:showPercent val="1"/>
            </c:dLbl>
            <c:dLbl>
              <c:idx val="5"/>
              <c:layout>
                <c:manualLayout>
                  <c:x val="0.10519782512793259"/>
                  <c:y val="-5.4613118794322721E-2"/>
                </c:manualLayout>
              </c:layout>
              <c:showPercent val="1"/>
            </c:dLbl>
            <c:dLbl>
              <c:idx val="6"/>
              <c:layout>
                <c:manualLayout>
                  <c:x val="9.7186983907954314E-2"/>
                  <c:y val="2.0233786248086479E-2"/>
                </c:manualLayout>
              </c:layout>
              <c:showPercent val="1"/>
            </c:dLbl>
            <c:dLbl>
              <c:idx val="7"/>
              <c:layout>
                <c:manualLayout>
                  <c:x val="6.3638374326116021E-2"/>
                  <c:y val="5.0607298776269086E-2"/>
                </c:manualLayout>
              </c:layout>
              <c:showPercent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5</c:v>
                </c:pt>
                <c:pt idx="1">
                  <c:v>6</c:v>
                </c:pt>
                <c:pt idx="2">
                  <c:v>0.8</c:v>
                </c:pt>
                <c:pt idx="3">
                  <c:v>0.30000000000000032</c:v>
                </c:pt>
                <c:pt idx="4">
                  <c:v>1</c:v>
                </c:pt>
                <c:pt idx="5">
                  <c:v>1.6</c:v>
                </c:pt>
                <c:pt idx="6">
                  <c:v>3</c:v>
                </c:pt>
                <c:pt idx="7">
                  <c:v>1.1000000000000001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493"/>
          <c:y val="7.247549019607849E-2"/>
          <c:w val="0.69786102998793897"/>
          <c:h val="0.24527466481739277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15.04.2016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03 (15) по состоянию на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апреля 2016г.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февраля 2016г.  по 15 апреля 2016г……………….…………………………..……….4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РФ……………….…... </a:t>
            </a:r>
            <a:r>
              <a:rPr lang="en-US" sz="3600" dirty="0" smtClean="0">
                <a:solidFill>
                  <a:srgbClr val="002060"/>
                </a:solidFill>
              </a:rPr>
              <a:t>1</a:t>
            </a:r>
            <a:r>
              <a:rPr lang="ru-RU" sz="3600" dirty="0" smtClean="0">
                <a:solidFill>
                  <a:srgbClr val="002060"/>
                </a:solidFill>
              </a:rPr>
              <a:t>5</a:t>
            </a: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крае………………………………………….…………..….…18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Камчатки………………………...…19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февраля 2016г.  по 15 апреля 2016г.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4966274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0024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Работники 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жалуются на несоблюдение Трудового законодательства 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200" b="1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 встречу в первичной профсоюзной организации, ведутся переговоры с руководителем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0024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Работники Дома Культуры поселка Николаевка  недовольны уменьшению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Уменьшение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поселка Николаевка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обслуживания,</a:t>
                      </a:r>
                    </a:p>
                    <a:p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поселка Николаевка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с Председателем Федерации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профсоюзов Камчатки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провели встречу в первичной профсоюзной организации, ведутся переговоры с руководителем </a:t>
                      </a:r>
                    </a:p>
                    <a:p>
                      <a:pPr algn="ctr" fontAlgn="t"/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408908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600200"/>
                <a:gridCol w="21336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Май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 , проживающих в районе Крайнего Севера, на оплату проезда в отпуск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 профсоюза работников народного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Правительство РФ, Прокуратура Камчатского края, Администрация  Федерального агентства научных учреждений (ФАНО).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Председателя Правительства РФ Медведева Д.А., в Прокуратуру Камчатского края, Руководителю Федерального агентства научных учреждений (ФАНО).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990600"/>
          <a:ext cx="8610600" cy="564557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148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Июнь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Из-за систематического нарушения оплаты выполненных работ ООО «УЖКХ г. Петропавловска-Камчатского» подрядным организациям, в данных организациях нарушение прав работников, систематическая задержка заработной платы, неоплата отчислений во внебюджетные фонды.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Администрация 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ООО «УЖКХ г. Петропавловска-Камчатского» , наблюдательный совет  ООО«УЖКХ г. Петропавловска-Камчатского»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РФ, Министерство ЖКХ и энергетики Камчатского края, Глава ПКГО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Министерство ЖКХ и энергетики Камчатского края, Глава ПКГО, ООО «УЖКХ г. Петропавловска-Камчатского» , наблюдательный совет  ООО«УЖКХ г. Петропавловска-Камчатского» , решается вопрос о дальнейшем существовании.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"Камчатавтодор"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Совет директоров ОАО "Камчатавтодор"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обратились с просьбой оказать содействие в вопросе передачи акций предприятий в краевую собственность, а также недопущения нарушений в части выплаты заработной платы работникам предприятия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"Камчатавтодор" , Совет директоров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ведет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817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«ГЦСС»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«ГЦСС»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ФГУП «ГЦСС»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Прокуратура Камчатского края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направила жалобы в прокуратуру Камчатского края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(ГТВС) Вилючинского городского округа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Банкротство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Проведена встреча работников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с 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края, ведется работа по заключению многостороннего договора в условиях организационно-правовых изменений в статусе предприятия МУП «ГТВС»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040756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трудовых прав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«Атом-Охрана»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Проводится проверка.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права и оплаты отпуска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Камчатской краевой организации профсоюза работников транспорта, геолого-добывающих и производственных отраслей направил требование руководству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предоставить ежегодный оплачиваемый отпуск работникам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работников транспорта, геолого-добывающих и производственных отраслей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</a:t>
                      </a: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завершен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2015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 связи по Камчатскому краю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Увольнение работников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</a:t>
                      </a: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п.5 ст.81 ТК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«Управление специальной связи по Камчатскому краю»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«Управление специальной связи по Камчатскому краю»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Федерацией профсоюзов Камчатки была проведена проверка, был выявлен ряд нарушений, которые впоследствии были устранены. В настоящее время подготовлены документы в суд для восстановления работников на работе в прежнейдолжности.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2016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дисциплинарные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взыскания, увольнения, нарушение решение Конференции работников по выборам нового ректора ФГБОУ ВПО «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Российского профессионального союза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работников рыбного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хозяйства </a:t>
                      </a:r>
                    </a:p>
                    <a:p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консультации правовым отделам Федерации профсоюзов Камчатки, направлено письмо 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РФ, 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r>
                        <a:rPr lang="ru-RU" sz="1050" b="0" i="0" u="none" strike="noStrike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начали процедуру подготовки к забастовке путем сбора подписей для утверждения и выдвижения требований к работодателю.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30 </a:t>
            </a:r>
            <a:r>
              <a:rPr lang="ru-RU" sz="8000" dirty="0" smtClean="0">
                <a:solidFill>
                  <a:srgbClr val="002060"/>
                </a:solidFill>
              </a:rPr>
              <a:t>На заседании коллегии Министерства труда и социальной защиты РФ, прошедшем в Доме Правительства 8 апреля 2016 года, обсуждались итоги работы в 2015 году и задачи на 2016 год. </a:t>
            </a:r>
            <a:r>
              <a:rPr lang="ru-RU" sz="8000" dirty="0" smtClean="0">
                <a:solidFill>
                  <a:srgbClr val="002060"/>
                </a:solidFill>
              </a:rPr>
              <a:t>«Год, итоги которого мы подводим, в нашей сфере дал неплохие результаты, – заявила заместитель Председателя Правительства </a:t>
            </a:r>
            <a:r>
              <a:rPr lang="ru-RU" sz="8000" dirty="0" err="1" smtClean="0">
                <a:solidFill>
                  <a:srgbClr val="002060"/>
                </a:solidFill>
              </a:rPr>
              <a:t>О.Голодец</a:t>
            </a:r>
            <a:r>
              <a:rPr lang="ru-RU" sz="8000" dirty="0" smtClean="0">
                <a:solidFill>
                  <a:srgbClr val="002060"/>
                </a:solidFill>
              </a:rPr>
              <a:t>, открывая заседание коллегии. – Некоторые из них – пример отличного управления системой». Особое внимание на заседании было уделено теме занятости. В 2015 году через систему «Работа в России» и при содействии работников Федеральной службы занятости было трудоустроено 2 млн. 600 тыс. человек. </a:t>
            </a:r>
            <a:r>
              <a:rPr lang="ru-RU" sz="8000" dirty="0" err="1" smtClean="0">
                <a:solidFill>
                  <a:srgbClr val="002060"/>
                </a:solidFill>
              </a:rPr>
              <a:t>О.Голодец</a:t>
            </a:r>
            <a:r>
              <a:rPr lang="ru-RU" sz="8000" dirty="0" smtClean="0">
                <a:solidFill>
                  <a:srgbClr val="002060"/>
                </a:solidFill>
              </a:rPr>
              <a:t> напомнила, что в 2015 году появились новые механизмы содействия занятости. В частности, заработала программа содействия трудовой мобильности. «Программа, помогающая людям переезжать в другие регионы и адаптироваться к новым условиям труда, набирает обороты. Прошу обратить на неё внимание и активнее использовать на своих предприятиях», – отметила вице-премьер. Заместитель Председателя Правительства подчеркнула, что одним из важнейших приоритетов работы в ближайшие годы станет содействие изменению структуры занятости. </a:t>
            </a: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Министерство труда и социальной защиты РФ предлагает увеличить размер единовременной выплаты родственникам погибших в результате несчастных случаев на производстве. Об этом сообщил Министр труда и социальной защиты РФ </a:t>
            </a:r>
            <a:r>
              <a:rPr lang="ru-RU" sz="8000" dirty="0" err="1" smtClean="0">
                <a:solidFill>
                  <a:srgbClr val="002060"/>
                </a:solidFill>
              </a:rPr>
              <a:t>М.Топилин</a:t>
            </a:r>
            <a:r>
              <a:rPr lang="ru-RU" sz="8000" dirty="0" smtClean="0">
                <a:solidFill>
                  <a:srgbClr val="002060"/>
                </a:solidFill>
              </a:rPr>
              <a:t> по итогам совещания о состоянии и перспективах развития угольной промышленности под руководством Председателя Правительства РФ Д. Медведева. «Мы предлагаем увеличить до 2 млн. рублей размер единовременной выплаты родственникам погибших в результате несчастных случаев на производстве, – рассказал Министр. Он пояснил, что министерство исходит из того, что при смертельных случаях в результате аварии на опасном объекте, а также в случае гибели людей на воздушном транспорте родственники погибших получают 2 млн. рублей. «Это можно сделать в пределах средств, которые предусмотрены на страхование от несчастных случаев. В настоящее время выплата составляет 1 млн. рублей», – сказал Министр. </a:t>
            </a:r>
            <a:r>
              <a:rPr lang="ru-RU" sz="8000" dirty="0" err="1" smtClean="0">
                <a:solidFill>
                  <a:srgbClr val="002060"/>
                </a:solidFill>
              </a:rPr>
              <a:t>М.Топилин</a:t>
            </a:r>
            <a:r>
              <a:rPr lang="ru-RU" sz="8000" dirty="0" smtClean="0">
                <a:solidFill>
                  <a:srgbClr val="002060"/>
                </a:solidFill>
              </a:rPr>
              <a:t> также отметил, что министерство предлагает увеличить с 20 до 30% размер средств, которые работодатели могут предъявить к возмещению в Фонде социального страхования при реализации предупредительных мер по охране труда. «Что касается работодателей угольной промышленности, эти средства можно будет направить в том числе на приобретение устройств и оборудования, обеспечивающего контроль за безопасным ведением горных работ, а также дистанционную видео- и </a:t>
            </a:r>
            <a:r>
              <a:rPr lang="ru-RU" sz="8000" dirty="0" err="1" smtClean="0">
                <a:solidFill>
                  <a:srgbClr val="002060"/>
                </a:solidFill>
              </a:rPr>
              <a:t>аудиофиксацию</a:t>
            </a:r>
            <a:r>
              <a:rPr lang="ru-RU" sz="8000" dirty="0" smtClean="0">
                <a:solidFill>
                  <a:srgbClr val="002060"/>
                </a:solidFill>
              </a:rPr>
              <a:t> инструктажей и обучения персонала по безопасному производству работ», – сообщил Министр, подчеркнув, что это предложение Министерства труда и социальной защиты РФ. </a:t>
            </a: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Помимо этого </a:t>
            </a:r>
            <a:r>
              <a:rPr lang="ru-RU" sz="8000" dirty="0" err="1" smtClean="0">
                <a:solidFill>
                  <a:srgbClr val="002060"/>
                </a:solidFill>
              </a:rPr>
              <a:t>М.Топилин</a:t>
            </a:r>
            <a:r>
              <a:rPr lang="ru-RU" sz="8000" dirty="0" smtClean="0">
                <a:solidFill>
                  <a:srgbClr val="002060"/>
                </a:solidFill>
              </a:rPr>
              <a:t> озвучил инициативу министерства о введении надбавок к страховому тарифу, если в течение трех лет подряд у работодателя были зафиксированы групповые несчастные случаи со смертельным исходом.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Выступая </a:t>
            </a:r>
            <a:r>
              <a:rPr lang="ru-RU" sz="8000" dirty="0" smtClean="0">
                <a:solidFill>
                  <a:srgbClr val="002060"/>
                </a:solidFill>
              </a:rPr>
              <a:t>на заседании Правительства РФ, Министр труда и социальной защиты РФ </a:t>
            </a:r>
            <a:r>
              <a:rPr lang="ru-RU" sz="8000" dirty="0" err="1" smtClean="0">
                <a:solidFill>
                  <a:srgbClr val="002060"/>
                </a:solidFill>
              </a:rPr>
              <a:t>М.Топилин</a:t>
            </a:r>
            <a:r>
              <a:rPr lang="ru-RU" sz="8000" dirty="0" smtClean="0">
                <a:solidFill>
                  <a:srgbClr val="002060"/>
                </a:solidFill>
              </a:rPr>
              <a:t> сообщил, что Министерство труда и социальной защиты РФ разработает госпрограмму «Безопасный труд» на 2018–2025 годы в рамках плана мероприятий по реализации Концепции демографической политики. «Планом мероприятий Концепции предусмотрена разработка программы «Безопасный труд» на 2018-2025 годы. Программа будет направлена на формирование культуры безопасного труда, сохранение жизни и здоровья работников в процессе трудовой деятельности», – отметил </a:t>
            </a:r>
            <a:r>
              <a:rPr lang="ru-RU" sz="8000" dirty="0" err="1" smtClean="0">
                <a:solidFill>
                  <a:srgbClr val="002060"/>
                </a:solidFill>
              </a:rPr>
              <a:t>М.Топилин</a:t>
            </a:r>
            <a:r>
              <a:rPr lang="ru-RU" sz="8000" dirty="0" smtClean="0">
                <a:solidFill>
                  <a:srgbClr val="002060"/>
                </a:solidFill>
              </a:rPr>
              <a:t>. В рамках Всероссийской недели охраны труда, которая пройдет в г. Сочи с 18 по 22 апреля, состоится круглый стол «Государственная программа «Безопасный труд» – приоритет профилактики». Планируется, что программа действий по улучшению условий и охраны труда будет направлена на снижение рисков несчастных случаев на производстве и профессиональных заболеваний, повышение качества рабочих мест и условий труда. В качестве основных задач программы заявлены снижение смертности от предотвратимых причин, увеличение продолжительности жизни и улучшение здоровья работающего населения.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2914</TotalTime>
  <Words>1538</Words>
  <PresentationFormat>Экран (4:3)</PresentationFormat>
  <Paragraphs>231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Слайд 14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305</cp:revision>
  <dcterms:modified xsi:type="dcterms:W3CDTF">2016-04-14T23:39:24Z</dcterms:modified>
</cp:coreProperties>
</file>