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21"/>
  </p:notesMasterIdLst>
  <p:sldIdLst>
    <p:sldId id="256" r:id="rId2"/>
    <p:sldId id="269" r:id="rId3"/>
    <p:sldId id="275" r:id="rId4"/>
    <p:sldId id="274" r:id="rId5"/>
    <p:sldId id="286" r:id="rId6"/>
    <p:sldId id="287" r:id="rId7"/>
    <p:sldId id="294" r:id="rId8"/>
    <p:sldId id="299" r:id="rId9"/>
    <p:sldId id="300" r:id="rId10"/>
    <p:sldId id="303" r:id="rId11"/>
    <p:sldId id="304" r:id="rId12"/>
    <p:sldId id="307" r:id="rId13"/>
    <p:sldId id="308" r:id="rId14"/>
    <p:sldId id="306" r:id="rId15"/>
    <p:sldId id="309" r:id="rId16"/>
    <p:sldId id="310" r:id="rId17"/>
    <p:sldId id="311" r:id="rId18"/>
    <p:sldId id="270" r:id="rId19"/>
    <p:sldId id="283" r:id="rId20"/>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808" autoAdjust="0"/>
    <p:restoredTop sz="98483" autoAdjust="0"/>
  </p:normalViewPr>
  <p:slideViewPr>
    <p:cSldViewPr>
      <p:cViewPr>
        <p:scale>
          <a:sx n="70" d="100"/>
          <a:sy n="70" d="100"/>
        </p:scale>
        <p:origin x="-1392" y="-546"/>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layout/>
    </c:title>
    <c:view3D>
      <c:rotX val="30"/>
      <c:perspective val="30"/>
    </c:view3D>
    <c:plotArea>
      <c:layout>
        <c:manualLayout>
          <c:layoutTarget val="inner"/>
          <c:xMode val="edge"/>
          <c:yMode val="edge"/>
          <c:x val="1.4091014011667846E-2"/>
          <c:y val="0.14455458847579891"/>
          <c:w val="0.63787179420243556"/>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791"/>
                </c:manualLayout>
              </c:layout>
              <c:showPercent val="1"/>
            </c:dLbl>
            <c:dLbl>
              <c:idx val="6"/>
              <c:layout>
                <c:manualLayout>
                  <c:x val="1.1881510863920227E-2"/>
                  <c:y val="5.9633666917540809E-2"/>
                </c:manualLayout>
              </c:layout>
              <c:showPercent val="1"/>
            </c:dLbl>
            <c:dLbl>
              <c:idx val="7"/>
              <c:delete val="1"/>
            </c:dLbl>
            <c:txPr>
              <a:bodyPr/>
              <a:lstStyle/>
              <a:p>
                <a:pPr>
                  <a:defRPr sz="1200">
                    <a:solidFill>
                      <a:schemeClr val="tx1"/>
                    </a:solidFill>
                  </a:defRPr>
                </a:pPr>
                <a:endParaRPr lang="ru-RU"/>
              </a:p>
            </c:txPr>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Лист1!$B$2:$B$8</c:f>
              <c:numCache>
                <c:formatCode>General</c:formatCode>
                <c:ptCount val="7"/>
                <c:pt idx="0">
                  <c:v>5</c:v>
                </c:pt>
                <c:pt idx="1">
                  <c:v>1</c:v>
                </c:pt>
                <c:pt idx="2">
                  <c:v>2.5</c:v>
                </c:pt>
                <c:pt idx="3">
                  <c:v>2</c:v>
                </c:pt>
                <c:pt idx="4">
                  <c:v>6</c:v>
                </c:pt>
                <c:pt idx="5">
                  <c:v>2</c:v>
                </c:pt>
                <c:pt idx="6">
                  <c:v>1.9</c:v>
                </c:pt>
              </c:numCache>
            </c:numRef>
          </c:val>
        </c:ser>
        <c:ser>
          <c:idx val="1"/>
          <c:order val="1"/>
          <c:tx>
            <c:strRef>
              <c:f>Лист1!$C$1</c:f>
              <c:strCache>
                <c:ptCount val="1"/>
                <c:pt idx="0">
                  <c:v>Столбец1</c:v>
                </c:pt>
              </c:strCache>
            </c:strRef>
          </c:tx>
          <c:dLbls>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Лист1!$C$2:$C$9</c:f>
              <c:numCache>
                <c:formatCode>General</c:formatCode>
                <c:ptCount val="8"/>
              </c:numCache>
            </c:numRef>
          </c:val>
        </c:ser>
        <c:dLbls>
          <c:showPercent val="1"/>
        </c:dLbls>
      </c:pie3DChart>
    </c:plotArea>
    <c:legend>
      <c:legendPos val="r"/>
      <c:layout>
        <c:manualLayout>
          <c:xMode val="edge"/>
          <c:yMode val="edge"/>
          <c:x val="0.73366994265082408"/>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Причины актуальных СТК</a:t>
            </a:r>
          </a:p>
        </c:rich>
      </c:tx>
      <c:layout/>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2"/>
              <c:layout>
                <c:manualLayout>
                  <c:x val="6.8449850111920757E-2"/>
                  <c:y val="-6.657173609059186E-2"/>
                </c:manualLayout>
              </c:layout>
              <c:showPercent val="1"/>
            </c:dLbl>
            <c:dLbl>
              <c:idx val="3"/>
              <c:layout>
                <c:manualLayout>
                  <c:x val="7.1075262955538884E-2"/>
                  <c:y val="-6.4306831409542256E-2"/>
                </c:manualLayout>
              </c:layout>
              <c:showPercent val="1"/>
            </c:dLbl>
            <c:dLbl>
              <c:idx val="4"/>
              <c:layout>
                <c:manualLayout>
                  <c:x val="7.4689483243346122E-2"/>
                  <c:y val="-5.9216571853415126E-2"/>
                </c:manualLayout>
              </c:layout>
              <c:showPercent val="1"/>
            </c:dLbl>
            <c:dLbl>
              <c:idx val="5"/>
              <c:layout>
                <c:manualLayout>
                  <c:x val="0.10519782512793259"/>
                  <c:y val="-5.4613118794322721E-2"/>
                </c:manualLayout>
              </c:layout>
              <c:showPercent val="1"/>
            </c:dLbl>
            <c:dLbl>
              <c:idx val="6"/>
              <c:layout>
                <c:manualLayout>
                  <c:x val="9.7186983907954314E-2"/>
                  <c:y val="2.0233786248086479E-2"/>
                </c:manualLayout>
              </c:layout>
              <c:showPercent val="1"/>
            </c:dLbl>
            <c:dLbl>
              <c:idx val="7"/>
              <c:layout>
                <c:manualLayout>
                  <c:x val="6.3638374326116021E-2"/>
                  <c:y val="5.0607298776269141E-2"/>
                </c:manualLayout>
              </c:layout>
              <c:showPercent val="1"/>
            </c:dLbl>
            <c:dLbl>
              <c:idx val="8"/>
              <c:delete val="1"/>
            </c:dLbl>
            <c:txPr>
              <a:bodyPr/>
              <a:lstStyle/>
              <a:p>
                <a:pPr>
                  <a:defRPr>
                    <a:solidFill>
                      <a:srgbClr val="FFCC00"/>
                    </a:solidFill>
                  </a:defRPr>
                </a:pPr>
                <a:endParaRPr lang="ru-RU"/>
              </a:p>
            </c:txPr>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Лист1!$B$2:$B$10</c:f>
              <c:numCache>
                <c:formatCode>General</c:formatCode>
                <c:ptCount val="9"/>
                <c:pt idx="0">
                  <c:v>5</c:v>
                </c:pt>
                <c:pt idx="1">
                  <c:v>6</c:v>
                </c:pt>
                <c:pt idx="2">
                  <c:v>0.8</c:v>
                </c:pt>
                <c:pt idx="3">
                  <c:v>0.30000000000000021</c:v>
                </c:pt>
                <c:pt idx="4">
                  <c:v>1</c:v>
                </c:pt>
                <c:pt idx="5">
                  <c:v>1.6</c:v>
                </c:pt>
                <c:pt idx="6">
                  <c:v>3</c:v>
                </c:pt>
                <c:pt idx="7">
                  <c:v>1.1000000000000001</c:v>
                </c:pt>
                <c:pt idx="8">
                  <c:v>0</c:v>
                </c:pt>
              </c:numCache>
            </c:numRef>
          </c:val>
        </c:ser>
        <c:ser>
          <c:idx val="1"/>
          <c:order val="1"/>
          <c:tx>
            <c:strRef>
              <c:f>Лист1!$C$1</c:f>
              <c:strCache>
                <c:ptCount val="1"/>
                <c:pt idx="0">
                  <c:v>Столбец1</c:v>
                </c:pt>
              </c:strCache>
            </c:strRef>
          </c:tx>
          <c:dLbls>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Лист1!$C$2:$C$10</c:f>
              <c:numCache>
                <c:formatCode>General</c:formatCode>
                <c:ptCount val="9"/>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454"/>
          <c:y val="7.247549019607849E-2"/>
          <c:w val="0.69786102998793942"/>
          <c:h val="0.24527466481739257"/>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11.02.2016</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2/11/2016</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02 (14) по состоянию на </a:t>
            </a:r>
            <a:r>
              <a:rPr lang="ru-RU" sz="2400" dirty="0" smtClean="0">
                <a:solidFill>
                  <a:srgbClr val="002060"/>
                </a:solidFill>
                <a:effectLst>
                  <a:outerShdw blurRad="38100" dist="38100" dir="2700000" algn="tl">
                    <a:srgbClr val="000000">
                      <a:alpha val="43137"/>
                    </a:srgbClr>
                  </a:outerShdw>
                </a:effectLst>
              </a:rPr>
              <a:t>15 февраля 2016г.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января 2016г.  по 15 февраля 2016г……………..………….…………………………..……….4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a:t>
            </a:r>
            <a:r>
              <a:rPr lang="ru-RU" sz="3600" smtClean="0">
                <a:solidFill>
                  <a:srgbClr val="002060"/>
                </a:solidFill>
              </a:rPr>
              <a:t>произошедшие за последние 12 месяцев ..…………………………………….………….…..………</a:t>
            </a:r>
            <a:r>
              <a:rPr lang="ru-RU" sz="3600" dirty="0" smtClean="0">
                <a:solidFill>
                  <a:srgbClr val="002060"/>
                </a:solidFill>
              </a:rPr>
              <a:t>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Главное о социально-трудовых отношениях в РФ……………….…... </a:t>
            </a:r>
            <a:r>
              <a:rPr lang="en-US" sz="3600" dirty="0" smtClean="0">
                <a:solidFill>
                  <a:srgbClr val="002060"/>
                </a:solidFill>
              </a:rPr>
              <a:t>1</a:t>
            </a:r>
            <a:r>
              <a:rPr lang="ru-RU" sz="3600" dirty="0" smtClean="0">
                <a:solidFill>
                  <a:srgbClr val="002060"/>
                </a:solidFill>
              </a:rPr>
              <a:t>5</a:t>
            </a: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крае………………………………………….…………..….…18</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Камчатки………………………...…19</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декабря 2015г.  по 15 января 2016г.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623441"/>
          <a:ext cx="8991600" cy="3862959"/>
        </p:xfrm>
        <a:graphic>
          <a:graphicData uri="http://schemas.openxmlformats.org/drawingml/2006/table">
            <a:tbl>
              <a:tblPr/>
              <a:tblGrid>
                <a:gridCol w="1828800"/>
                <a:gridCol w="1524000"/>
                <a:gridCol w="1371600"/>
                <a:gridCol w="2590800"/>
                <a:gridCol w="1676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002475">
                <a:tc>
                  <a:txBody>
                    <a:bodyPr/>
                    <a:lstStyle/>
                    <a:p>
                      <a:pPr algn="ctr" fontAlgn="t"/>
                      <a:r>
                        <a:rPr lang="ru-RU" sz="1200" b="0" i="0" u="none" strike="noStrike" kern="1200" dirty="0" smtClean="0">
                          <a:solidFill>
                            <a:srgbClr val="000000"/>
                          </a:solidFill>
                          <a:latin typeface="+mn-lt"/>
                          <a:ea typeface="+mn-ea"/>
                          <a:cs typeface="+mn-cs"/>
                        </a:rPr>
                        <a:t>Январь 2016</a:t>
                      </a:r>
                    </a:p>
                    <a:p>
                      <a:pPr algn="ctr" fontAlgn="t"/>
                      <a:endParaRPr lang="ru-RU" sz="1200" b="0" i="0" u="none" strike="noStrike" kern="1200" dirty="0" smtClean="0">
                        <a:solidFill>
                          <a:srgbClr val="000000"/>
                        </a:solidFill>
                        <a:latin typeface="+mn-lt"/>
                        <a:ea typeface="+mn-ea"/>
                        <a:cs typeface="+mn-cs"/>
                      </a:endParaRPr>
                    </a:p>
                    <a:p>
                      <a:pPr algn="ctr" fontAlgn="t"/>
                      <a:r>
                        <a:rPr lang="ru-RU" sz="1200" b="0" i="0" u="none" strike="noStrike" kern="1200" dirty="0" smtClean="0">
                          <a:solidFill>
                            <a:srgbClr val="000000"/>
                          </a:solidFill>
                          <a:latin typeface="+mn-lt"/>
                          <a:ea typeface="+mn-ea"/>
                          <a:cs typeface="+mn-cs"/>
                        </a:rPr>
                        <a:t>Работники Федерального государственного бюджетного учреждения высшего профессионального образования «</a:t>
                      </a:r>
                      <a:r>
                        <a:rPr lang="ru-RU" sz="1200" b="0" i="0" u="none" strike="noStrike" kern="1200" dirty="0" err="1" smtClean="0">
                          <a:solidFill>
                            <a:srgbClr val="000000"/>
                          </a:solidFill>
                          <a:latin typeface="+mn-lt"/>
                          <a:ea typeface="+mn-ea"/>
                          <a:cs typeface="+mn-cs"/>
                        </a:rPr>
                        <a:t>КамчатГТУ</a:t>
                      </a:r>
                      <a:r>
                        <a:rPr lang="ru-RU" sz="1200" b="0" i="0" u="none" strike="noStrike" kern="1200" dirty="0" smtClean="0">
                          <a:solidFill>
                            <a:srgbClr val="000000"/>
                          </a:solidFill>
                          <a:latin typeface="+mn-lt"/>
                          <a:ea typeface="+mn-ea"/>
                          <a:cs typeface="+mn-cs"/>
                        </a:rPr>
                        <a:t>» требуют исполнить решение Конференции по выбору ректора, отменить локальные акты, нарушающие трудовые права работников</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ФГБОУ ВПО «</a:t>
                      </a:r>
                      <a:r>
                        <a:rPr lang="ru-RU" sz="1200" b="0" i="0" u="none" strike="noStrike" kern="1200" dirty="0" err="1" smtClean="0">
                          <a:solidFill>
                            <a:srgbClr val="000000"/>
                          </a:solidFill>
                          <a:latin typeface="+mn-lt"/>
                          <a:ea typeface="+mn-ea"/>
                          <a:cs typeface="+mn-cs"/>
                        </a:rPr>
                        <a:t>КамчатГТУ</a:t>
                      </a:r>
                      <a:r>
                        <a:rPr lang="ru-RU" sz="120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Нарушение прав работников, дисциплинарные </a:t>
                      </a:r>
                      <a:r>
                        <a:rPr lang="ru-RU" sz="1200" b="0" i="0" u="none" strike="noStrike" kern="1200" baseline="0" dirty="0" smtClean="0">
                          <a:solidFill>
                            <a:srgbClr val="000000"/>
                          </a:solidFill>
                          <a:latin typeface="+mn-lt"/>
                          <a:ea typeface="+mn-ea"/>
                          <a:cs typeface="+mn-cs"/>
                        </a:rPr>
                        <a:t>взыскания, увольнения, нарушение решение Конференции работников по выборам нового ректора ФГБОУ ВПО «</a:t>
                      </a:r>
                      <a:r>
                        <a:rPr lang="ru-RU" sz="1200" b="0" i="0" u="none" strike="noStrike" kern="1200" baseline="0" dirty="0" err="1" smtClean="0">
                          <a:solidFill>
                            <a:srgbClr val="000000"/>
                          </a:solidFill>
                          <a:latin typeface="+mn-lt"/>
                          <a:ea typeface="+mn-ea"/>
                          <a:cs typeface="+mn-cs"/>
                        </a:rPr>
                        <a:t>КамчатГТУ</a:t>
                      </a:r>
                      <a:r>
                        <a:rPr lang="ru-RU" sz="1800" kern="1200" dirty="0" smtClean="0">
                          <a:solidFill>
                            <a:schemeClr val="tx1"/>
                          </a:solidFill>
                          <a:latin typeface="+mn-lt"/>
                          <a:ea typeface="+mn-ea"/>
                          <a:cs typeface="+mn-cs"/>
                        </a:rPr>
                        <a:t>»</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a:t>
                      </a:r>
                      <a:r>
                        <a:rPr lang="ru-RU" sz="1200" kern="1200" dirty="0" smtClean="0">
                          <a:solidFill>
                            <a:schemeClr val="tx1"/>
                          </a:solidFill>
                          <a:latin typeface="+mn-lt"/>
                          <a:ea typeface="+mn-ea"/>
                          <a:cs typeface="+mn-cs"/>
                        </a:rPr>
                        <a:t>ФГБОУ ВПО «</a:t>
                      </a:r>
                      <a:r>
                        <a:rPr lang="ru-RU" sz="1200" kern="1200" dirty="0" err="1" smtClean="0">
                          <a:solidFill>
                            <a:schemeClr val="tx1"/>
                          </a:solidFill>
                          <a:latin typeface="+mn-lt"/>
                          <a:ea typeface="+mn-ea"/>
                          <a:cs typeface="+mn-cs"/>
                        </a:rPr>
                        <a:t>КамчатГТУ</a:t>
                      </a:r>
                      <a:r>
                        <a:rPr lang="ru-RU" sz="1200" kern="1200" dirty="0" smtClean="0">
                          <a:solidFill>
                            <a:schemeClr val="tx1"/>
                          </a:solidFill>
                          <a:latin typeface="+mn-lt"/>
                          <a:ea typeface="+mn-ea"/>
                          <a:cs typeface="+mn-cs"/>
                        </a:rPr>
                        <a:t>»</a:t>
                      </a:r>
                      <a:endParaRPr lang="ru-RU" sz="10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baseline="0" dirty="0" smtClean="0">
                          <a:solidFill>
                            <a:srgbClr val="000000"/>
                          </a:solidFill>
                          <a:latin typeface="+mn-lt"/>
                          <a:ea typeface="+mn-ea"/>
                          <a:cs typeface="+mn-cs"/>
                        </a:rPr>
                        <a:t>Камчатская краевая организация Российского профессионального союза работников</a:t>
                      </a:r>
                    </a:p>
                    <a:p>
                      <a:r>
                        <a:rPr lang="ru-RU" sz="1200" b="0" i="0" u="none" strike="noStrike" kern="1200" baseline="0" dirty="0" smtClean="0">
                          <a:solidFill>
                            <a:srgbClr val="000000"/>
                          </a:solidFill>
                          <a:latin typeface="+mn-lt"/>
                          <a:ea typeface="+mn-ea"/>
                          <a:cs typeface="+mn-cs"/>
                        </a:rPr>
                        <a:t>рыбного хозяйства </a:t>
                      </a:r>
                    </a:p>
                    <a:p>
                      <a:r>
                        <a:rPr lang="ru-RU" sz="1200" b="0" i="0" u="none" strike="noStrike" kern="1200" baseline="0" dirty="0" smtClean="0">
                          <a:solidFill>
                            <a:srgbClr val="000000"/>
                          </a:solidFill>
                          <a:latin typeface="+mn-lt"/>
                          <a:ea typeface="+mn-ea"/>
                          <a:cs typeface="+mn-cs"/>
                        </a:rPr>
                        <a:t>Председатель Федерации профсоюзов Камчатки</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Министерство</a:t>
                      </a:r>
                      <a:r>
                        <a:rPr lang="ru-RU" sz="120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a:t>
                      </a:r>
                      <a:endParaRPr lang="ru-RU" sz="1200" b="0" i="0" u="none" strike="noStrike" kern="1200" dirty="0" smtClean="0">
                        <a:solidFill>
                          <a:srgbClr val="000000"/>
                        </a:solidFill>
                        <a:latin typeface="+mn-lt"/>
                        <a:ea typeface="+mn-ea"/>
                        <a:cs typeface="+mn-cs"/>
                      </a:endParaRPr>
                    </a:p>
                    <a:p>
                      <a:pPr algn="ctr" fontAlgn="t"/>
                      <a:endParaRPr lang="ru-RU" sz="1200" b="1"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Проводятся</a:t>
                      </a:r>
                      <a:r>
                        <a:rPr lang="ru-RU" sz="1200" b="0" i="0" u="none" strike="noStrike" kern="1200" baseline="0" dirty="0" smtClean="0">
                          <a:solidFill>
                            <a:srgbClr val="000000"/>
                          </a:solidFill>
                          <a:latin typeface="+mn-lt"/>
                          <a:ea typeface="+mn-ea"/>
                          <a:cs typeface="+mn-cs"/>
                        </a:rPr>
                        <a:t> консультации правовым отделам Федерации профсоюзов Камчатки, направлено письмо в </a:t>
                      </a:r>
                      <a:r>
                        <a:rPr lang="ru-RU" sz="1200" b="0" i="0" u="none" strike="noStrike" kern="1200" dirty="0" smtClean="0">
                          <a:solidFill>
                            <a:srgbClr val="000000"/>
                          </a:solidFill>
                          <a:latin typeface="+mn-lt"/>
                          <a:ea typeface="+mn-ea"/>
                          <a:cs typeface="+mn-cs"/>
                        </a:rPr>
                        <a:t>Министерство</a:t>
                      </a:r>
                      <a:r>
                        <a:rPr lang="ru-RU" sz="120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 работники </a:t>
                      </a:r>
                      <a:r>
                        <a:rPr lang="ru-RU" sz="1200" kern="1200" dirty="0" smtClean="0">
                          <a:solidFill>
                            <a:schemeClr val="tx1"/>
                          </a:solidFill>
                          <a:latin typeface="+mn-lt"/>
                          <a:ea typeface="+mn-ea"/>
                          <a:cs typeface="+mn-cs"/>
                        </a:rPr>
                        <a:t>ФГБОУ ВПО «</a:t>
                      </a:r>
                      <a:r>
                        <a:rPr lang="ru-RU" sz="1200" kern="1200" dirty="0" err="1" smtClean="0">
                          <a:solidFill>
                            <a:schemeClr val="tx1"/>
                          </a:solidFill>
                          <a:latin typeface="+mn-lt"/>
                          <a:ea typeface="+mn-ea"/>
                          <a:cs typeface="+mn-cs"/>
                        </a:rPr>
                        <a:t>КамчатГТУ</a:t>
                      </a:r>
                      <a:r>
                        <a:rPr lang="ru-RU" sz="1200" kern="1200" dirty="0" smtClean="0">
                          <a:solidFill>
                            <a:schemeClr val="tx1"/>
                          </a:solidFill>
                          <a:latin typeface="+mn-lt"/>
                          <a:ea typeface="+mn-ea"/>
                          <a:cs typeface="+mn-cs"/>
                        </a:rPr>
                        <a:t>»</a:t>
                      </a:r>
                      <a:r>
                        <a:rPr lang="ru-RU" sz="1200" b="0" i="0" u="none" strike="noStrike" kern="1200" baseline="0" dirty="0">
                          <a:solidFill>
                            <a:srgbClr val="000000"/>
                          </a:solidFill>
                          <a:latin typeface="+mn-lt"/>
                          <a:ea typeface="+mn-ea"/>
                          <a:cs typeface="+mn-cs"/>
                        </a:rPr>
                        <a:t> </a:t>
                      </a:r>
                      <a:r>
                        <a:rPr lang="ru-RU" sz="1200" b="0" i="0" u="none" strike="noStrike" kern="1200" baseline="0" dirty="0" smtClean="0">
                          <a:solidFill>
                            <a:srgbClr val="000000"/>
                          </a:solidFill>
                          <a:latin typeface="+mn-lt"/>
                          <a:ea typeface="+mn-ea"/>
                          <a:cs typeface="+mn-cs"/>
                        </a:rPr>
                        <a:t>начали процедуру подготовки к забастовке путем сбора подписей для утверждения и выдвижения требований к работодателю.</a:t>
                      </a:r>
                      <a:endParaRPr lang="ru-RU" sz="10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99822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698175"/>
        </p:xfrm>
        <a:graphic>
          <a:graphicData uri="http://schemas.openxmlformats.org/drawingml/2006/table">
            <a:tbl>
              <a:tblPr>
                <a:effectLst>
                  <a:outerShdw blurRad="50800" dist="50800" dir="5400000" algn="ctr" rotWithShape="0">
                    <a:schemeClr val="tx1"/>
                  </a:outerShdw>
                </a:effectLst>
              </a:tblPr>
              <a:tblGrid>
                <a:gridCol w="990600"/>
                <a:gridCol w="986287"/>
                <a:gridCol w="948906"/>
                <a:gridCol w="2789207"/>
                <a:gridCol w="1752600"/>
                <a:gridCol w="11430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ООО «Теплоэффект», ООО «Теплоресурс», ООО «Теплорезерв».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Задержка и снижение размера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0" i="0" u="none" strike="noStrike" dirty="0" smtClean="0">
                          <a:solidFill>
                            <a:srgbClr val="000000"/>
                          </a:solidFill>
                          <a:latin typeface="+mn-lt"/>
                        </a:rPr>
                        <a:t>1. Работники предприятий ООО "Теплорезерв", ООО "Теплоресурс", ООО "Теплоэффект"</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Общероссийского профсоюза работников жизнеобеспечения</a:t>
                      </a:r>
                    </a:p>
                    <a:p>
                      <a:pPr algn="l" fontAlgn="t"/>
                      <a:r>
                        <a:rPr lang="ru-RU" sz="1050" b="0" i="0" u="none" strike="noStrike" dirty="0" smtClean="0">
                          <a:solidFill>
                            <a:srgbClr val="000000"/>
                          </a:solidFill>
                          <a:latin typeface="+mn-lt"/>
                        </a:rPr>
                        <a:t>2. Администрация ООО "Теплорезерв", ООО "Теплоресурс", ООО "Теплоэффект«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Городская дума ПКГО</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Вопрос о сложном финансово-экономическом состоянии предприятия рассматривался на заседании Думы Петропавловск-Камчатского городского округа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dirty="0" smtClean="0">
                          <a:solidFill>
                            <a:srgbClr val="000000"/>
                          </a:solidFill>
                          <a:latin typeface="Calibri"/>
                        </a:rPr>
                        <a:t>Конфликт завершен.</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Государственная морская инспекция СВПУ БО ФСБ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Реорганизация, сокращение</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1" i="0" u="none" strike="noStrike" dirty="0" smtClean="0">
                          <a:solidFill>
                            <a:srgbClr val="000000"/>
                          </a:solidFill>
                          <a:latin typeface="+mn-lt"/>
                        </a:rPr>
                        <a:t> </a:t>
                      </a:r>
                      <a:r>
                        <a:rPr lang="ru-RU" sz="1050" b="0" i="0" u="none" strike="noStrike" dirty="0" smtClean="0">
                          <a:solidFill>
                            <a:srgbClr val="000000"/>
                          </a:solidFill>
                          <a:latin typeface="+mn-lt"/>
                        </a:rPr>
                        <a:t>1. Работники Государственной морской инспекции СВПУ БО ФСБ РФ</a:t>
                      </a:r>
                      <a:r>
                        <a:rPr lang="ru-RU" sz="1050" b="1" i="0" u="none" strike="noStrike" dirty="0" smtClean="0">
                          <a:solidFill>
                            <a:srgbClr val="000000"/>
                          </a:solidFill>
                          <a:latin typeface="+mn-lt"/>
                        </a:rPr>
                        <a:t> Активная поддержка участников: </a:t>
                      </a:r>
                      <a:r>
                        <a:rPr lang="ru-RU" sz="1050" b="0" i="0" u="none" strike="noStrike" dirty="0" smtClean="0">
                          <a:solidFill>
                            <a:srgbClr val="000000"/>
                          </a:solidFill>
                          <a:latin typeface="+mn-lt"/>
                        </a:rPr>
                        <a:t>первичная профсоюзная организация «Государственная морская инспекция СВПУ БО ФСБ РФ профессионального союза работников органов безопасности РФ» , Председатель Федерации профсоюзов Камчатки</a:t>
                      </a:r>
                    </a:p>
                    <a:p>
                      <a:pPr algn="l" fontAlgn="t"/>
                      <a:r>
                        <a:rPr lang="ru-RU" sz="1050" b="0" i="0" u="none" strike="noStrike" dirty="0" smtClean="0">
                          <a:solidFill>
                            <a:srgbClr val="000000"/>
                          </a:solidFill>
                          <a:latin typeface="+mn-lt"/>
                        </a:rPr>
                        <a:t>2. Администрация Государственной морской инспекции СВПУ БО ФСБ РФ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Администрация Президента РФ</a:t>
                      </a:r>
                    </a:p>
                    <a:p>
                      <a:pPr algn="l" fontAlgn="t"/>
                      <a:r>
                        <a:rPr lang="ru-RU" sz="1050" b="0" i="0" u="none" strike="noStrike" dirty="0" smtClean="0">
                          <a:solidFill>
                            <a:srgbClr val="000000"/>
                          </a:solidFill>
                          <a:latin typeface="+mn-lt"/>
                        </a:rPr>
                        <a:t>Профсоюз работников органов безопасности РФ</a:t>
                      </a:r>
                    </a:p>
                    <a:p>
                      <a:pPr algn="l" fontAlgn="t"/>
                      <a:r>
                        <a:rPr lang="ru-RU" sz="1050" b="0" i="0" u="none" strike="noStrike" dirty="0" smtClean="0">
                          <a:solidFill>
                            <a:srgbClr val="000000"/>
                          </a:solidFill>
                          <a:latin typeface="+mn-lt"/>
                        </a:rPr>
                        <a:t>Объединенный комитет профсоюзов Пограничной службы ФСБ России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ctr" defTabSz="914400" rtl="0" eaLnBrk="1" latinLnBrk="0" hangingPunct="1"/>
                      <a:r>
                        <a:rPr lang="ru-RU" sz="1050" b="0" i="0" u="none" strike="noStrike" kern="1200" dirty="0" smtClean="0">
                          <a:solidFill>
                            <a:srgbClr val="000000"/>
                          </a:solidFill>
                          <a:latin typeface="+mn-lt"/>
                          <a:ea typeface="+mn-ea"/>
                          <a:cs typeface="+mn-cs"/>
                        </a:rPr>
                        <a:t>Направлено письмо в Объединенный комитет профсоюзов Пограничной службы ФСБ России в г. Москву о пересмотре решения о сокращении гражданских сотрудников в должности госинспекторов,</a:t>
                      </a:r>
                    </a:p>
                    <a:p>
                      <a:pPr marL="0" algn="ctr" defTabSz="914400" rtl="0" eaLnBrk="1" latinLnBrk="0" hangingPunct="1"/>
                      <a:r>
                        <a:rPr lang="ru-RU" sz="1050" b="0" i="0" u="none" strike="noStrike" kern="1200" dirty="0" smtClean="0">
                          <a:solidFill>
                            <a:srgbClr val="000000"/>
                          </a:solidFill>
                          <a:latin typeface="+mn-lt"/>
                          <a:ea typeface="+mn-ea"/>
                          <a:cs typeface="+mn-cs"/>
                        </a:rPr>
                        <a:t>направлено коллективное обращение в адрес Президента</a:t>
                      </a:r>
                      <a:r>
                        <a:rPr lang="ru-RU" sz="1050" b="0" i="0" u="none" strike="noStrike" kern="1200" baseline="0" dirty="0" smtClean="0">
                          <a:solidFill>
                            <a:srgbClr val="000000"/>
                          </a:solidFill>
                          <a:latin typeface="+mn-lt"/>
                          <a:ea typeface="+mn-ea"/>
                          <a:cs typeface="+mn-cs"/>
                        </a:rPr>
                        <a:t> РФ.</a:t>
                      </a:r>
                    </a:p>
                    <a:p>
                      <a:pPr marL="0" algn="ctr" defTabSz="914400" rtl="0" eaLnBrk="1" latinLnBrk="0" hangingPunct="1"/>
                      <a:r>
                        <a:rPr lang="ru-RU" sz="1050" b="0" i="0" u="none" strike="noStrike" kern="1200" baseline="0" dirty="0" smtClean="0">
                          <a:solidFill>
                            <a:srgbClr val="000000"/>
                          </a:solidFill>
                          <a:latin typeface="+mn-lt"/>
                          <a:ea typeface="+mn-ea"/>
                          <a:cs typeface="+mn-cs"/>
                        </a:rPr>
                        <a:t>Председатель Федерации профсоюзов Камчатки направил обращения в </a:t>
                      </a:r>
                      <a:r>
                        <a:rPr lang="ru-RU" sz="1050" b="0" i="0" u="none" strike="noStrike" baseline="0" dirty="0" smtClean="0">
                          <a:solidFill>
                            <a:srgbClr val="000000"/>
                          </a:solidFill>
                          <a:latin typeface="+mn-lt"/>
                        </a:rPr>
                        <a:t>Общественную палату РФ, Государственную Думу РФ, Совет Федерации РФ, </a:t>
                      </a:r>
                      <a:endParaRPr lang="ru-RU" sz="105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0" y="274638"/>
            <a:ext cx="9144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br>
              <a:rPr lang="ru-RU"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1"/>
          <a:ext cx="8610600" cy="5762303"/>
        </p:xfrm>
        <a:graphic>
          <a:graphicData uri="http://schemas.openxmlformats.org/drawingml/2006/table">
            <a:tbl>
              <a:tblPr>
                <a:effectLst>
                  <a:outerShdw blurRad="50800" dist="50800" dir="5400000" algn="ctr" rotWithShape="0">
                    <a:schemeClr val="tx1"/>
                  </a:outerShdw>
                </a:effectLst>
              </a:tblPr>
              <a:tblGrid>
                <a:gridCol w="990600"/>
                <a:gridCol w="838200"/>
                <a:gridCol w="1066800"/>
                <a:gridCol w="2971800"/>
                <a:gridCol w="1752600"/>
                <a:gridCol w="990600"/>
              </a:tblGrid>
              <a:tr h="418005">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38104">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38104">
                <a:tc>
                  <a:txBody>
                    <a:bodyPr/>
                    <a:lstStyle/>
                    <a:p>
                      <a:pPr algn="ctr" fontAlgn="t"/>
                      <a:r>
                        <a:rPr lang="ru-RU" sz="1050" b="0" i="0" u="none" strike="noStrike" kern="1200" dirty="0" smtClean="0">
                          <a:solidFill>
                            <a:srgbClr val="000000"/>
                          </a:solidFill>
                          <a:latin typeface="+mn-lt"/>
                          <a:ea typeface="+mn-ea"/>
                          <a:cs typeface="+mn-cs"/>
                        </a:rPr>
                        <a:t>Март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ООО "Теплорезерв", ООО "Теплоресурс", ООО "Теплоэффект»,ООО «Северное-1», «Северное-2», Мишенное», ООО «Центр»"</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Губернатор Камчатского края, Администрация предприятий ООО "Теплорезерв", ООО "Теплоресурс", ООО "Теплоэффект»,ООО «Северное-1», «Северное-2»,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 Министерством ЖКХ и энергетики Камчатского края. направлено обращение к Губернатору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228600" y="1524000"/>
          <a:ext cx="8610600" cy="2808929"/>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a:r>
                        <a:rPr lang="ru-RU" sz="1050" b="0" i="0" u="none" strike="noStrike" kern="1200" dirty="0" smtClean="0">
                          <a:solidFill>
                            <a:srgbClr val="000000"/>
                          </a:solidFill>
                          <a:latin typeface="+mn-lt"/>
                          <a:ea typeface="+mn-ea"/>
                          <a:cs typeface="+mn-cs"/>
                        </a:rPr>
                        <a:t>Апрель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05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социального развития и труда Камчатского края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Достигнута договоренность с руководителем </a:t>
                      </a: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4089089"/>
        </p:xfrm>
        <a:graphic>
          <a:graphicData uri="http://schemas.openxmlformats.org/drawingml/2006/table">
            <a:tbl>
              <a:tblPr>
                <a:effectLst>
                  <a:outerShdw blurRad="50800" dist="50800" dir="5400000" algn="ctr" rotWithShape="0">
                    <a:schemeClr val="tx1"/>
                  </a:outerShdw>
                </a:effectLst>
              </a:tblPr>
              <a:tblGrid>
                <a:gridCol w="990600"/>
                <a:gridCol w="1066800"/>
                <a:gridCol w="1600200"/>
                <a:gridCol w="21336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Май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Нарушение прав работников , проживающих в районе Крайнего Севера, на оплату проезда в отпуск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народного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Правительство РФ, Прокуратура Камчатского края, Администрация  Федерального агентства научных учреждений (ФАНО).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Председателя Правительства РФ Медведева Д.А., в Прокуратуру Камчатского края, Руководителю Федерального агентства научных учреждений (ФАНО).</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990600"/>
          <a:ext cx="8610600" cy="5645571"/>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1486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4332">
                <a:tc>
                  <a:txBody>
                    <a:bodyPr/>
                    <a:lstStyle/>
                    <a:p>
                      <a:pPr algn="ctr" fontAlgn="t"/>
                      <a:r>
                        <a:rPr lang="ru-RU" sz="1050" b="0" i="0" u="none" strike="noStrike" kern="1200" dirty="0" smtClean="0">
                          <a:solidFill>
                            <a:srgbClr val="000000"/>
                          </a:solidFill>
                          <a:latin typeface="+mn-lt"/>
                          <a:ea typeface="+mn-ea"/>
                          <a:cs typeface="+mn-cs"/>
                        </a:rPr>
                        <a:t>Июнь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«Теплоэффект», ООО «Теплоресурс», ООО «Теплорезерв», ООО «Центр», ООО «Мишенное», ООО «Северное 1», ООО «Северное 2»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Из-за систематического нарушения оплаты выполненных работ ООО «УЖКХ г. Петропавловска-Камчатского» подрядным организациям, в данных организациях нарушение прав работников, систематическая задержка заработной платы, неоплата отчислений во внебюджетные фонды.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Администрация ООО «Теплоэффект», ООО «Теплоресурс», ООО «Теплорезерв», ООО «Центр», ООО «Мишенное», ООО «Северное 1», ООО «Северное 2»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a:t>
                      </a:r>
                    </a:p>
                    <a:p>
                      <a:pPr algn="l" fontAlgn="t"/>
                      <a:r>
                        <a:rPr lang="ru-RU" sz="1050" b="0" i="0" u="none" strike="noStrike" kern="1200" dirty="0" smtClean="0">
                          <a:solidFill>
                            <a:srgbClr val="000000"/>
                          </a:solidFill>
                          <a:latin typeface="+mn-lt"/>
                          <a:ea typeface="+mn-ea"/>
                          <a:cs typeface="+mn-cs"/>
                        </a:rPr>
                        <a:t>2. ООО «УЖКХ г. Петропавловска-Камчатского» , наблюдательный совет  ООО«УЖКХ г. Петропавловска-Камчатского»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Правительство РФ, Министерство ЖКХ и энергетики Камчатского края, Глава ПКГО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Министерство ЖКХ и энергетики Камчатского края, Глава ПКГО, ООО «УЖКХ г. Петропавловска-Камчатского» , наблюдательный совет  ООО«УЖКХ г. Петропавловска-Камчатского» , решается вопрос о дальнейшем существовании.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4332">
                <a:tc>
                  <a:txBody>
                    <a:bodyPr/>
                    <a:lstStyle/>
                    <a:p>
                      <a:pPr algn="ctr" fontAlgn="t"/>
                      <a:r>
                        <a:rPr lang="ru-RU" sz="1050" b="0" i="0" u="none" strike="noStrike" kern="1200" dirty="0" smtClean="0">
                          <a:solidFill>
                            <a:srgbClr val="000000"/>
                          </a:solidFill>
                          <a:latin typeface="+mn-lt"/>
                          <a:ea typeface="+mn-ea"/>
                          <a:cs typeface="+mn-cs"/>
                        </a:rPr>
                        <a:t>Июль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kern="1200" dirty="0" smtClean="0">
                          <a:solidFill>
                            <a:srgbClr val="000000"/>
                          </a:solidFill>
                          <a:latin typeface="+mn-lt"/>
                          <a:ea typeface="+mn-ea"/>
                          <a:cs typeface="+mn-cs"/>
                        </a:rPr>
                        <a:t>ОАО "Камчатавтодор"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Совет директоров ОАО "Камчатавтодор"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обратились с просьбой оказать содействие в вопросе передачи акций предприятий в краевую собственность, а также недопущения нарушений в части выплаты заработной платы работникам предприятия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"Камчатавтодор" , Совет директоров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Председатель краевой организации профсоюза ведет переговоры с руководителем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817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27315">
                <a:tc>
                  <a:txBody>
                    <a:bodyPr/>
                    <a:lstStyle/>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«ГЦСС»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err="1" smtClean="0">
                          <a:solidFill>
                            <a:srgbClr val="000000"/>
                          </a:solidFill>
                          <a:latin typeface="+mn-lt"/>
                          <a:ea typeface="+mn-ea"/>
                          <a:cs typeface="+mn-cs"/>
                        </a:rPr>
                        <a:t>Профсоюзофобия</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«ГЦСС»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algn="l" fontAlgn="t"/>
                      <a:r>
                        <a:rPr lang="ru-RU" sz="1050" b="0" i="0" u="none" strike="noStrike" kern="1200" dirty="0" smtClean="0">
                          <a:solidFill>
                            <a:srgbClr val="000000"/>
                          </a:solidFill>
                          <a:latin typeface="+mn-lt"/>
                          <a:ea typeface="+mn-ea"/>
                          <a:cs typeface="+mn-cs"/>
                        </a:rPr>
                        <a:t>2.Администрация ФГУП «ГЦСС»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Прокуратура Камчатского края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направила жалобы в прокуратуру Камчатского края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27315">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(ГТВС) Вилючинского городского округа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Банкротство</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2.Администрация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algn="l" fontAlgn="t">
                        <a:buFontTx/>
                        <a:buNone/>
                      </a:pPr>
                      <a:r>
                        <a:rPr lang="ru-RU" sz="1050" b="1" i="0" u="none" strike="noStrike" kern="1200" dirty="0" smtClean="0">
                          <a:solidFill>
                            <a:srgbClr val="000000"/>
                          </a:solidFill>
                          <a:latin typeface="+mn-lt"/>
                          <a:ea typeface="+mn-ea"/>
                          <a:cs typeface="+mn-cs"/>
                        </a:rPr>
                        <a:t>Привлеченные участники:</a:t>
                      </a:r>
                    </a:p>
                    <a:p>
                      <a:pPr algn="l" fontAlgn="t"/>
                      <a:r>
                        <a:rPr lang="ru-RU" sz="1050" b="0" i="0" u="none" strike="noStrike" kern="1200" dirty="0" smtClean="0">
                          <a:solidFill>
                            <a:srgbClr val="000000"/>
                          </a:solidFill>
                          <a:latin typeface="+mn-lt"/>
                          <a:ea typeface="+mn-ea"/>
                          <a:cs typeface="+mn-cs"/>
                        </a:rPr>
                        <a:t>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Проведена встреча работников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с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 ведется работа по заключению многостороннего договора в условиях организационно-правовых изменений в статусе предприятия МУП «ГТВС»</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040756"/>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трудовых прав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«Атом-Охрана»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 </a:t>
                      </a:r>
                      <a:r>
                        <a:rPr lang="ru-RU" sz="1050" b="0" i="0" u="none" strike="noStrike" kern="1200" dirty="0" smtClean="0">
                          <a:solidFill>
                            <a:srgbClr val="000000"/>
                          </a:solidFill>
                          <a:latin typeface="+mn-lt"/>
                          <a:ea typeface="+mn-ea"/>
                          <a:cs typeface="+mn-cs"/>
                        </a:rPr>
                        <a:t>Проводится проверка.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права и оплаты отпуска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Председателем Камчатской краевой организации профсоюза работников транспорта, геолого-добывающих и производственных отраслей направил требование руководству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предоставить ежегодный оплачиваемый отпуск работникам</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Задержка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 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работников транспорта, геолого-добывающих и производственных отраслей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algn="ctr" fontAlgn="t"/>
                      <a:r>
                        <a:rPr lang="ru-RU" sz="1050" b="0" i="0" u="none" strike="noStrike" kern="1200" dirty="0" smtClean="0">
                          <a:solidFill>
                            <a:srgbClr val="000000"/>
                          </a:solidFill>
                          <a:latin typeface="+mn-lt"/>
                          <a:ea typeface="+mn-ea"/>
                          <a:cs typeface="+mn-cs"/>
                        </a:rPr>
                        <a:t>Декабрь 2015</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smtClean="0">
                          <a:solidFill>
                            <a:srgbClr val="000000"/>
                          </a:solidFill>
                          <a:latin typeface="+mn-lt"/>
                          <a:ea typeface="+mn-ea"/>
                          <a:cs typeface="+mn-cs"/>
                        </a:rPr>
                        <a:t>Увольнение работников </a:t>
                      </a:r>
                      <a:r>
                        <a:rPr lang="ru-RU" sz="1050" b="0" i="0" u="none" strike="noStrike" kern="1200" dirty="0" smtClean="0">
                          <a:solidFill>
                            <a:srgbClr val="000000"/>
                          </a:solidFill>
                          <a:latin typeface="+mn-lt"/>
                          <a:ea typeface="+mn-ea"/>
                          <a:cs typeface="+mn-cs"/>
                        </a:rPr>
                        <a:t>по </a:t>
                      </a:r>
                      <a:r>
                        <a:rPr lang="ru-RU" sz="1050" b="0" i="0" u="none" strike="noStrike" kern="1200" smtClean="0">
                          <a:solidFill>
                            <a:srgbClr val="000000"/>
                          </a:solidFill>
                          <a:latin typeface="+mn-lt"/>
                          <a:ea typeface="+mn-ea"/>
                          <a:cs typeface="+mn-cs"/>
                        </a:rPr>
                        <a:t>п.5 ст.81 ТК РФ</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050" b="0" i="0" u="none" strike="noStrike" kern="1200" dirty="0" smtClean="0">
                        <a:solidFill>
                          <a:srgbClr val="000000"/>
                        </a:solidFill>
                        <a:latin typeface="+mn-lt"/>
                        <a:ea typeface="+mn-ea"/>
                        <a:cs typeface="+mn-cs"/>
                      </a:endParaRPr>
                    </a:p>
                    <a:p>
                      <a:pPr algn="l" fontAlgn="t"/>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«Управление специальной связи по Камчатскому краю»</a:t>
                      </a:r>
                    </a:p>
                    <a:p>
                      <a:pPr algn="l" fontAlgn="t"/>
                      <a:r>
                        <a:rPr lang="ru-RU" sz="1050" b="0" i="0" u="none" strike="noStrike" kern="1200" dirty="0" smtClean="0">
                          <a:solidFill>
                            <a:srgbClr val="000000"/>
                          </a:solidFill>
                          <a:latin typeface="+mn-lt"/>
                          <a:ea typeface="+mn-ea"/>
                          <a:cs typeface="+mn-cs"/>
                        </a:rPr>
                        <a:t>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Федерацией профсоюзов Камчатки была проведена проверка, был выявлен ряд нарушений, которые впоследствии были устранены. В настоящее время подготовлены документы в суд для восстановления работников на работе в прежнейдолжности.</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3352800"/>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050" b="0" i="0" u="none" strike="noStrike" kern="1200" dirty="0" smtClean="0">
                          <a:solidFill>
                            <a:srgbClr val="000000"/>
                          </a:solidFill>
                          <a:latin typeface="+mn-lt"/>
                          <a:ea typeface="+mn-ea"/>
                          <a:cs typeface="+mn-cs"/>
                        </a:rPr>
                        <a:t>Январь 2016</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ФГБОУ ВПО «</a:t>
                      </a:r>
                      <a:r>
                        <a:rPr lang="ru-RU" sz="1050" b="0" i="0" u="none" strike="noStrike" kern="1200" dirty="0" err="1" smtClean="0">
                          <a:solidFill>
                            <a:srgbClr val="000000"/>
                          </a:solidFill>
                          <a:latin typeface="+mn-lt"/>
                          <a:ea typeface="+mn-ea"/>
                          <a:cs typeface="+mn-cs"/>
                        </a:rPr>
                        <a:t>КамчатГТУ</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 работников, дисциплинарные </a:t>
                      </a:r>
                      <a:r>
                        <a:rPr lang="ru-RU" sz="1050" b="0" i="0" u="none" strike="noStrike" kern="1200" baseline="0" dirty="0" smtClean="0">
                          <a:solidFill>
                            <a:srgbClr val="000000"/>
                          </a:solidFill>
                          <a:latin typeface="+mn-lt"/>
                          <a:ea typeface="+mn-ea"/>
                          <a:cs typeface="+mn-cs"/>
                        </a:rPr>
                        <a:t>взыскания, увольнения, нарушение решение Конференции работников по выборам нового ректора ФГБОУ ВПО «</a:t>
                      </a:r>
                      <a:r>
                        <a:rPr lang="ru-RU" sz="1050" b="0" i="0" u="none" strike="noStrike" kern="1200" baseline="0" dirty="0" err="1" smtClean="0">
                          <a:solidFill>
                            <a:srgbClr val="000000"/>
                          </a:solidFill>
                          <a:latin typeface="+mn-lt"/>
                          <a:ea typeface="+mn-ea"/>
                          <a:cs typeface="+mn-cs"/>
                        </a:rPr>
                        <a:t>КамчатГТУ</a:t>
                      </a:r>
                      <a:r>
                        <a:rPr lang="ru-RU" sz="1050" kern="1200" dirty="0" smtClean="0">
                          <a:solidFill>
                            <a:schemeClr val="tx1"/>
                          </a:solidFill>
                          <a:latin typeface="+mn-lt"/>
                          <a:ea typeface="+mn-ea"/>
                          <a:cs typeface="+mn-cs"/>
                        </a:rPr>
                        <a:t>»</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050" b="1" i="0" u="none" strike="noStrike" kern="1200" dirty="0" smtClean="0">
                        <a:solidFill>
                          <a:srgbClr val="000000"/>
                        </a:solidFill>
                        <a:latin typeface="+mn-lt"/>
                        <a:ea typeface="+mn-ea"/>
                        <a:cs typeface="+mn-cs"/>
                      </a:endParaRPr>
                    </a:p>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a:t>
                      </a:r>
                      <a:r>
                        <a:rPr lang="ru-RU" sz="1050" kern="1200" dirty="0" smtClean="0">
                          <a:solidFill>
                            <a:schemeClr val="tx1"/>
                          </a:solidFill>
                          <a:latin typeface="+mn-lt"/>
                          <a:ea typeface="+mn-ea"/>
                          <a:cs typeface="+mn-cs"/>
                        </a:rPr>
                        <a:t>ФГБОУ ВПО «</a:t>
                      </a:r>
                      <a:r>
                        <a:rPr lang="ru-RU" sz="1050" kern="1200" dirty="0" err="1" smtClean="0">
                          <a:solidFill>
                            <a:schemeClr val="tx1"/>
                          </a:solidFill>
                          <a:latin typeface="+mn-lt"/>
                          <a:ea typeface="+mn-ea"/>
                          <a:cs typeface="+mn-cs"/>
                        </a:rPr>
                        <a:t>КамчатГТУ</a:t>
                      </a:r>
                      <a:r>
                        <a:rPr lang="ru-RU" sz="1050" kern="1200" dirty="0" smtClean="0">
                          <a:solidFill>
                            <a:schemeClr val="tx1"/>
                          </a:solidFill>
                          <a:latin typeface="+mn-lt"/>
                          <a:ea typeface="+mn-ea"/>
                          <a:cs typeface="+mn-cs"/>
                        </a:rPr>
                        <a:t>»</a:t>
                      </a:r>
                      <a:endParaRPr lang="ru-RU" sz="1050" b="0" i="0" u="none" strike="noStrike" kern="1200" dirty="0" smtClean="0">
                        <a:solidFill>
                          <a:srgbClr val="000000"/>
                        </a:solidFill>
                        <a:latin typeface="+mn-lt"/>
                        <a:ea typeface="+mn-ea"/>
                        <a:cs typeface="+mn-cs"/>
                      </a:endParaRPr>
                    </a:p>
                    <a:p>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baseline="0" dirty="0" smtClean="0">
                          <a:solidFill>
                            <a:srgbClr val="000000"/>
                          </a:solidFill>
                          <a:latin typeface="+mn-lt"/>
                          <a:ea typeface="+mn-ea"/>
                          <a:cs typeface="+mn-cs"/>
                        </a:rPr>
                        <a:t>Камчатская краевая организация Российского профессионального союза работников</a:t>
                      </a:r>
                    </a:p>
                    <a:p>
                      <a:r>
                        <a:rPr lang="ru-RU" sz="1050" b="0" i="0" u="none" strike="noStrike" kern="1200" baseline="0" dirty="0" smtClean="0">
                          <a:solidFill>
                            <a:srgbClr val="000000"/>
                          </a:solidFill>
                          <a:latin typeface="+mn-lt"/>
                          <a:ea typeface="+mn-ea"/>
                          <a:cs typeface="+mn-cs"/>
                        </a:rPr>
                        <a:t>рыбного хозяйства </a:t>
                      </a:r>
                    </a:p>
                    <a:p>
                      <a:r>
                        <a:rPr lang="ru-RU" sz="1050" b="0" i="0" u="none" strike="noStrike" kern="1200" baseline="0" dirty="0" smtClean="0">
                          <a:solidFill>
                            <a:srgbClr val="000000"/>
                          </a:solidFill>
                          <a:latin typeface="+mn-lt"/>
                          <a:ea typeface="+mn-ea"/>
                          <a:cs typeface="+mn-cs"/>
                        </a:rPr>
                        <a:t>Председатель Федерации профсоюзов Камчатки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Министерство</a:t>
                      </a:r>
                      <a:r>
                        <a:rPr lang="ru-RU" sz="105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Проводятся</a:t>
                      </a:r>
                      <a:r>
                        <a:rPr lang="ru-RU" sz="1050" b="0" i="0" u="none" strike="noStrike" kern="1200" baseline="0" dirty="0" smtClean="0">
                          <a:solidFill>
                            <a:srgbClr val="000000"/>
                          </a:solidFill>
                          <a:latin typeface="+mn-lt"/>
                          <a:ea typeface="+mn-ea"/>
                          <a:cs typeface="+mn-cs"/>
                        </a:rPr>
                        <a:t> консультации правовым отделам Федерации профсоюзов Камчатки, направлено письмо в </a:t>
                      </a:r>
                      <a:r>
                        <a:rPr lang="ru-RU" sz="1050" b="0" i="0" u="none" strike="noStrike" kern="1200" dirty="0" smtClean="0">
                          <a:solidFill>
                            <a:srgbClr val="000000"/>
                          </a:solidFill>
                          <a:latin typeface="+mn-lt"/>
                          <a:ea typeface="+mn-ea"/>
                          <a:cs typeface="+mn-cs"/>
                        </a:rPr>
                        <a:t>Министерство</a:t>
                      </a:r>
                      <a:r>
                        <a:rPr lang="ru-RU" sz="105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 работники </a:t>
                      </a:r>
                      <a:r>
                        <a:rPr lang="ru-RU" sz="1050" kern="1200" dirty="0" smtClean="0">
                          <a:solidFill>
                            <a:schemeClr val="tx1"/>
                          </a:solidFill>
                          <a:latin typeface="+mn-lt"/>
                          <a:ea typeface="+mn-ea"/>
                          <a:cs typeface="+mn-cs"/>
                        </a:rPr>
                        <a:t>ФГБОУ ВПО «</a:t>
                      </a:r>
                      <a:r>
                        <a:rPr lang="ru-RU" sz="1050" kern="1200" dirty="0" err="1" smtClean="0">
                          <a:solidFill>
                            <a:schemeClr val="tx1"/>
                          </a:solidFill>
                          <a:latin typeface="+mn-lt"/>
                          <a:ea typeface="+mn-ea"/>
                          <a:cs typeface="+mn-cs"/>
                        </a:rPr>
                        <a:t>КамчатГТУ</a:t>
                      </a:r>
                      <a:r>
                        <a:rPr lang="ru-RU" sz="1050" kern="1200" dirty="0" smtClean="0">
                          <a:solidFill>
                            <a:schemeClr val="tx1"/>
                          </a:solidFill>
                          <a:latin typeface="+mn-lt"/>
                          <a:ea typeface="+mn-ea"/>
                          <a:cs typeface="+mn-cs"/>
                        </a:rPr>
                        <a:t>»</a:t>
                      </a:r>
                      <a:r>
                        <a:rPr lang="ru-RU" sz="1050" b="0" i="0" u="none" strike="noStrike" kern="1200" baseline="0" dirty="0">
                          <a:solidFill>
                            <a:srgbClr val="000000"/>
                          </a:solidFill>
                          <a:latin typeface="+mn-lt"/>
                          <a:ea typeface="+mn-ea"/>
                          <a:cs typeface="+mn-cs"/>
                        </a:rPr>
                        <a:t> </a:t>
                      </a:r>
                      <a:r>
                        <a:rPr lang="ru-RU" sz="1050" b="0" i="0" u="none" strike="noStrike" kern="1200" baseline="0" dirty="0" smtClean="0">
                          <a:solidFill>
                            <a:srgbClr val="000000"/>
                          </a:solidFill>
                          <a:latin typeface="+mn-lt"/>
                          <a:ea typeface="+mn-ea"/>
                          <a:cs typeface="+mn-cs"/>
                        </a:rPr>
                        <a:t>начали процедуру подготовки к забастовке путем сбора подписей для утверждения и выдвижения требований к работодателю.</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838200"/>
            <a:ext cx="8915400" cy="4525963"/>
          </a:xfrm>
        </p:spPr>
        <p:txBody>
          <a:bodyPr>
            <a:normAutofit fontScale="25000" lnSpcReduction="20000"/>
          </a:bodyPr>
          <a:lstStyle/>
          <a:p>
            <a:pPr algn="just">
              <a:buNone/>
            </a:pPr>
            <a:r>
              <a:rPr lang="ru-RU" sz="8000" dirty="0" smtClean="0">
                <a:solidFill>
                  <a:srgbClr val="002060"/>
                </a:solidFill>
              </a:rPr>
              <a:t>		</a:t>
            </a:r>
            <a:r>
              <a:rPr lang="ru-RU" sz="8000" dirty="0" smtClean="0">
                <a:solidFill>
                  <a:srgbClr val="002060"/>
                </a:solidFill>
              </a:rPr>
              <a:t>30 января 2016 года состоялась рабочая встреча Президента РФ В. Путина и Председателя ФНПР М. Шмакова. Профсоюзный лидер передал главе государства письма, излагающие позицию и предложения ФНПР в условиях продолжающегося кризиса. Председатель Федерации независимых профсоюзов России обратился к главе государства с предложениями - повысить минимальный размер оплаты труда и пособие по безработице до размеров прожиточного минимума, а также ввести мораторий на внедрение новых сборов с населения. Кроме того, Президенту РФ было представлено отрицательное заключение ФНПР по вопросу возвращения к взиманию единого социального налога. «Возврат к налоговому администрированию в условиях продолжения кризиса опасен образованием долгов во взаиморасчетах, что приведет, с одной стороны, к задержкам в социальных выплатах, а с другой – стремлению ограничить их размеры. Сбор страховых взносов налоговой службой изменит организацию социальной защиты наемного работника. Будут фактически разрушены страховые принципы, она превратится в социальное обеспечение и, как в критикуемом советском прошлом, будет осуществляться по остаточному принципу. Заменив целевой страховой сбор нецелевым налоговым, есть опасность, что органы власти сознательно пойдут на демонтаж института обязательного социального страхования, нарушив многие основополагающие нормы публичного права», - говорится в заявлении ФНПР. </a:t>
            </a: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838200"/>
            <a:ext cx="8915400" cy="4525963"/>
          </a:xfrm>
        </p:spPr>
        <p:txBody>
          <a:bodyPr>
            <a:normAutofit fontScale="25000" lnSpcReduction="20000"/>
          </a:bodyPr>
          <a:lstStyle/>
          <a:p>
            <a:pPr algn="just">
              <a:buNone/>
            </a:pPr>
            <a:r>
              <a:rPr lang="ru-RU" sz="8000" dirty="0" smtClean="0">
                <a:solidFill>
                  <a:srgbClr val="002060"/>
                </a:solidFill>
              </a:rPr>
              <a:t>		4 </a:t>
            </a:r>
            <a:r>
              <a:rPr lang="ru-RU" sz="8000" dirty="0" smtClean="0">
                <a:solidFill>
                  <a:srgbClr val="002060"/>
                </a:solidFill>
              </a:rPr>
              <a:t>февраля 2016 года на заседании Правительства РФ одобрены поправки в закон о Российской трехсторонней комиссии. </a:t>
            </a:r>
            <a:r>
              <a:rPr lang="ru-RU" sz="8000" dirty="0" smtClean="0">
                <a:solidFill>
                  <a:srgbClr val="002060"/>
                </a:solidFill>
              </a:rPr>
              <a:t>Законопроект «О внесении изменений в статьи 4 и 7 Федерального закона «О Российской трехсторонней комиссии по регулированию социально-трудовых отношений» подготовлен Министерством труда и социальной защиты РФ с целью приведения норм данного закона в соответствие с положениями статьи 35.1 Трудового кодекса Российской Федерации. В ходе заседания премьер-министр РФ Д. Медведев отметил: «Комиссия важная, была создана как площадка для диалога государства, бизнеса и профсоюзов, чтобы мы могли вместе решать очень важные для людей вопросы, связанные с зарплатой, с ситуацией на рынке труда, с социальными и трудовыми правами. На заседаниях комиссии звучат не только предложения, которые затем прорабатываются в министерствах и ведомствах. Есть и критика, которая там и должна быть, которая позволяет находить согласованные подходы даже при обсуждении самых острых тем». </a:t>
            </a:r>
            <a:r>
              <a:rPr lang="ru-RU" sz="8000" dirty="0" smtClean="0">
                <a:solidFill>
                  <a:srgbClr val="002060"/>
                </a:solidFill>
              </a:rPr>
              <a:t>В связи с этим предлагается установить срок рассмотрения РТК проектов федеральных законов и иных нормативных правовых актов, актов федеральных органов государственной власти по вопросам регулирования социально-трудовых отношений и связанных с ними экономических отношений и принятия решения по итогам их рассмотрения – не более 30 дней. </a:t>
            </a:r>
            <a:endParaRPr lang="ru-RU" sz="8000" dirty="0" smtClean="0">
              <a:solidFill>
                <a:srgbClr val="002060"/>
              </a:solidFill>
            </a:endParaRP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838200"/>
            <a:ext cx="8915400" cy="4525963"/>
          </a:xfrm>
        </p:spPr>
        <p:txBody>
          <a:bodyPr>
            <a:normAutofit fontScale="25000" lnSpcReduction="20000"/>
          </a:bodyPr>
          <a:lstStyle/>
          <a:p>
            <a:pPr algn="just">
              <a:buNone/>
            </a:pPr>
            <a:r>
              <a:rPr lang="ru-RU" sz="8000" dirty="0" smtClean="0">
                <a:solidFill>
                  <a:srgbClr val="002060"/>
                </a:solidFill>
              </a:rPr>
              <a:t>	</a:t>
            </a:r>
            <a:r>
              <a:rPr lang="ru-RU" sz="8000" dirty="0" smtClean="0">
                <a:solidFill>
                  <a:srgbClr val="002060"/>
                </a:solidFill>
              </a:rPr>
              <a:t>	Кроме </a:t>
            </a:r>
            <a:r>
              <a:rPr lang="ru-RU" sz="8000" dirty="0" smtClean="0">
                <a:solidFill>
                  <a:srgbClr val="002060"/>
                </a:solidFill>
              </a:rPr>
              <a:t>того, законопроектом предусмотрено приглашение координаторов сторон, представляющих в РТК общероссийские объединения профсоюзов и общероссийские объединения работодателей, на заседания Правительства РФ при рассмотрении вопросов социально-трудовых отношений и связанных с ними экономических отношений. </a:t>
            </a:r>
            <a:r>
              <a:rPr lang="ru-RU" sz="8000" dirty="0" smtClean="0">
                <a:solidFill>
                  <a:srgbClr val="002060"/>
                </a:solidFill>
              </a:rPr>
              <a:t>Предполагается, что принятие указанных поправок позволит обеспечить доведение до Правительства РФ мнения сторон РТК при разработке и принятии законопроектов и иных нормативных правовых актов, регулирующих социально-трудовые отношения и связанные с ними экономические отношения. </a:t>
            </a:r>
          </a:p>
          <a:p>
            <a:pPr algn="just">
              <a:buNone/>
            </a:pPr>
            <a:r>
              <a:rPr lang="ru-RU" sz="8000" dirty="0" smtClean="0">
                <a:solidFill>
                  <a:srgbClr val="002060"/>
                </a:solidFill>
              </a:rPr>
              <a:t>		28 </a:t>
            </a:r>
            <a:r>
              <a:rPr lang="ru-RU" sz="8000" dirty="0" smtClean="0">
                <a:solidFill>
                  <a:srgbClr val="002060"/>
                </a:solidFill>
              </a:rPr>
              <a:t>января 2016 года заместитель Министра труда и социальной защиты РФ Г. </a:t>
            </a:r>
            <a:r>
              <a:rPr lang="ru-RU" sz="8000" dirty="0" smtClean="0">
                <a:solidFill>
                  <a:srgbClr val="002060"/>
                </a:solidFill>
              </a:rPr>
              <a:t>Лекарев, выступая в Государственной Думе РФ на заседании Комитета по труду, социальной политике и делам ветеранов, заявил: «За период с 2014 года по 2016 год </a:t>
            </a:r>
            <a:r>
              <a:rPr lang="ru-RU" sz="8000" dirty="0" err="1" smtClean="0">
                <a:solidFill>
                  <a:srgbClr val="002060"/>
                </a:solidFill>
              </a:rPr>
              <a:t>спецоценка</a:t>
            </a:r>
            <a:r>
              <a:rPr lang="ru-RU" sz="8000" dirty="0" smtClean="0">
                <a:solidFill>
                  <a:srgbClr val="002060"/>
                </a:solidFill>
              </a:rPr>
              <a:t> проведена на 4,66 миллиона рабочих мест... Это около 10%». Г. Лекарев пояснил, что до начала проведения </a:t>
            </a:r>
            <a:r>
              <a:rPr lang="ru-RU" sz="8000" dirty="0" err="1" smtClean="0">
                <a:solidFill>
                  <a:srgbClr val="002060"/>
                </a:solidFill>
              </a:rPr>
              <a:t>спецоценки</a:t>
            </a:r>
            <a:r>
              <a:rPr lang="ru-RU" sz="8000" dirty="0" smtClean="0">
                <a:solidFill>
                  <a:srgbClr val="002060"/>
                </a:solidFill>
              </a:rPr>
              <a:t> условий труда в России была проведена аттестация более 15 млн. рабочих мест. Всего, по экспертным оценкам, количество рабочих мест, условия труда на которых по результатам </a:t>
            </a:r>
            <a:r>
              <a:rPr lang="ru-RU" sz="8000" dirty="0" err="1" smtClean="0">
                <a:solidFill>
                  <a:srgbClr val="002060"/>
                </a:solidFill>
              </a:rPr>
              <a:t>спецоценки</a:t>
            </a:r>
            <a:r>
              <a:rPr lang="ru-RU" sz="8000" dirty="0" smtClean="0">
                <a:solidFill>
                  <a:srgbClr val="002060"/>
                </a:solidFill>
              </a:rPr>
              <a:t> будут отнесены к оптимальным или 60% от общего числа рабочих мест или до 30 млн. рабочих мест в абсолютных цифрах. До 31 декабря 2018 года планируется обеспечить оценку условий труда всех имеющихся в экономике 48 млн. рабочих мест. Вице премьер-министр О. </a:t>
            </a:r>
            <a:r>
              <a:rPr lang="ru-RU" sz="8000" dirty="0" err="1" smtClean="0">
                <a:solidFill>
                  <a:srgbClr val="002060"/>
                </a:solidFill>
              </a:rPr>
              <a:t>Голодец</a:t>
            </a:r>
            <a:r>
              <a:rPr lang="ru-RU" sz="8000" dirty="0" smtClean="0">
                <a:solidFill>
                  <a:srgbClr val="002060"/>
                </a:solidFill>
              </a:rPr>
              <a:t> провела заседание оргкомитета по подготовке и проведению Всероссийской недели охраны труда, которая пройдёт в Сочи с 18 по 22 апреля 2016 года. </a:t>
            </a:r>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838200"/>
            <a:ext cx="8915400" cy="4525963"/>
          </a:xfrm>
        </p:spPr>
        <p:txBody>
          <a:bodyPr>
            <a:normAutofit fontScale="25000" lnSpcReduction="20000"/>
          </a:bodyPr>
          <a:lstStyle/>
          <a:p>
            <a:pPr algn="just">
              <a:buNone/>
            </a:pPr>
            <a:r>
              <a:rPr lang="ru-RU" sz="8000" dirty="0" smtClean="0">
                <a:solidFill>
                  <a:srgbClr val="002060"/>
                </a:solidFill>
              </a:rPr>
              <a:t>	</a:t>
            </a:r>
            <a:r>
              <a:rPr lang="ru-RU" sz="8000" dirty="0" smtClean="0">
                <a:solidFill>
                  <a:srgbClr val="002060"/>
                </a:solidFill>
              </a:rPr>
              <a:t>	Главные </a:t>
            </a:r>
            <a:r>
              <a:rPr lang="ru-RU" sz="8000" dirty="0" smtClean="0">
                <a:solidFill>
                  <a:srgbClr val="002060"/>
                </a:solidFill>
              </a:rPr>
              <a:t>цели – обмен опытом между специалистами организаций разных видов деятельности, популяризация передовых решений и разработок в области охраны труда. </a:t>
            </a:r>
            <a:r>
              <a:rPr lang="ru-RU" sz="8000" dirty="0" smtClean="0">
                <a:solidFill>
                  <a:srgbClr val="002060"/>
                </a:solidFill>
              </a:rPr>
              <a:t>Оргкомитет по проведению Недели охраны труда создан постановлением Правительства России от 11 декабря 2015 года №1346, председателем оргкомитета назначена заместитель Председателя Правительства О. </a:t>
            </a:r>
            <a:r>
              <a:rPr lang="ru-RU" sz="8000" dirty="0" err="1" smtClean="0">
                <a:solidFill>
                  <a:srgbClr val="002060"/>
                </a:solidFill>
              </a:rPr>
              <a:t>Голодец</a:t>
            </a:r>
            <a:r>
              <a:rPr lang="ru-RU" sz="8000" dirty="0" smtClean="0">
                <a:solidFill>
                  <a:srgbClr val="002060"/>
                </a:solidFill>
              </a:rPr>
              <a:t>. «В апреле прошлого года была проведена первая Всероссийская неделя охраны труда. В её рамках было проведено порядка 90 мероприятий», – рассказал на заседании оргкомитета в Доме Правительства заместитель Министра труда и социальной защиты Г. Лекарев. По его словам, Неделя охраны труда вызвала большой интерес не только в России, но и у зарубежных специалистов. В ней приняли участие представители Индии, ЮАР, Нидерландов, Финляндии, Казахстана, Узбекистана, Киргизии, а также Международной организации труда и Международной ассоциации социального обеспечения. Всего было свыше 6 тыс. гостей. </a:t>
            </a:r>
            <a:r>
              <a:rPr lang="ru-RU" sz="8000" dirty="0" smtClean="0">
                <a:solidFill>
                  <a:srgbClr val="002060"/>
                </a:solidFill>
              </a:rPr>
              <a:t>В рамках второй Всероссийской недели охраны труда пройдут научно-практические конференции, ведомственные и корпоративные совещания, семинары, тренинги, экспертные </a:t>
            </a:r>
            <a:r>
              <a:rPr lang="ru-RU" sz="8000" dirty="0" smtClean="0">
                <a:solidFill>
                  <a:srgbClr val="002060"/>
                </a:solidFill>
              </a:rPr>
              <a:t>консультации допустимым </a:t>
            </a:r>
            <a:r>
              <a:rPr lang="ru-RU" sz="8000" dirty="0" smtClean="0">
                <a:solidFill>
                  <a:srgbClr val="002060"/>
                </a:solidFill>
              </a:rPr>
              <a:t>(1 и 2 класс), может составить порядка </a:t>
            </a:r>
          </a:p>
          <a:p>
            <a:endParaRPr lang="ru-RU" sz="2000" dirty="0" smtClean="0"/>
          </a:p>
          <a:p>
            <a:pPr algn="just">
              <a:buNone/>
            </a:pPr>
            <a:r>
              <a:rPr lang="ru-RU" sz="8000" dirty="0" smtClean="0">
                <a:solidFill>
                  <a:srgbClr val="002060"/>
                </a:solidFill>
              </a:rPr>
              <a:t> </a:t>
            </a: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2828</TotalTime>
  <Words>2198</Words>
  <PresentationFormat>Экран (4:3)</PresentationFormat>
  <Paragraphs>308</Paragraphs>
  <Slides>19</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Слайд 18</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293</cp:revision>
  <dcterms:modified xsi:type="dcterms:W3CDTF">2016-02-11T05:23:28Z</dcterms:modified>
</cp:coreProperties>
</file>