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9"/>
  </p:notesMasterIdLst>
  <p:sldIdLst>
    <p:sldId id="256" r:id="rId2"/>
    <p:sldId id="269" r:id="rId3"/>
    <p:sldId id="275" r:id="rId4"/>
    <p:sldId id="274" r:id="rId5"/>
    <p:sldId id="286" r:id="rId6"/>
    <p:sldId id="287" r:id="rId7"/>
    <p:sldId id="294" r:id="rId8"/>
    <p:sldId id="299" r:id="rId9"/>
    <p:sldId id="300" r:id="rId10"/>
    <p:sldId id="303" r:id="rId11"/>
    <p:sldId id="304" r:id="rId12"/>
    <p:sldId id="307" r:id="rId13"/>
    <p:sldId id="306" r:id="rId14"/>
    <p:sldId id="305" r:id="rId15"/>
    <p:sldId id="291" r:id="rId16"/>
    <p:sldId id="270" r:id="rId17"/>
    <p:sldId id="283" r:id="rId18"/>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808" autoAdjust="0"/>
    <p:restoredTop sz="98483" autoAdjust="0"/>
  </p:normalViewPr>
  <p:slideViewPr>
    <p:cSldViewPr>
      <p:cViewPr>
        <p:scale>
          <a:sx n="77" d="100"/>
          <a:sy n="77" d="100"/>
        </p:scale>
        <p:origin x="-1182" y="-390"/>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layout/>
    </c:title>
    <c:view3D>
      <c:rotX val="30"/>
      <c:perspective val="30"/>
    </c:view3D>
    <c:plotArea>
      <c:layout>
        <c:manualLayout>
          <c:layoutTarget val="inner"/>
          <c:xMode val="edge"/>
          <c:yMode val="edge"/>
          <c:x val="1.4091014011667843E-2"/>
          <c:y val="0.14455458847579891"/>
          <c:w val="0.63787179420243534"/>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786"/>
                </c:manualLayout>
              </c:layout>
              <c:showPercent val="1"/>
            </c:dLbl>
            <c:dLbl>
              <c:idx val="6"/>
              <c:layout>
                <c:manualLayout>
                  <c:x val="1.1881510863920218E-2"/>
                  <c:y val="5.9633666917540754E-2"/>
                </c:manualLayout>
              </c:layout>
              <c:showPercent val="1"/>
            </c:dLbl>
            <c:dLbl>
              <c:idx val="7"/>
              <c:delete val="1"/>
            </c:dLbl>
            <c:txPr>
              <a:bodyPr/>
              <a:lstStyle/>
              <a:p>
                <a:pPr>
                  <a:defRPr sz="1200">
                    <a:solidFill>
                      <a:schemeClr val="tx1"/>
                    </a:solidFill>
                  </a:defRPr>
                </a:pPr>
                <a:endParaRPr lang="ru-RU"/>
              </a:p>
            </c:txPr>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Лист1!$B$2:$B$8</c:f>
              <c:numCache>
                <c:formatCode>General</c:formatCode>
                <c:ptCount val="7"/>
                <c:pt idx="0">
                  <c:v>5</c:v>
                </c:pt>
                <c:pt idx="1">
                  <c:v>1</c:v>
                </c:pt>
                <c:pt idx="2">
                  <c:v>2.5</c:v>
                </c:pt>
                <c:pt idx="3">
                  <c:v>2</c:v>
                </c:pt>
                <c:pt idx="4">
                  <c:v>6</c:v>
                </c:pt>
                <c:pt idx="5">
                  <c:v>2</c:v>
                </c:pt>
                <c:pt idx="6">
                  <c:v>1.9</c:v>
                </c:pt>
              </c:numCache>
            </c:numRef>
          </c:val>
        </c:ser>
        <c:ser>
          <c:idx val="1"/>
          <c:order val="1"/>
          <c:tx>
            <c:strRef>
              <c:f>Лист1!$C$1</c:f>
              <c:strCache>
                <c:ptCount val="1"/>
                <c:pt idx="0">
                  <c:v>Столбец1</c:v>
                </c:pt>
              </c:strCache>
            </c:strRef>
          </c:tx>
          <c:dLbls>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Лист1!$C$2:$C$10</c:f>
              <c:numCache>
                <c:formatCode>General</c:formatCode>
                <c:ptCount val="9"/>
              </c:numCache>
            </c:numRef>
          </c:val>
        </c:ser>
        <c:dLbls>
          <c:showPercent val="1"/>
        </c:dLbls>
      </c:pie3DChart>
    </c:plotArea>
    <c:legend>
      <c:legendPos val="r"/>
      <c:layout>
        <c:manualLayout>
          <c:xMode val="edge"/>
          <c:yMode val="edge"/>
          <c:x val="0.73366994265082375"/>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Причины актуальных СТК</a:t>
            </a:r>
          </a:p>
        </c:rich>
      </c:tx>
      <c:layout/>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2"/>
              <c:layout>
                <c:manualLayout>
                  <c:x val="6.8449850111920757E-2"/>
                  <c:y val="-6.657173609059186E-2"/>
                </c:manualLayout>
              </c:layout>
              <c:showPercent val="1"/>
            </c:dLbl>
            <c:dLbl>
              <c:idx val="3"/>
              <c:layout>
                <c:manualLayout>
                  <c:x val="7.107526295553887E-2"/>
                  <c:y val="-6.4306831409542201E-2"/>
                </c:manualLayout>
              </c:layout>
              <c:showPercent val="1"/>
            </c:dLbl>
            <c:dLbl>
              <c:idx val="4"/>
              <c:layout>
                <c:manualLayout>
                  <c:x val="7.4689483243346094E-2"/>
                  <c:y val="-5.921657185341507E-2"/>
                </c:manualLayout>
              </c:layout>
              <c:showPercent val="1"/>
            </c:dLbl>
            <c:dLbl>
              <c:idx val="5"/>
              <c:layout>
                <c:manualLayout>
                  <c:x val="0.10519782512793259"/>
                  <c:y val="-5.4613118794322721E-2"/>
                </c:manualLayout>
              </c:layout>
              <c:showPercent val="1"/>
            </c:dLbl>
            <c:dLbl>
              <c:idx val="6"/>
              <c:layout>
                <c:manualLayout>
                  <c:x val="9.7186983907954314E-2"/>
                  <c:y val="2.0233786248086479E-2"/>
                </c:manualLayout>
              </c:layout>
              <c:showPercent val="1"/>
            </c:dLbl>
            <c:dLbl>
              <c:idx val="7"/>
              <c:layout>
                <c:manualLayout>
                  <c:x val="6.3638374326116021E-2"/>
                  <c:y val="5.0607298776269162E-2"/>
                </c:manualLayout>
              </c:layout>
              <c:showPercent val="1"/>
            </c:dLbl>
            <c:dLbl>
              <c:idx val="8"/>
              <c:delete val="1"/>
            </c:dLbl>
            <c:txPr>
              <a:bodyPr/>
              <a:lstStyle/>
              <a:p>
                <a:pPr>
                  <a:defRPr>
                    <a:solidFill>
                      <a:srgbClr val="FFCC00"/>
                    </a:solidFill>
                  </a:defRPr>
                </a:pPr>
                <a:endParaRPr lang="ru-RU"/>
              </a:p>
            </c:txPr>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Лист1!$B$2:$B$10</c:f>
              <c:numCache>
                <c:formatCode>General</c:formatCode>
                <c:ptCount val="9"/>
                <c:pt idx="0">
                  <c:v>5</c:v>
                </c:pt>
                <c:pt idx="1">
                  <c:v>6</c:v>
                </c:pt>
                <c:pt idx="2">
                  <c:v>0.8</c:v>
                </c:pt>
                <c:pt idx="3">
                  <c:v>0.3000000000000001</c:v>
                </c:pt>
                <c:pt idx="4">
                  <c:v>1</c:v>
                </c:pt>
                <c:pt idx="5">
                  <c:v>1.6</c:v>
                </c:pt>
                <c:pt idx="6">
                  <c:v>3</c:v>
                </c:pt>
                <c:pt idx="7">
                  <c:v>1.1000000000000001</c:v>
                </c:pt>
                <c:pt idx="8">
                  <c:v>0</c:v>
                </c:pt>
              </c:numCache>
            </c:numRef>
          </c:val>
        </c:ser>
        <c:ser>
          <c:idx val="1"/>
          <c:order val="1"/>
          <c:tx>
            <c:strRef>
              <c:f>Лист1!$C$1</c:f>
              <c:strCache>
                <c:ptCount val="1"/>
                <c:pt idx="0">
                  <c:v>Столбец1</c:v>
                </c:pt>
              </c:strCache>
            </c:strRef>
          </c:tx>
          <c:dLbls>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Лист1!$C$2:$C$10</c:f>
              <c:numCache>
                <c:formatCode>General</c:formatCode>
                <c:ptCount val="9"/>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438"/>
          <c:y val="7.247549019607849E-2"/>
          <c:w val="0.69786102998793975"/>
          <c:h val="0.24527466481739249"/>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19.01.2016</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1/19/2016</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01 (13) по состоянию на </a:t>
            </a:r>
            <a:r>
              <a:rPr lang="ru-RU" sz="2400" dirty="0" smtClean="0">
                <a:solidFill>
                  <a:srgbClr val="002060"/>
                </a:solidFill>
                <a:effectLst>
                  <a:outerShdw blurRad="38100" dist="38100" dir="2700000" algn="tl">
                    <a:srgbClr val="000000">
                      <a:alpha val="43137"/>
                    </a:srgbClr>
                  </a:outerShdw>
                </a:effectLst>
              </a:rPr>
              <a:t>15 января 2016г.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декабря 2015г.  по 15 января 2016г……………..…………….…………………………..……….4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в 2015 году (отчет)……………………………………………….………….…..………5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Главное о социально-трудовых отношениях в РФ……………….…... </a:t>
            </a:r>
            <a:r>
              <a:rPr lang="en-US" sz="3600" dirty="0" smtClean="0">
                <a:solidFill>
                  <a:srgbClr val="002060"/>
                </a:solidFill>
              </a:rPr>
              <a:t>1</a:t>
            </a:r>
            <a:r>
              <a:rPr lang="ru-RU" sz="3600" dirty="0" smtClean="0">
                <a:solidFill>
                  <a:srgbClr val="002060"/>
                </a:solidFill>
              </a:rPr>
              <a:t>5</a:t>
            </a: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крае………………………………………….…………..….…18</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Камчатки………………………...…19</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декабря 2015г.  по 15 января 2016г.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623441"/>
          <a:ext cx="8991600" cy="2567559"/>
        </p:xfrm>
        <a:graphic>
          <a:graphicData uri="http://schemas.openxmlformats.org/drawingml/2006/table">
            <a:tbl>
              <a:tblPr/>
              <a:tblGrid>
                <a:gridCol w="1828800"/>
                <a:gridCol w="1524000"/>
                <a:gridCol w="1371600"/>
                <a:gridCol w="2590800"/>
                <a:gridCol w="1676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002475">
                <a:tc>
                  <a:txBody>
                    <a:bodyPr/>
                    <a:lstStyle/>
                    <a:p>
                      <a:pPr algn="ctr" fontAlgn="t"/>
                      <a:r>
                        <a:rPr lang="ru-RU" sz="1200" b="0" i="0" u="none" strike="noStrike" kern="1200" dirty="0" smtClean="0">
                          <a:solidFill>
                            <a:srgbClr val="000000"/>
                          </a:solidFill>
                          <a:latin typeface="+mn-lt"/>
                          <a:ea typeface="+mn-ea"/>
                          <a:cs typeface="+mn-cs"/>
                        </a:rPr>
                        <a:t>Декабрь 2015г – Январь</a:t>
                      </a:r>
                      <a:r>
                        <a:rPr lang="ru-RU" sz="1200" b="0" i="0" u="none" strike="noStrike" kern="1200" baseline="0" dirty="0" smtClean="0">
                          <a:solidFill>
                            <a:srgbClr val="000000"/>
                          </a:solidFill>
                          <a:latin typeface="+mn-lt"/>
                          <a:ea typeface="+mn-ea"/>
                          <a:cs typeface="+mn-cs"/>
                        </a:rPr>
                        <a:t> 2016г.</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ctr" fontAlgn="t"/>
                      <a:r>
                        <a:rPr lang="ru-RU" sz="1200" b="1" i="0" u="none" strike="noStrike" kern="1200" dirty="0" smtClean="0">
                          <a:solidFill>
                            <a:srgbClr val="000000"/>
                          </a:solidFill>
                          <a:latin typeface="+mn-lt"/>
                          <a:ea typeface="+mn-ea"/>
                          <a:cs typeface="+mn-cs"/>
                        </a:rPr>
                        <a:t>В период с</a:t>
                      </a:r>
                      <a:r>
                        <a:rPr lang="ru-RU" sz="1200" b="1" i="0" u="none" strike="noStrike" kern="1200" baseline="0" dirty="0" smtClean="0">
                          <a:solidFill>
                            <a:srgbClr val="000000"/>
                          </a:solidFill>
                          <a:latin typeface="+mn-lt"/>
                          <a:ea typeface="+mn-ea"/>
                          <a:cs typeface="+mn-cs"/>
                        </a:rPr>
                        <a:t> 15 декабря 2015 года по 15 января 2016 года в Камчатском крае </a:t>
                      </a:r>
                    </a:p>
                    <a:p>
                      <a:pPr algn="ctr" fontAlgn="t"/>
                      <a:r>
                        <a:rPr lang="ru-RU" sz="1200" b="1" i="0" u="none" strike="noStrike" kern="1200" baseline="0" dirty="0" smtClean="0">
                          <a:solidFill>
                            <a:srgbClr val="000000"/>
                          </a:solidFill>
                          <a:latin typeface="+mn-lt"/>
                          <a:ea typeface="+mn-ea"/>
                          <a:cs typeface="+mn-cs"/>
                        </a:rPr>
                        <a:t>не происходило событий, </a:t>
                      </a:r>
                    </a:p>
                    <a:p>
                      <a:pPr algn="ctr" fontAlgn="t"/>
                      <a:r>
                        <a:rPr lang="ru-RU" sz="1200" b="1" i="0" u="none" strike="noStrike" kern="1200" baseline="0" dirty="0" smtClean="0">
                          <a:solidFill>
                            <a:srgbClr val="000000"/>
                          </a:solidFill>
                          <a:latin typeface="+mn-lt"/>
                          <a:ea typeface="+mn-ea"/>
                          <a:cs typeface="+mn-cs"/>
                        </a:rPr>
                        <a:t>указывающих на потенциальные СТК.</a:t>
                      </a:r>
                      <a:endParaRPr lang="ru-RU" sz="1200" b="1"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нет</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99822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698175"/>
        </p:xfrm>
        <a:graphic>
          <a:graphicData uri="http://schemas.openxmlformats.org/drawingml/2006/table">
            <a:tbl>
              <a:tblPr>
                <a:effectLst>
                  <a:outerShdw blurRad="50800" dist="50800" dir="5400000" algn="ctr" rotWithShape="0">
                    <a:schemeClr val="tx1"/>
                  </a:outerShdw>
                </a:effectLst>
              </a:tblPr>
              <a:tblGrid>
                <a:gridCol w="990600"/>
                <a:gridCol w="986287"/>
                <a:gridCol w="948906"/>
                <a:gridCol w="2789207"/>
                <a:gridCol w="1752600"/>
                <a:gridCol w="11430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ООО «Теплоэффект», ООО «Теплоресурс», ООО «Теплорезерв».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Задержка и снижение размера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0" i="0" u="none" strike="noStrike" dirty="0" smtClean="0">
                          <a:solidFill>
                            <a:srgbClr val="000000"/>
                          </a:solidFill>
                          <a:latin typeface="+mn-lt"/>
                        </a:rPr>
                        <a:t>1. Работники предприятий ООО "Теплорезерв", ООО "Теплоресурс", ООО "Теплоэффект"</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Общероссийского профсоюза работников жизнеобеспечения</a:t>
                      </a:r>
                    </a:p>
                    <a:p>
                      <a:pPr algn="l" fontAlgn="t"/>
                      <a:r>
                        <a:rPr lang="ru-RU" sz="1050" b="0" i="0" u="none" strike="noStrike" dirty="0" smtClean="0">
                          <a:solidFill>
                            <a:srgbClr val="000000"/>
                          </a:solidFill>
                          <a:latin typeface="+mn-lt"/>
                        </a:rPr>
                        <a:t>2. Администрация ООО "Теплорезерв", ООО "Теплоресурс", ООО "Теплоэффект«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Городская дума ПКГО</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Вопрос о сложном финансово-экономическом состоянии предприятия рассматривался на заседании Думы Петропавловск-Камчатского городского округа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dirty="0" smtClean="0">
                          <a:solidFill>
                            <a:srgbClr val="000000"/>
                          </a:solidFill>
                          <a:latin typeface="Calibri"/>
                        </a:rPr>
                        <a:t>Конфликт завершен.</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Государственная морская инспекция СВПУ БО ФСБ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Реорганизация, сокращение</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1" i="0" u="none" strike="noStrike" dirty="0" smtClean="0">
                          <a:solidFill>
                            <a:srgbClr val="000000"/>
                          </a:solidFill>
                          <a:latin typeface="+mn-lt"/>
                        </a:rPr>
                        <a:t> </a:t>
                      </a:r>
                      <a:r>
                        <a:rPr lang="ru-RU" sz="1050" b="0" i="0" u="none" strike="noStrike" dirty="0" smtClean="0">
                          <a:solidFill>
                            <a:srgbClr val="000000"/>
                          </a:solidFill>
                          <a:latin typeface="+mn-lt"/>
                        </a:rPr>
                        <a:t>1. Работники Государственной морской инспекции СВПУ БО ФСБ РФ</a:t>
                      </a:r>
                      <a:r>
                        <a:rPr lang="ru-RU" sz="1050" b="1" i="0" u="none" strike="noStrike" dirty="0" smtClean="0">
                          <a:solidFill>
                            <a:srgbClr val="000000"/>
                          </a:solidFill>
                          <a:latin typeface="+mn-lt"/>
                        </a:rPr>
                        <a:t> Активная поддержка участников: </a:t>
                      </a:r>
                      <a:r>
                        <a:rPr lang="ru-RU" sz="1050" b="0" i="0" u="none" strike="noStrike" dirty="0" smtClean="0">
                          <a:solidFill>
                            <a:srgbClr val="000000"/>
                          </a:solidFill>
                          <a:latin typeface="+mn-lt"/>
                        </a:rPr>
                        <a:t>первичная профсоюзная организация «Государственная морская инспекция СВПУ БО ФСБ РФ профессионального союза работников органов безопасности РФ» , Председатель Федерации профсоюзов Камчатки</a:t>
                      </a:r>
                    </a:p>
                    <a:p>
                      <a:pPr algn="l" fontAlgn="t"/>
                      <a:r>
                        <a:rPr lang="ru-RU" sz="1050" b="0" i="0" u="none" strike="noStrike" dirty="0" smtClean="0">
                          <a:solidFill>
                            <a:srgbClr val="000000"/>
                          </a:solidFill>
                          <a:latin typeface="+mn-lt"/>
                        </a:rPr>
                        <a:t>2. Администрация Государственной морской инспекции СВПУ БО ФСБ РФ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Администрация Президента РФ</a:t>
                      </a:r>
                    </a:p>
                    <a:p>
                      <a:pPr algn="l" fontAlgn="t"/>
                      <a:r>
                        <a:rPr lang="ru-RU" sz="1050" b="0" i="0" u="none" strike="noStrike" dirty="0" smtClean="0">
                          <a:solidFill>
                            <a:srgbClr val="000000"/>
                          </a:solidFill>
                          <a:latin typeface="+mn-lt"/>
                        </a:rPr>
                        <a:t>Профсоюз работников органов безопасности РФ</a:t>
                      </a:r>
                    </a:p>
                    <a:p>
                      <a:pPr algn="l" fontAlgn="t"/>
                      <a:r>
                        <a:rPr lang="ru-RU" sz="1050" b="0" i="0" u="none" strike="noStrike" dirty="0" smtClean="0">
                          <a:solidFill>
                            <a:srgbClr val="000000"/>
                          </a:solidFill>
                          <a:latin typeface="+mn-lt"/>
                        </a:rPr>
                        <a:t>Объединенный комитет профсоюзов Пограничной службы ФСБ России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ctr" defTabSz="914400" rtl="0" eaLnBrk="1" latinLnBrk="0" hangingPunct="1"/>
                      <a:r>
                        <a:rPr lang="ru-RU" sz="1050" b="0" i="0" u="none" strike="noStrike" kern="1200" dirty="0" smtClean="0">
                          <a:solidFill>
                            <a:srgbClr val="000000"/>
                          </a:solidFill>
                          <a:latin typeface="+mn-lt"/>
                          <a:ea typeface="+mn-ea"/>
                          <a:cs typeface="+mn-cs"/>
                        </a:rPr>
                        <a:t>Направлено письмо в Объединенный комитет профсоюзов Пограничной службы ФСБ России в г. Москву о пересмотре решения о сокращении гражданских сотрудников в должности госинспекторов,</a:t>
                      </a:r>
                    </a:p>
                    <a:p>
                      <a:pPr marL="0" algn="ctr" defTabSz="914400" rtl="0" eaLnBrk="1" latinLnBrk="0" hangingPunct="1"/>
                      <a:r>
                        <a:rPr lang="ru-RU" sz="1050" b="0" i="0" u="none" strike="noStrike" kern="1200" dirty="0" smtClean="0">
                          <a:solidFill>
                            <a:srgbClr val="000000"/>
                          </a:solidFill>
                          <a:latin typeface="+mn-lt"/>
                          <a:ea typeface="+mn-ea"/>
                          <a:cs typeface="+mn-cs"/>
                        </a:rPr>
                        <a:t>направлено коллективное обращение в адрес Президента</a:t>
                      </a:r>
                      <a:r>
                        <a:rPr lang="ru-RU" sz="1050" b="0" i="0" u="none" strike="noStrike" kern="1200" baseline="0" dirty="0" smtClean="0">
                          <a:solidFill>
                            <a:srgbClr val="000000"/>
                          </a:solidFill>
                          <a:latin typeface="+mn-lt"/>
                          <a:ea typeface="+mn-ea"/>
                          <a:cs typeface="+mn-cs"/>
                        </a:rPr>
                        <a:t> РФ.</a:t>
                      </a:r>
                    </a:p>
                    <a:p>
                      <a:pPr marL="0" algn="ctr" defTabSz="914400" rtl="0" eaLnBrk="1" latinLnBrk="0" hangingPunct="1"/>
                      <a:r>
                        <a:rPr lang="ru-RU" sz="1050" b="0" i="0" u="none" strike="noStrike" kern="1200" baseline="0" dirty="0" smtClean="0">
                          <a:solidFill>
                            <a:srgbClr val="000000"/>
                          </a:solidFill>
                          <a:latin typeface="+mn-lt"/>
                          <a:ea typeface="+mn-ea"/>
                          <a:cs typeface="+mn-cs"/>
                        </a:rPr>
                        <a:t>Председатель Федерации профсоюзов Камчатки направил обращения в </a:t>
                      </a:r>
                      <a:r>
                        <a:rPr lang="ru-RU" sz="1050" b="0" i="0" u="none" strike="noStrike" baseline="0" dirty="0" smtClean="0">
                          <a:solidFill>
                            <a:srgbClr val="000000"/>
                          </a:solidFill>
                          <a:latin typeface="+mn-lt"/>
                        </a:rPr>
                        <a:t>Общественную палату РФ, Государственную Думу РФ, Совет Федерации РФ, </a:t>
                      </a:r>
                      <a:endParaRPr lang="ru-RU" sz="105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0" y="274638"/>
            <a:ext cx="9144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br>
              <a:rPr lang="ru-RU"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1"/>
          <a:ext cx="8610600" cy="5762303"/>
        </p:xfrm>
        <a:graphic>
          <a:graphicData uri="http://schemas.openxmlformats.org/drawingml/2006/table">
            <a:tbl>
              <a:tblPr>
                <a:effectLst>
                  <a:outerShdw blurRad="50800" dist="50800" dir="5400000" algn="ctr" rotWithShape="0">
                    <a:schemeClr val="tx1"/>
                  </a:outerShdw>
                </a:effectLst>
              </a:tblPr>
              <a:tblGrid>
                <a:gridCol w="990600"/>
                <a:gridCol w="838200"/>
                <a:gridCol w="1066800"/>
                <a:gridCol w="2971800"/>
                <a:gridCol w="1752600"/>
                <a:gridCol w="990600"/>
              </a:tblGrid>
              <a:tr h="418005">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38104">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38104">
                <a:tc>
                  <a:txBody>
                    <a:bodyPr/>
                    <a:lstStyle/>
                    <a:p>
                      <a:pPr algn="ctr" fontAlgn="t"/>
                      <a:r>
                        <a:rPr lang="ru-RU" sz="1050" b="0" i="0" u="none" strike="noStrike" kern="1200" dirty="0" smtClean="0">
                          <a:solidFill>
                            <a:srgbClr val="000000"/>
                          </a:solidFill>
                          <a:latin typeface="+mn-lt"/>
                          <a:ea typeface="+mn-ea"/>
                          <a:cs typeface="+mn-cs"/>
                        </a:rPr>
                        <a:t>Март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ООО "Теплорезерв", ООО "Теплоресурс", ООО "Теплоэффект»,ООО «Северное-1», «Северное-2», Мишенное», ООО «Центр»"</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Губернатор Камчатского края, Администрация предприятий ООО "Теплорезерв", ООО "Теплоресурс", ООО "Теплоэффект»,ООО «Северное-1», «Северное-2»,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 Министерством ЖКХ и энергетики Камчатского края. направлено обращение к Губернатору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228600" y="1524000"/>
          <a:ext cx="8610600" cy="2808929"/>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a:r>
                        <a:rPr lang="ru-RU" sz="1050" b="0" i="0" u="none" strike="noStrike" kern="1200" dirty="0" smtClean="0">
                          <a:solidFill>
                            <a:srgbClr val="000000"/>
                          </a:solidFill>
                          <a:latin typeface="+mn-lt"/>
                          <a:ea typeface="+mn-ea"/>
                          <a:cs typeface="+mn-cs"/>
                        </a:rPr>
                        <a:t>Апрель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05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социального развития и труда Камчатского края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Достигнута договоренность с руководителем </a:t>
                      </a: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4089089"/>
        </p:xfrm>
        <a:graphic>
          <a:graphicData uri="http://schemas.openxmlformats.org/drawingml/2006/table">
            <a:tbl>
              <a:tblPr>
                <a:effectLst>
                  <a:outerShdw blurRad="50800" dist="50800" dir="5400000" algn="ctr" rotWithShape="0">
                    <a:schemeClr val="tx1"/>
                  </a:outerShdw>
                </a:effectLst>
              </a:tblPr>
              <a:tblGrid>
                <a:gridCol w="990600"/>
                <a:gridCol w="1066800"/>
                <a:gridCol w="1600200"/>
                <a:gridCol w="21336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Май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Нарушение прав работников , проживающих в районе Крайнего Севера, на оплату проезда в отпуск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народного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Правительство РФ, Прокуратура Камчатского края, Администрация  Федерального агентства научных учреждений (ФАНО).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Председателя Правительства РФ Медведева Д.А., в Прокуратуру Камчатского края, Руководителю Федерального агентства научных учреждений (ФАНО).</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990600"/>
          <a:ext cx="8610600" cy="5645571"/>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1486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4332">
                <a:tc>
                  <a:txBody>
                    <a:bodyPr/>
                    <a:lstStyle/>
                    <a:p>
                      <a:pPr algn="ctr" fontAlgn="t"/>
                      <a:r>
                        <a:rPr lang="ru-RU" sz="1050" b="0" i="0" u="none" strike="noStrike" kern="1200" dirty="0" smtClean="0">
                          <a:solidFill>
                            <a:srgbClr val="000000"/>
                          </a:solidFill>
                          <a:latin typeface="+mn-lt"/>
                          <a:ea typeface="+mn-ea"/>
                          <a:cs typeface="+mn-cs"/>
                        </a:rPr>
                        <a:t>Июнь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«Теплоэффект», ООО «Теплоресурс», ООО «Теплорезерв», ООО «Центр», ООО «Мишенное», ООО «Северное 1», ООО «Северное 2»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Из-за систематического нарушения оплаты выполненных работ ООО «УЖКХ г. Петропавловска-Камчатского» подрядным организациям, в данных организациях нарушение прав работников, систематическая задержка заработной платы, неоплата отчислений во внебюджетные фонды.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Администрация ООО «Теплоэффект», ООО «Теплоресурс», ООО «Теплорезерв», ООО «Центр», ООО «Мишенное», ООО «Северное 1», ООО «Северное 2»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a:t>
                      </a:r>
                    </a:p>
                    <a:p>
                      <a:pPr algn="l" fontAlgn="t"/>
                      <a:r>
                        <a:rPr lang="ru-RU" sz="1050" b="0" i="0" u="none" strike="noStrike" kern="1200" dirty="0" smtClean="0">
                          <a:solidFill>
                            <a:srgbClr val="000000"/>
                          </a:solidFill>
                          <a:latin typeface="+mn-lt"/>
                          <a:ea typeface="+mn-ea"/>
                          <a:cs typeface="+mn-cs"/>
                        </a:rPr>
                        <a:t>2. ООО «УЖКХ г. Петропавловска-Камчатского» , наблюдательный совет  ООО«УЖКХ г. Петропавловска-Камчатского»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Правительство РФ, Министерство ЖКХ и энергетики Камчатского края, Глава ПКГО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Министерство ЖКХ и энергетики Камчатского края, Глава ПКГО, ООО «УЖКХ г. Петропавловска-Камчатского» , наблюдательный совет  ООО«УЖКХ г. Петропавловска-Камчатского» , решается вопрос о дальнейшем существовании.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04332">
                <a:tc>
                  <a:txBody>
                    <a:bodyPr/>
                    <a:lstStyle/>
                    <a:p>
                      <a:pPr algn="ctr" fontAlgn="t"/>
                      <a:r>
                        <a:rPr lang="ru-RU" sz="1050" b="0" i="0" u="none" strike="noStrike" kern="1200" dirty="0" smtClean="0">
                          <a:solidFill>
                            <a:srgbClr val="000000"/>
                          </a:solidFill>
                          <a:latin typeface="+mn-lt"/>
                          <a:ea typeface="+mn-ea"/>
                          <a:cs typeface="+mn-cs"/>
                        </a:rPr>
                        <a:t>Июль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kern="1200" dirty="0" smtClean="0">
                          <a:solidFill>
                            <a:srgbClr val="000000"/>
                          </a:solidFill>
                          <a:latin typeface="+mn-lt"/>
                          <a:ea typeface="+mn-ea"/>
                          <a:cs typeface="+mn-cs"/>
                        </a:rPr>
                        <a:t>ОАО "Камчатавтодор"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Совет директоров ОАО "Камчатавтодор"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обратились с просьбой оказать содействие в вопросе передачи акций предприятий в краевую собственность, а также недопущения нарушений в части выплаты заработной платы работникам предприятия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"Камчатавтодор" , Совет директоров ОАО "Камчатавтодор" </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Председатель краевой организации профсоюза ведет переговоры с руководителем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817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27315">
                <a:tc>
                  <a:txBody>
                    <a:bodyPr/>
                    <a:lstStyle/>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«ГЦСС»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err="1" smtClean="0">
                          <a:solidFill>
                            <a:srgbClr val="000000"/>
                          </a:solidFill>
                          <a:latin typeface="+mn-lt"/>
                          <a:ea typeface="+mn-ea"/>
                          <a:cs typeface="+mn-cs"/>
                        </a:rPr>
                        <a:t>Профсоюзофобия</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«ГЦСС»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algn="l" fontAlgn="t"/>
                      <a:r>
                        <a:rPr lang="ru-RU" sz="1050" b="0" i="0" u="none" strike="noStrike" kern="1200" dirty="0" smtClean="0">
                          <a:solidFill>
                            <a:srgbClr val="000000"/>
                          </a:solidFill>
                          <a:latin typeface="+mn-lt"/>
                          <a:ea typeface="+mn-ea"/>
                          <a:cs typeface="+mn-cs"/>
                        </a:rPr>
                        <a:t>2.Администрация ФГУП «ГЦСС»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Прокуратура Камчатского края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направила жалобы в прокуратуру Камчатского края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27315">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(ГТВС) Вилючинского городского округа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Банкротство</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2.Администрация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algn="l" fontAlgn="t">
                        <a:buFontTx/>
                        <a:buNone/>
                      </a:pPr>
                      <a:r>
                        <a:rPr lang="ru-RU" sz="1050" b="1" i="0" u="none" strike="noStrike" kern="1200" dirty="0" smtClean="0">
                          <a:solidFill>
                            <a:srgbClr val="000000"/>
                          </a:solidFill>
                          <a:latin typeface="+mn-lt"/>
                          <a:ea typeface="+mn-ea"/>
                          <a:cs typeface="+mn-cs"/>
                        </a:rPr>
                        <a:t>Привлеченные участники:</a:t>
                      </a:r>
                    </a:p>
                    <a:p>
                      <a:pPr algn="l" fontAlgn="t"/>
                      <a:r>
                        <a:rPr lang="ru-RU" sz="1050" b="0" i="0" u="none" strike="noStrike" kern="1200" dirty="0" smtClean="0">
                          <a:solidFill>
                            <a:srgbClr val="000000"/>
                          </a:solidFill>
                          <a:latin typeface="+mn-lt"/>
                          <a:ea typeface="+mn-ea"/>
                          <a:cs typeface="+mn-cs"/>
                        </a:rPr>
                        <a:t>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Проведена встреча работников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с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 ведется работа по заключению многостороннего договора в условиях организационно-правовых изменений в статусе предприятия МУП «ГТВС»</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040756"/>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трудовых прав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«Атом-Охрана»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 </a:t>
                      </a:r>
                      <a:r>
                        <a:rPr lang="ru-RU" sz="1050" b="0" i="0" u="none" strike="noStrike" kern="1200" dirty="0" smtClean="0">
                          <a:solidFill>
                            <a:srgbClr val="000000"/>
                          </a:solidFill>
                          <a:latin typeface="+mn-lt"/>
                          <a:ea typeface="+mn-ea"/>
                          <a:cs typeface="+mn-cs"/>
                        </a:rPr>
                        <a:t>Проводится проверка.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права и оплаты отпуска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Председателем Камчатской краевой организации профсоюза работников транспорта, геолого-добывающих и производственных отраслей направил требование руководству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предоставить ежегодный оплачиваемый отпуск работникам</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 произошедшие в 2015 году (отчет)</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Задержка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 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работников транспорта, геолого-добывающих и производственных отраслей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algn="ctr" fontAlgn="t"/>
                      <a:r>
                        <a:rPr lang="ru-RU" sz="1050" b="0" i="0" u="none" strike="noStrike" kern="1200" dirty="0" smtClean="0">
                          <a:solidFill>
                            <a:srgbClr val="000000"/>
                          </a:solidFill>
                          <a:latin typeface="+mn-lt"/>
                          <a:ea typeface="+mn-ea"/>
                          <a:cs typeface="+mn-cs"/>
                        </a:rPr>
                        <a:t>Декабрь 2015</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smtClean="0">
                          <a:solidFill>
                            <a:srgbClr val="000000"/>
                          </a:solidFill>
                          <a:latin typeface="+mn-lt"/>
                          <a:ea typeface="+mn-ea"/>
                          <a:cs typeface="+mn-cs"/>
                        </a:rPr>
                        <a:t>Увольнение работников </a:t>
                      </a:r>
                      <a:r>
                        <a:rPr lang="ru-RU" sz="1050" b="0" i="0" u="none" strike="noStrike" kern="1200" dirty="0" smtClean="0">
                          <a:solidFill>
                            <a:srgbClr val="000000"/>
                          </a:solidFill>
                          <a:latin typeface="+mn-lt"/>
                          <a:ea typeface="+mn-ea"/>
                          <a:cs typeface="+mn-cs"/>
                        </a:rPr>
                        <a:t>по </a:t>
                      </a:r>
                      <a:r>
                        <a:rPr lang="ru-RU" sz="1050" b="0" i="0" u="none" strike="noStrike" kern="1200" smtClean="0">
                          <a:solidFill>
                            <a:srgbClr val="000000"/>
                          </a:solidFill>
                          <a:latin typeface="+mn-lt"/>
                          <a:ea typeface="+mn-ea"/>
                          <a:cs typeface="+mn-cs"/>
                        </a:rPr>
                        <a:t>п.5 ст.81 ТК РФ</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050" b="0" i="0" u="none" strike="noStrike" kern="1200" dirty="0" smtClean="0">
                        <a:solidFill>
                          <a:srgbClr val="000000"/>
                        </a:solidFill>
                        <a:latin typeface="+mn-lt"/>
                        <a:ea typeface="+mn-ea"/>
                        <a:cs typeface="+mn-cs"/>
                      </a:endParaRPr>
                    </a:p>
                    <a:p>
                      <a:pPr algn="l" fontAlgn="t"/>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«Управление специальной связи по Камчатскому краю»</a:t>
                      </a:r>
                    </a:p>
                    <a:p>
                      <a:pPr algn="l" fontAlgn="t"/>
                      <a:r>
                        <a:rPr lang="ru-RU" sz="1050" b="0" i="0" u="none" strike="noStrike" kern="1200" dirty="0" smtClean="0">
                          <a:solidFill>
                            <a:srgbClr val="000000"/>
                          </a:solidFill>
                          <a:latin typeface="+mn-lt"/>
                          <a:ea typeface="+mn-ea"/>
                          <a:cs typeface="+mn-cs"/>
                        </a:rPr>
                        <a:t>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Федерацией профсоюзов Камчатки была проведена проверка, был выявлен ряд нарушений, которые впоследствии были устранены. В настоящее время подготовлены документы в суд для восстановления работников на работе в прежнейдолжности.</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838200"/>
            <a:ext cx="8915400" cy="4525963"/>
          </a:xfrm>
        </p:spPr>
        <p:txBody>
          <a:bodyPr>
            <a:normAutofit fontScale="25000" lnSpcReduction="20000"/>
          </a:bodyPr>
          <a:lstStyle/>
          <a:p>
            <a:pPr algn="just">
              <a:buNone/>
            </a:pPr>
            <a:r>
              <a:rPr lang="ru-RU" sz="8000" dirty="0" smtClean="0">
                <a:solidFill>
                  <a:srgbClr val="002060"/>
                </a:solidFill>
              </a:rPr>
              <a:t>		</a:t>
            </a:r>
            <a:r>
              <a:rPr lang="ru-RU" sz="8000" dirty="0" smtClean="0">
                <a:solidFill>
                  <a:srgbClr val="002060"/>
                </a:solidFill>
              </a:rPr>
              <a:t> Президент РФ В. Путин подписал закон об условиях оплаты труда при приостановке работы. Согласно действующему законодательству, в случае задержки выплаты зарплаты на срок более 15 дней работник имеет право, известив работодателя в письменной форме, приостановить работу на весь период до выплаты задержанной суммы. В это время он имеет право отсутствовать на рабочем месте. При этом обязанность работодателя производить выплату заработной платы работнику за указанный период в действующей редакции Трудового кодекса не предусмотрена. Поправки подготовили депутаты от КПРФ, позже к числу соавторов законопроекта присоединились представители других фракций. Согласно принятым поправкам, на период приостановления работы за сотрудником будет сохраняться средний заработок. Закон направлен на повышение эффективности использования работниками права на защиту своих интересов в рамках трудовых отношений. Министр труда и социальной защиты М. </a:t>
            </a:r>
            <a:r>
              <a:rPr lang="ru-RU" sz="8000" dirty="0" err="1" smtClean="0">
                <a:solidFill>
                  <a:srgbClr val="002060"/>
                </a:solidFill>
              </a:rPr>
              <a:t>Топилин</a:t>
            </a:r>
            <a:r>
              <a:rPr lang="ru-RU" sz="8000" dirty="0" smtClean="0">
                <a:solidFill>
                  <a:srgbClr val="002060"/>
                </a:solidFill>
              </a:rPr>
              <a:t> сообщил, что на заседании Правительства РФ одобрен законопроект, направленный на повышение защищенности работника в части оплаты труда. </a:t>
            </a:r>
            <a:r>
              <a:rPr lang="ru-RU" sz="8000" dirty="0" smtClean="0">
                <a:solidFill>
                  <a:srgbClr val="002060"/>
                </a:solidFill>
              </a:rPr>
              <a:t>Законопроект «О внесении изменений в отдельные законодательные акты Российской Федерации» (по вопросам повышения ответственности работодателей за нарушение законодательства в части, касающейся оплаты труда) разработан Министерством труда России во исполнение поручений Президента РФ о подготовке предложений по повышению ответственности работодателей за нарушение законодательства об оплате труда. </a:t>
            </a:r>
            <a:endParaRPr lang="ru-RU" sz="4200" dirty="0" smtClean="0">
              <a:solidFill>
                <a:srgbClr val="002060"/>
              </a:solidFill>
            </a:endParaRP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457200"/>
            <a:ext cx="8915400" cy="4525963"/>
          </a:xfrm>
        </p:spPr>
        <p:txBody>
          <a:bodyPr>
            <a:normAutofit fontScale="25000" lnSpcReduction="20000"/>
          </a:bodyPr>
          <a:lstStyle/>
          <a:p>
            <a:endParaRPr lang="ru-RU" sz="2000" dirty="0" smtClean="0"/>
          </a:p>
          <a:p>
            <a:pPr algn="just">
              <a:buNone/>
            </a:pPr>
            <a:r>
              <a:rPr lang="ru-RU" sz="3600" dirty="0" smtClean="0">
                <a:solidFill>
                  <a:srgbClr val="002060"/>
                </a:solidFill>
              </a:rPr>
              <a:t>		</a:t>
            </a:r>
            <a:endParaRPr lang="ru-RU" sz="8000" dirty="0" smtClean="0">
              <a:solidFill>
                <a:srgbClr val="002060"/>
              </a:solidFill>
            </a:endParaRPr>
          </a:p>
          <a:p>
            <a:pPr algn="just">
              <a:buNone/>
            </a:pPr>
            <a:r>
              <a:rPr lang="ru-RU" sz="8000" dirty="0" smtClean="0">
                <a:solidFill>
                  <a:srgbClr val="002060"/>
                </a:solidFill>
              </a:rPr>
              <a:t>		</a:t>
            </a:r>
            <a:r>
              <a:rPr lang="ru-RU" sz="8000" dirty="0" smtClean="0">
                <a:solidFill>
                  <a:srgbClr val="002060"/>
                </a:solidFill>
              </a:rPr>
              <a:t> С целью повышения защищенности работников и предупреждению возникновения задолженности по оплате труда законопроектом предлагается внести изменения в Кодекс Российской Федерации об административных правонарушениях, Трудовой кодекс РФ, закон об исполнительном производстве, Гражданский процессуальный кодекс Российской Федерации. «Законопроектом предусмотрено выделение нарушения по невыплате заработной платы и других выплат, причитающихся работнику в соответствии с трудовым законодательством, в отдельный состав административных правонарушений и изменение размеров штрафов», – рассказал Министр труда и социальной защиты РФ М. </a:t>
            </a:r>
            <a:r>
              <a:rPr lang="ru-RU" sz="8000" dirty="0" err="1" smtClean="0">
                <a:solidFill>
                  <a:srgbClr val="002060"/>
                </a:solidFill>
              </a:rPr>
              <a:t>Топилин</a:t>
            </a:r>
            <a:r>
              <a:rPr lang="ru-RU" sz="8000" dirty="0" smtClean="0">
                <a:solidFill>
                  <a:srgbClr val="002060"/>
                </a:solidFill>
              </a:rPr>
              <a:t>. В случае п</a:t>
            </a:r>
            <a:r>
              <a:rPr lang="ru-RU" sz="8000" dirty="0" smtClean="0">
                <a:solidFill>
                  <a:srgbClr val="002060"/>
                </a:solidFill>
              </a:rPr>
              <a:t>ервичного нарушения штраф за невыплату зарплаты для должностных лиц составит от 10 до 20 тыс. рублей (сейчас эта сумма составляет от 1 до 5 тыс. рублей). Если же должностное лицо подвергается повторному штрафу, то санкции увеличиваются до 20-30 тыс. рублей (или дисквалификация на срок от 1 до 3 лет). Для предпринимателей без образования юр. лица при повторном нарушении увеличивается только верхняя граница штрафов, нижняя граница не меняется. Для предприятий без образования юридического лица (ПБОЮЛ) штраф будет составлять от 10 до 30 тыс. рублей (сейчас эта сумма колеблется от 10 до 20 тыс. рублей). Штраф для юр. лиц поднимется от 50 до 100 тыс. рублей. </a:t>
            </a: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endParaRPr lang="ru-RU" sz="8000" dirty="0" smtClean="0"/>
          </a:p>
          <a:p>
            <a:endParaRPr lang="ru-RU" sz="8000" dirty="0" smtClean="0">
              <a:solidFill>
                <a:srgbClr val="00206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533400"/>
            <a:ext cx="8915400" cy="4525963"/>
          </a:xfrm>
        </p:spPr>
        <p:txBody>
          <a:bodyPr>
            <a:normAutofit fontScale="25000" lnSpcReduction="20000"/>
          </a:bodyPr>
          <a:lstStyle/>
          <a:p>
            <a:pPr>
              <a:buNone/>
            </a:pPr>
            <a:r>
              <a:rPr lang="ru-RU" sz="2000" dirty="0" smtClean="0"/>
              <a:t>		</a:t>
            </a:r>
          </a:p>
          <a:p>
            <a:pPr algn="just">
              <a:buNone/>
            </a:pPr>
            <a:r>
              <a:rPr lang="ru-RU" sz="8000" dirty="0" smtClean="0">
                <a:solidFill>
                  <a:srgbClr val="002060"/>
                </a:solidFill>
              </a:rPr>
              <a:t>		14 </a:t>
            </a:r>
            <a:r>
              <a:rPr lang="ru-RU" sz="8000" dirty="0" smtClean="0">
                <a:solidFill>
                  <a:srgbClr val="002060"/>
                </a:solidFill>
              </a:rPr>
              <a:t>января 2016 года заместитель Министра экономического развития РФ А. </a:t>
            </a:r>
            <a:r>
              <a:rPr lang="ru-RU" sz="8000" dirty="0" err="1" smtClean="0">
                <a:solidFill>
                  <a:srgbClr val="002060"/>
                </a:solidFill>
              </a:rPr>
              <a:t>Цыбульский</a:t>
            </a:r>
            <a:r>
              <a:rPr lang="ru-RU" sz="8000" dirty="0" smtClean="0">
                <a:solidFill>
                  <a:srgbClr val="002060"/>
                </a:solidFill>
              </a:rPr>
              <a:t> принял участие в экспертной дискуссии «Инвестиции в новые промышленные точки роста: будущее территорий опережающего развития в моногородах и ЗАТО» в рамках Гайдаровского форума. Участники дискуссии обсудили процессы создания ТОР, их роль в реализации приоритетов экономической, инвестиционной и промышленной политики страны, и предпринимаемые меры для повышения эффективности деятельности по созданию территорий опережающего развития. Заместитель министра отметил, что в современных условиях экономика </a:t>
            </a:r>
            <a:r>
              <a:rPr lang="ru-RU" sz="8000" dirty="0" err="1" smtClean="0">
                <a:solidFill>
                  <a:srgbClr val="002060"/>
                </a:solidFill>
              </a:rPr>
              <a:t>монопрофильных</a:t>
            </a:r>
            <a:r>
              <a:rPr lang="ru-RU" sz="8000" dirty="0" smtClean="0">
                <a:solidFill>
                  <a:srgbClr val="002060"/>
                </a:solidFill>
              </a:rPr>
              <a:t> муниципальных образований наиболее уязвима и нуждается в поддержке со стороны государства. По его словам, Минэкономразвития внесло изменения в </a:t>
            </a:r>
            <a:r>
              <a:rPr lang="ru-RU" sz="8000" dirty="0" smtClean="0">
                <a:solidFill>
                  <a:srgbClr val="002060"/>
                </a:solidFill>
              </a:rPr>
              <a:t>ФЗ о </a:t>
            </a:r>
            <a:r>
              <a:rPr lang="ru-RU" sz="8000" dirty="0" smtClean="0">
                <a:solidFill>
                  <a:srgbClr val="002060"/>
                </a:solidFill>
              </a:rPr>
              <a:t>ТОР, предусматривающие замену функции по осуществлению уполномоченным органом градостроительной деятельности на территориях опережающего развития на функцию по координации уполномоченных федеральных органов исполнительной власти в области градостроительной деятельности. «Резидентам </a:t>
            </a:r>
            <a:r>
              <a:rPr lang="ru-RU" sz="8000" dirty="0" smtClean="0">
                <a:solidFill>
                  <a:srgbClr val="002060"/>
                </a:solidFill>
              </a:rPr>
              <a:t>ТОР в </a:t>
            </a:r>
            <a:r>
              <a:rPr lang="ru-RU" sz="8000" dirty="0" smtClean="0">
                <a:solidFill>
                  <a:srgbClr val="002060"/>
                </a:solidFill>
              </a:rPr>
              <a:t>моногородах предоставляются налоговые льготы, льготные тарифы страховых взносов в негосударственные внебюджетные фонды, облегченный порядокu1087 проведения государственного и муниципального контроля", - подчеркнул он. </a:t>
            </a:r>
            <a:r>
              <a:rPr lang="ru-RU" sz="8000" dirty="0" smtClean="0">
                <a:solidFill>
                  <a:srgbClr val="002060"/>
                </a:solidFill>
              </a:rPr>
              <a:t>Он заметил</a:t>
            </a:r>
            <a:r>
              <a:rPr lang="ru-RU" sz="8000" dirty="0" smtClean="0">
                <a:solidFill>
                  <a:srgbClr val="002060"/>
                </a:solidFill>
              </a:rPr>
              <a:t>, что заявки регионов о создании ТОР рассматривает специальная комиссия в Минэкономразвития России по вопросам создания и функционирования территорий опережающего социально-экономического развития на территориях моногородов, состоящая из заинтересованных федеральных органов власти и организаций. 		</a:t>
            </a:r>
            <a:endParaRPr lang="ru-RU" sz="8000" dirty="0" smtClean="0">
              <a:solidFill>
                <a:srgbClr val="002060"/>
              </a:solidFill>
            </a:endParaRPr>
          </a:p>
          <a:p>
            <a:pPr algn="just"/>
            <a:endParaRPr lang="ru-RU" sz="8000" dirty="0" smtClean="0">
              <a:solidFill>
                <a:srgbClr val="002060"/>
              </a:solidFill>
            </a:endParaRPr>
          </a:p>
          <a:p>
            <a:pPr algn="just">
              <a:buNone/>
            </a:pPr>
            <a:endParaRPr lang="ru-RU" sz="8000" dirty="0" smtClean="0">
              <a:solidFill>
                <a:srgbClr val="002060"/>
              </a:solidFill>
            </a:endParaRPr>
          </a:p>
          <a:p>
            <a:endParaRPr lang="ru-RU" sz="2000" dirty="0" smtClean="0"/>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2786</TotalTime>
  <Words>1939</Words>
  <PresentationFormat>Экран (4:3)</PresentationFormat>
  <Paragraphs>285</Paragraphs>
  <Slides>17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III. СТК Камчатского края (в т.ч. потенциальные),   произошедшие в 2015 году (отчет)</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Слайд 16</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287</cp:revision>
  <dcterms:modified xsi:type="dcterms:W3CDTF">2016-01-18T23:15:05Z</dcterms:modified>
</cp:coreProperties>
</file>