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21"/>
  </p:notesMasterIdLst>
  <p:sldIdLst>
    <p:sldId id="256" r:id="rId2"/>
    <p:sldId id="269" r:id="rId3"/>
    <p:sldId id="275" r:id="rId4"/>
    <p:sldId id="274" r:id="rId5"/>
    <p:sldId id="281" r:id="rId6"/>
    <p:sldId id="284" r:id="rId7"/>
    <p:sldId id="286" r:id="rId8"/>
    <p:sldId id="287" r:id="rId9"/>
    <p:sldId id="294" r:id="rId10"/>
    <p:sldId id="299" r:id="rId11"/>
    <p:sldId id="300" r:id="rId12"/>
    <p:sldId id="303" r:id="rId13"/>
    <p:sldId id="304" r:id="rId14"/>
    <p:sldId id="307" r:id="rId15"/>
    <p:sldId id="306" r:id="rId16"/>
    <p:sldId id="305" r:id="rId17"/>
    <p:sldId id="291" r:id="rId18"/>
    <p:sldId id="270" r:id="rId19"/>
    <p:sldId id="283" r:id="rId20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808" autoAdjust="0"/>
    <p:restoredTop sz="98483" autoAdjust="0"/>
  </p:normalViewPr>
  <p:slideViewPr>
    <p:cSldViewPr>
      <p:cViewPr>
        <p:scale>
          <a:sx n="77" d="100"/>
          <a:sy n="77" d="100"/>
        </p:scale>
        <p:origin x="-1182" y="-3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Распределение актуальных СТК по </a:t>
            </a:r>
            <a:r>
              <a:rPr lang="ru-RU" dirty="0" smtClean="0">
                <a:solidFill>
                  <a:srgbClr val="002060"/>
                </a:solidFill>
              </a:rPr>
              <a:t>отраслям</a:t>
            </a:r>
            <a:endParaRPr lang="ru-RU" dirty="0">
              <a:solidFill>
                <a:srgbClr val="002060"/>
              </a:solidFill>
            </a:endParaRP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1.4091014011667837E-2"/>
          <c:y val="0.14455458847579891"/>
          <c:w val="0.63787179420243512"/>
          <c:h val="0.6729624284352147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Распределение актуальных СТК по отрослям</c:v>
                </c:pt>
              </c:strCache>
            </c:strRef>
          </c:tx>
          <c:dLbls>
            <c:dLbl>
              <c:idx val="2"/>
              <c:layout>
                <c:manualLayout>
                  <c:x val="-3.6169386196075411E-2"/>
                  <c:y val="-0.12295358455084926"/>
                </c:manualLayout>
              </c:layout>
              <c:showPercent val="1"/>
            </c:dLbl>
            <c:dLbl>
              <c:idx val="3"/>
              <c:layout>
                <c:manualLayout>
                  <c:x val="4.0949229344537938E-3"/>
                  <c:y val="-0.11178900428708782"/>
                </c:manualLayout>
              </c:layout>
              <c:showPercent val="1"/>
            </c:dLbl>
            <c:dLbl>
              <c:idx val="6"/>
              <c:layout>
                <c:manualLayout>
                  <c:x val="1.1881510863920208E-2"/>
                  <c:y val="5.9633666917540712E-2"/>
                </c:manualLayout>
              </c:layout>
              <c:showPercent val="1"/>
            </c:dLbl>
            <c:dLbl>
              <c:idx val="7"/>
              <c:delete val="1"/>
            </c:dLbl>
            <c:txPr>
              <a:bodyPr/>
              <a:lstStyle/>
              <a:p>
                <a:pPr>
                  <a:defRPr sz="1200">
                    <a:solidFill>
                      <a:schemeClr val="tx1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5</c:v>
                </c:pt>
                <c:pt idx="1">
                  <c:v>1</c:v>
                </c:pt>
                <c:pt idx="2">
                  <c:v>2.5</c:v>
                </c:pt>
                <c:pt idx="3">
                  <c:v>2</c:v>
                </c:pt>
                <c:pt idx="4">
                  <c:v>6</c:v>
                </c:pt>
                <c:pt idx="5">
                  <c:v>2</c:v>
                </c:pt>
                <c:pt idx="6">
                  <c:v>1.9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Лист1!$A$2:$A$8</c:f>
              <c:strCache>
                <c:ptCount val="7"/>
                <c:pt idx="0">
                  <c:v>ЖКХ</c:v>
                </c:pt>
                <c:pt idx="1">
                  <c:v>АПК</c:v>
                </c:pt>
                <c:pt idx="2">
                  <c:v>Образование</c:v>
                </c:pt>
                <c:pt idx="3">
                  <c:v>Связь</c:v>
                </c:pt>
                <c:pt idx="4">
                  <c:v>Производство</c:v>
                </c:pt>
                <c:pt idx="5">
                  <c:v>Культура</c:v>
                </c:pt>
                <c:pt idx="6">
                  <c:v>Гос. учреждения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r"/>
      <c:layout>
        <c:manualLayout>
          <c:xMode val="edge"/>
          <c:yMode val="edge"/>
          <c:x val="0.7336699426508233"/>
          <c:y val="0.17715230124892531"/>
          <c:w val="0.19183244666965274"/>
          <c:h val="0.35032424400111895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</c:title>
    <c:view3D>
      <c:rotX val="30"/>
      <c:perspective val="30"/>
    </c:view3D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explosion val="25"/>
          <c:dLbls>
            <c:dLbl>
              <c:idx val="2"/>
              <c:layout>
                <c:manualLayout>
                  <c:x val="6.8449850111920757E-2"/>
                  <c:y val="-6.657173609059186E-2"/>
                </c:manualLayout>
              </c:layout>
              <c:showPercent val="1"/>
            </c:dLbl>
            <c:dLbl>
              <c:idx val="3"/>
              <c:layout>
                <c:manualLayout>
                  <c:x val="7.1075262955538843E-2"/>
                  <c:y val="-6.4306831409542159E-2"/>
                </c:manualLayout>
              </c:layout>
              <c:showPercent val="1"/>
            </c:dLbl>
            <c:dLbl>
              <c:idx val="4"/>
              <c:layout>
                <c:manualLayout>
                  <c:x val="7.4689483243346053E-2"/>
                  <c:y val="-5.9216571853415022E-2"/>
                </c:manualLayout>
              </c:layout>
              <c:showPercent val="1"/>
            </c:dLbl>
            <c:dLbl>
              <c:idx val="5"/>
              <c:layout>
                <c:manualLayout>
                  <c:x val="0.10519782512793259"/>
                  <c:y val="-5.4613118794322721E-2"/>
                </c:manualLayout>
              </c:layout>
              <c:showPercent val="1"/>
            </c:dLbl>
            <c:dLbl>
              <c:idx val="6"/>
              <c:layout>
                <c:manualLayout>
                  <c:x val="9.7186983907954341E-2"/>
                  <c:y val="2.0233786248086482E-2"/>
                </c:manualLayout>
              </c:layout>
              <c:showPercent val="1"/>
            </c:dLbl>
            <c:dLbl>
              <c:idx val="7"/>
              <c:layout>
                <c:manualLayout>
                  <c:x val="6.3638374326116021E-2"/>
                  <c:y val="5.0607298776269183E-2"/>
                </c:manualLayout>
              </c:layout>
              <c:showPercent val="1"/>
            </c:dLbl>
            <c:dLbl>
              <c:idx val="8"/>
              <c:delete val="1"/>
            </c:dLbl>
            <c:txPr>
              <a:bodyPr/>
              <a:lstStyle/>
              <a:p>
                <a:pPr>
                  <a:defRPr>
                    <a:solidFill>
                      <a:srgbClr val="FFCC00"/>
                    </a:solidFill>
                  </a:defRPr>
                </a:pPr>
                <a:endParaRPr lang="ru-RU"/>
              </a:p>
            </c:txPr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Лист1!$B$2:$B$10</c:f>
              <c:numCache>
                <c:formatCode>General</c:formatCode>
                <c:ptCount val="9"/>
                <c:pt idx="0">
                  <c:v>5</c:v>
                </c:pt>
                <c:pt idx="1">
                  <c:v>6</c:v>
                </c:pt>
                <c:pt idx="2">
                  <c:v>0.8</c:v>
                </c:pt>
                <c:pt idx="3">
                  <c:v>0.3</c:v>
                </c:pt>
                <c:pt idx="4">
                  <c:v>1</c:v>
                </c:pt>
                <c:pt idx="5">
                  <c:v>1.6</c:v>
                </c:pt>
                <c:pt idx="6">
                  <c:v>3</c:v>
                </c:pt>
                <c:pt idx="7">
                  <c:v>1.1000000000000001</c:v>
                </c:pt>
                <c:pt idx="8">
                  <c:v>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Percent val="1"/>
          </c:dLbls>
          <c:cat>
            <c:strRef>
              <c:f>Лист1!$A$2:$A$10</c:f>
              <c:strCache>
                <c:ptCount val="8"/>
                <c:pt idx="0">
                  <c:v>заработная плата</c:v>
                </c:pt>
                <c:pt idx="1">
                  <c:v>сокращение работников</c:v>
                </c:pt>
                <c:pt idx="2">
                  <c:v>давление на членов профсоюза, коллективный договор</c:v>
                </c:pt>
                <c:pt idx="3">
                  <c:v>увольнение</c:v>
                </c:pt>
                <c:pt idx="4">
                  <c:v>проезд в отпуск</c:v>
                </c:pt>
                <c:pt idx="5">
                  <c:v>реорганизация предприятия</c:v>
                </c:pt>
                <c:pt idx="6">
                  <c:v>оптимизация</c:v>
                </c:pt>
                <c:pt idx="7">
                  <c:v>профсоюзофобия</c:v>
                </c:pt>
              </c:strCache>
            </c:strRef>
          </c:cat>
          <c:val>
            <c:numRef>
              <c:f>Лист1!$C$2:$C$10</c:f>
              <c:numCache>
                <c:formatCode>General</c:formatCode>
                <c:ptCount val="9"/>
              </c:numCache>
            </c:numRef>
          </c:val>
        </c:ser>
        <c:dLbls>
          <c:showPercent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3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egendEntry>
        <c:idx val="4"/>
        <c:txPr>
          <a:bodyPr/>
          <a:lstStyle/>
          <a:p>
            <a:pPr>
              <a:defRPr sz="10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30213885523925416"/>
          <c:y val="7.247549019607849E-2"/>
          <c:w val="0.69786102998793997"/>
          <c:h val="0.24527466481739243"/>
        </c:manualLayout>
      </c:layout>
      <c:txPr>
        <a:bodyPr/>
        <a:lstStyle/>
        <a:p>
          <a:pPr>
            <a:defRPr sz="1000">
              <a:solidFill>
                <a:schemeClr val="tx1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10.12.2015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12/10/2015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12 (12) по состоянию на </a:t>
            </a:r>
            <a:r>
              <a:rPr lang="ru-RU" sz="24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 декабря 2015г.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ноября 2015г.  по 15 декабря 2015г………………………….…………………………..……….4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месяцев……………………………………….………….…..………5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Главное о социально-трудовых отношениях в РФ……………….…... </a:t>
            </a:r>
            <a:r>
              <a:rPr lang="en-US" sz="3600" dirty="0" smtClean="0">
                <a:solidFill>
                  <a:srgbClr val="002060"/>
                </a:solidFill>
              </a:rPr>
              <a:t>1</a:t>
            </a:r>
            <a:r>
              <a:rPr lang="ru-RU" sz="3600" dirty="0" smtClean="0">
                <a:solidFill>
                  <a:srgbClr val="002060"/>
                </a:solidFill>
              </a:rPr>
              <a:t>5</a:t>
            </a: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крае………………………………………….…………..….…18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Камчатки………………………...…19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ноября 2015г.  по 15 декабря 2015г.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/>
        </p:nvGraphicFramePr>
        <p:xfrm>
          <a:off x="76200" y="1623441"/>
          <a:ext cx="8991600" cy="2765679"/>
        </p:xfrm>
        <a:graphic>
          <a:graphicData uri="http://schemas.openxmlformats.org/drawingml/2006/table">
            <a:tbl>
              <a:tblPr/>
              <a:tblGrid>
                <a:gridCol w="1828800"/>
                <a:gridCol w="1524000"/>
                <a:gridCol w="1371600"/>
                <a:gridCol w="2590800"/>
                <a:gridCol w="1676400"/>
              </a:tblGrid>
              <a:tr h="56508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</a:t>
                      </a:r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  <a:endParaRPr lang="ru-RU" sz="1200" b="1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0024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связи по Камчатскому краю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20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</a:t>
                      </a:r>
                      <a:r>
                        <a:rPr lang="ru-RU" sz="1200" b="0" i="0" u="none" strike="noStrike" kern="1200" baseline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ст.81 ТК РФ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связи по Камчатскому краю»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</a:t>
                      </a: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связи по Камчатскому краю»</a:t>
                      </a:r>
                      <a:endParaRPr lang="ru-RU" sz="1200" b="0" i="0" u="none" strike="noStrike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200" b="1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прежнейдолжности.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533400" y="152400"/>
            <a:ext cx="10134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152400" y="785149"/>
          <a:ext cx="8839200" cy="594583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057400"/>
                <a:gridCol w="1828800"/>
                <a:gridCol w="1905000"/>
              </a:tblGrid>
              <a:tr h="57809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31237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Октябрь 2014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Петропавловский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Водоканал 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Задержка </a:t>
                      </a:r>
                      <a:r>
                        <a:rPr lang="ru-RU" sz="1050" b="0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по заработной плате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Работники Петропавловского Водоканал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Петропавловского Водоканала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3. Администрация Петропавловска-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Камчатского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>
                        <a:buFontTx/>
                        <a:buChar char="-"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Правительство Камчатского края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Министерство ЖКХ 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и энергетики Камчатского края</a:t>
                      </a: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- Прокуратура Петропавловска-Камчатского 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Обращение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в прокуратуру 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Петропавловска-Камчатского, </a:t>
                      </a:r>
                    </a:p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направление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писем в Администрацию Петропавловска-Камчатского и Камчатского края, обращение в Министерство ЖКХ и энергетики Камчатского края</a:t>
                      </a: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14 октября 2014 года подписано Соглашение о партнерстве и взаимодействии между Министерством ЖКХ и энергетики Камчатского края и Камчатской краевой организации профсоюза работников жизнеобеспечения. По итогам данного соглашения произведены выплаты заработной платы за октябрь.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</a:t>
                      </a:r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завершен.</a:t>
                      </a:r>
                      <a:endParaRPr lang="ru-RU" sz="1050" b="1" i="0" u="none" strike="noStrike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8013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Ноябрь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Клубное объединение ЦК «Талант»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Оптимизация </a:t>
                      </a:r>
                      <a:r>
                        <a:rPr lang="ru-RU" sz="105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штатного расписания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, объединение должностей,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угроза сокращения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Клубного объединение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профсоюза работников культуры РФ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Клубного объединения </a:t>
                      </a:r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ЦК «Талант»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</a:t>
                      </a: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Министерство культуры по Камчатскому краю</a:t>
                      </a:r>
                    </a:p>
                    <a:p>
                      <a:pPr algn="l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- У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правление культуры, спорта и молодежной политики Елизовского муниципального района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+mn-lt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Были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роведены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консультации и рекомендации Камчатской краевой организацией профсоюза работников культуры РФ и правовой инспекцией труда Федерации профсоюзов Камчатки.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381000" y="274638"/>
            <a:ext cx="9906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534400" cy="564512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1107057"/>
                <a:gridCol w="869830"/>
                <a:gridCol w="948906"/>
                <a:gridCol w="2055962"/>
                <a:gridCol w="2135038"/>
                <a:gridCol w="1417607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Декабрь 2014</a:t>
                      </a: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+mn-lt"/>
                      </a:endParaRPr>
                    </a:p>
                    <a:p>
                      <a:pPr algn="ctr" fontAlgn="t"/>
                      <a:endParaRPr lang="ru-RU" sz="1050" b="0" i="0" u="none" strike="noStrike" dirty="0" smtClean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задолженность по заработной плате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ГУП «</a:t>
                      </a:r>
                      <a:r>
                        <a:rPr lang="ru-RU" sz="1050" b="0" i="0" u="none" strike="noStrike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Камчатпищепродукт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Оказаны юридические консультации, была проведена встреча с Министром имущественных и земельных отношений.</a:t>
                      </a:r>
                      <a:endParaRPr lang="ru-RU" sz="1050" b="0" i="0" u="none" strike="noStrike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Конфликт завершен.</a:t>
                      </a: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/>
                      </a:r>
                      <a:b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</a:br>
                      <a:endParaRPr lang="ru-RU" sz="1050" b="0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67332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и снижение размера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предприятий ООО "Теплорезерв", ООО "Теплоресурс", ООО "Теплоэффект"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ООО "Теплорезерв", ООО "Теплоресурс", ООО "Теплоэффект«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Городская дума ПКГО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Вопрос о сложном финансово-экономическом состоянии предприятия рассматривался на заседании Думы Петропавловск-Камчатского городского округа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Конфликт завершен.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99822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0"/>
          <a:ext cx="8610600" cy="5486400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986287"/>
                <a:gridCol w="948906"/>
                <a:gridCol w="2789207"/>
                <a:gridCol w="1752600"/>
                <a:gridCol w="11430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9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Январь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Государственная морская инспекция СВПУ БО ФСБ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Реорганизация, сокращение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1. Работники Государственной морской инспекции СВПУ БО ФСБ РФ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 Активная поддержка участников: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первичная профсоюзная организация «Государственная морская инспекция СВПУ БО ФСБ РФ профессионального союза работников органов безопасности РФ» , Председатель Федерации профсоюзов Камчатки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2. Администрация Государственной морской инспекции СВПУ БО ФСБ РФ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Привлеченные участники: </a:t>
                      </a:r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Администрация Президента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Профсоюз работников органов безопасности РФ</a:t>
                      </a:r>
                    </a:p>
                    <a:p>
                      <a:pPr algn="l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Объединенный комитет профсоюзов Пограничной службы ФСБ России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письмо в Объединенный комитет профсоюзов Пограничной службы ФСБ России в г. Москву о пересмотре решения о сокращении гражданских сотрудников в должности госинспекторов,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коллективное обращение в адрес Президента</a:t>
                      </a:r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РФ.</a:t>
                      </a:r>
                    </a:p>
                    <a:p>
                      <a:pPr marL="0" algn="ctr" defTabSz="914400" rtl="0" eaLnBrk="1" latinLnBrk="0" hangingPunct="1"/>
                      <a:r>
                        <a:rPr lang="ru-RU" sz="105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 направил обращения в </a:t>
                      </a:r>
                      <a:r>
                        <a:rPr lang="ru-RU" sz="1050" b="0" i="0" u="none" strike="noStrike" baseline="0" dirty="0" smtClean="0">
                          <a:solidFill>
                            <a:srgbClr val="000000"/>
                          </a:solidFill>
                          <a:latin typeface="+mn-lt"/>
                        </a:rPr>
                        <a:t>Общественную палату РФ, Государственную Думу РФ, Совет Федерации РФ, </a:t>
                      </a:r>
                      <a:endParaRPr lang="ru-RU" sz="105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9741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Исключение из штатного расписания должностей (6,5 ставок), нарушение ТК РФ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МБУ «Служба хозяйственного обслуживания»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МБУ «Служба хозяйственного обслуживания»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провела встречу в первичной профсоюзной организации, ведется переговоры с руководителем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74638"/>
            <a:ext cx="91440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br>
              <a:rPr lang="ru-RU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990601"/>
          <a:ext cx="8610600" cy="521049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838200"/>
                <a:gridCol w="1066800"/>
                <a:gridCol w="2971800"/>
                <a:gridCol w="1752600"/>
                <a:gridCol w="990600"/>
              </a:tblGrid>
              <a:tr h="418005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3810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Март 2015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«Теплоресурс», ООО «Теплорезерв», ООО «Теплоэффект», ООО «Северное-1», «Северное-2»,  ООО «Мишенное», ООО «Центр»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плате, неперечисление взносов в негосударственные фонды, ИФНС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ООО "Теплорезерв", ООО "Теплоресурс", ООО "Теплоэффект»,ООО «Северное-1», «Северное-2», Мишенное», ООО «Центр»"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ПКГО,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ЖКХ и энергетики Камчатского края,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Губернатор Камчатского края, Администрация предприятий ООО "Теплорезерв", ООО "Теплоресурс", ООО "Теплоэффект»,ООО «Северное-1», «Северное-2», Мишенное», ООО «Центр»"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Федерации профсоюзов Камчатки, Камчатская краевая организация Общероссийского профсоюза работников жизнеобеспечения провели встречу с первым заместителем Главы Администрации ПКГО, Министерством ЖКХ и энергетики Камчатского края. направлено обращение к Губернатору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Погашена задолженность</a:t>
                      </a:r>
                      <a:r>
                        <a:rPr lang="ru-RU" sz="1050" b="0" i="0" u="none" strike="noStrike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по заработной плате,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1875966"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Апрель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ФГКУ «Отряд федеральной противопожарной службы по Камчатскому краю»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 урегулирован вопрос с протоколом разногласий к коллективному договору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предприятия ФГКУ «Отряд федеральной противопожарной службы по Камчатскому краю»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государственных учреждений и общественного обслуживания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ФГКУ «Отряд федеральной противопожарной службы по Камчатскому краю»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Министерство социального развития и труда Камчатского края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Проводятся переговоры с Министерством социального развития и труда Камчатского края, планируется встреча с начальником Главного управления МЧС России по Камчатскому краю.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dirty="0" smtClean="0">
                          <a:solidFill>
                            <a:schemeClr val="tx1"/>
                          </a:solidFill>
                          <a:latin typeface="+mn-lt"/>
                        </a:rPr>
                        <a:t>Достигнута договоренность с руководителем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408908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990600"/>
                <a:gridCol w="27432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Май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 работников , проживающих в районе Крайнего Севера, на оплату проезда в отпуск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предприятий Институт вулканологии и сейсмологии ДВО РАН, Камчатский филиал Геофизической службы РАН, Институт космофизических исследований и распространения радиоволн ДВО РАН, Камчатский филиал Тихоокеанского института географии ДВО РАН, Научно-исследовательский геотехнологический центр ДВО РАН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 профсоюза работников народного образования и науки РФ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Правительство РФ, Прокуратура Камчатского края, Администрация  Федерального агентства научных учреждений (ФАНО).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Председателя Правительства РФ Медведева Д.А., в Прокуратуру Камчатского края, Руководителю Федерального агентства научных учреждений (ФАНО).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392906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600200"/>
                <a:gridCol w="2133600"/>
                <a:gridCol w="17526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4718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Июнь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Из-за систематического нарушения оплаты выполненных работ ООО «УЖКХ г. Петропавловска-Камчатского» подрядным организациям, в данных организациях нарушение прав работников, систематическая задержка заработной платы, неоплата отчислений во внебюджетные фонды.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Администрация ООО «Теплоэффект», ООО «Теплоресурс», ООО «Теплорезерв», ООО «Центр», ООО «Мишенное», ООО «Северное 1», ООО «Северное 2»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ООО «УЖКХ г. Петропавловска-Камчатского» , наблюдательный совет  ООО«УЖКХ г. Петропавловска-Камчатского»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РФ, Министерство ЖКХ и энергетики Камчатского края, Глава ПКГО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Направлено обращение в адрес Министерство ЖКХ и энергетики Камчатского края, Глава ПКГО, ООО «УЖКХ г. Петропавловска-Камчатского» , наблюдательный совет  ООО«УЖКХ г. Петропавловска-Камчатского» , решается вопрос о дальнейшем существовании.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323528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1486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"Камчатавтодор"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Совет директоров ОАО "Камчатавтодор" 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обратились с просьбой оказать содействие в вопросе передачи акций предприятий в краевую собственность, а также недопущения нарушений в части выплаты заработной платы работникам предприятия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"Камчатавтодор" , Совет директоров ОАО "Камчатавтодор"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краевой организации профсоюза ведет переговоры с руководителем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04332"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«ГЦСС»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Профсоюзофобия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«ГЦСС» </a:t>
                      </a: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ФГУП «ГЦСС»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Прокуратура Камчатского края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направила жалобы в прокуратуру Камчатского края 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382071"/>
          <a:ext cx="8610600" cy="5247329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626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627315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(ГТВС) Вилючинского городского округа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Банкротство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2.Администрация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algn="l" fontAlgn="t">
                        <a:buFontTx/>
                        <a:buNone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Привлеченные участники: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Проведена встреча работников МУП «Городское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тепловодоснабжение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с  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ВрИО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Губернатора Камчатского края, ведется работа по заключению многостороннего договора в условиях организационно-правовых изменений в статусе предприятия МУП «ГТВС»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057400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трудовых прав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ФГУП «Атом-Охрана»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ФГУП «Атом-Охрана»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профсоюза работников связи России оказывает 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Проводится проверка.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040756"/>
          <a:ext cx="8610600" cy="543624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Нарушение права и оплаты отпуска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Председателем Камчатской краевой организации профсоюза работников транспорта, геолого-добывающих и производственных отраслей направил требование руководству 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Камголд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 предоставить ежегодный оплачиваемый отпуск работникам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завершен.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Сентябрь 2015</a:t>
                      </a: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Задержка заработной платы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Камчатская краевая организация профсоюза работников транспорта, геолого-добывающих и производственных отраслей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ОАО «</a:t>
                      </a:r>
                      <a:r>
                        <a:rPr lang="ru-RU" sz="1050" b="0" i="0" u="none" strike="noStrike" kern="1200" dirty="0" err="1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Камчатжилстрой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Председатель Камчатской краевой организации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работников транспорта, геолого-добывающих и производственных отраслей оказывает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помощь, обращается в суд за защитой трудовых прав.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/>
        </p:nvGraphicFramePr>
        <p:xfrm>
          <a:off x="304800" y="1295400"/>
          <a:ext cx="8610600" cy="2981005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455239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Декабрь 2015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Управление специальной связи по Камчатскому краю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Увольнение работников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</a:t>
                      </a:r>
                      <a:r>
                        <a:rPr lang="ru-RU" sz="1050" b="0" i="0" u="none" strike="noStrike" kern="120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п.5 ст.81 ТК РФ</a:t>
                      </a: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«Управление специальной связи по Камчатскому краю»</a:t>
                      </a:r>
                    </a:p>
                    <a:p>
                      <a:pPr algn="l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</a:t>
                      </a: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связи России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 «Управление специальной связи по Камчатскому краю»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Федерацией профсоюзов Камчатки была проведена проверка, был выявлен ряд нарушений, которые впоследствии были устранены. В настоящее время подготовлены документы в суд для восстановления работников на работе в прежнейдолжности.</a:t>
                      </a:r>
                      <a:endParaRPr lang="ru-RU" sz="1050" b="0" i="0" u="none" strike="noStrike" kern="120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</a:t>
                      </a:r>
                      <a:r>
                        <a:rPr lang="ru-RU" sz="105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развивается.</a:t>
                      </a:r>
                      <a:endParaRPr lang="ru-RU" sz="105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5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6096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r>
              <a:rPr lang="ru-RU" sz="8000" dirty="0" smtClean="0">
                <a:solidFill>
                  <a:srgbClr val="002060"/>
                </a:solidFill>
              </a:rPr>
              <a:t>На заседании Правительства РФ одобрены изменения в Федеральный Закон «О специальной оценке условий труда». Министр труда и социальной защиты РФ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 сообщил, что «за период действия закона о специальной оценке условий труда с апреля 2014 года по ноябрь 2015 года процедура </a:t>
            </a:r>
            <a:r>
              <a:rPr lang="ru-RU" sz="8000" dirty="0" err="1" smtClean="0">
                <a:solidFill>
                  <a:srgbClr val="002060"/>
                </a:solidFill>
              </a:rPr>
              <a:t>спецоценки</a:t>
            </a:r>
            <a:r>
              <a:rPr lang="ru-RU" sz="8000" dirty="0" smtClean="0">
                <a:solidFill>
                  <a:srgbClr val="002060"/>
                </a:solidFill>
              </a:rPr>
              <a:t> была проведена на 3,56 млн. рабочих мест». С целью анализа правоприменительной практики законодательства о специальной оценке условий труда Минтрудом России с участием объединений профсоюзов и работодателей организован мониторинг, результаты которого выявили необходимость уточнения отдельных положений федерального закона в этой сфере. В связи с этим Минтруд России подготовил соответствующий законопроект. В частности, законопроектом предлагается распространить процедуру декларирования на рабочие места, условия труда на которых по результатам измерений признаны допустимыми, то есть отнесены ко второму классу условий труда. «Цель этого предложения – снижение финансовой нагрузки на работодателей, постоянно обеспечивающих безопасные условия труда», – отметил М. </a:t>
            </a:r>
            <a:r>
              <a:rPr lang="ru-RU" sz="8000" dirty="0" err="1" smtClean="0">
                <a:solidFill>
                  <a:srgbClr val="002060"/>
                </a:solidFill>
              </a:rPr>
              <a:t>Топилин</a:t>
            </a:r>
            <a:r>
              <a:rPr lang="ru-RU" sz="8000" dirty="0" smtClean="0">
                <a:solidFill>
                  <a:srgbClr val="002060"/>
                </a:solidFill>
              </a:rPr>
              <a:t>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Министр </a:t>
            </a:r>
            <a:r>
              <a:rPr lang="ru-RU" sz="8000" dirty="0" smtClean="0">
                <a:solidFill>
                  <a:srgbClr val="002060"/>
                </a:solidFill>
              </a:rPr>
              <a:t>напомнил, что в настоящее время декларированию подлежат только те рабочие места, на которых вообще отсутствуют или не выявлены вредные производственные факторы. </a:t>
            </a:r>
            <a:r>
              <a:rPr lang="ru-RU" sz="8000" dirty="0" smtClean="0">
                <a:solidFill>
                  <a:srgbClr val="002060"/>
                </a:solidFill>
              </a:rPr>
              <a:t>По экспертным оценкам, количество рабочих мест, условия труда на которых по результатам </a:t>
            </a:r>
            <a:r>
              <a:rPr lang="ru-RU" sz="8000" dirty="0" err="1" smtClean="0">
                <a:solidFill>
                  <a:srgbClr val="002060"/>
                </a:solidFill>
              </a:rPr>
              <a:t>спецоценки</a:t>
            </a:r>
            <a:r>
              <a:rPr lang="ru-RU" sz="8000" dirty="0" smtClean="0">
                <a:solidFill>
                  <a:srgbClr val="002060"/>
                </a:solidFill>
              </a:rPr>
              <a:t> будут отнесены к оптимальным или допустимым (1 и 2 класс), может составить до 30 </a:t>
            </a:r>
            <a:r>
              <a:rPr lang="ru-RU" sz="8000" dirty="0" err="1" smtClean="0">
                <a:solidFill>
                  <a:srgbClr val="002060"/>
                </a:solidFill>
              </a:rPr>
              <a:t>млн</a:t>
            </a:r>
            <a:r>
              <a:rPr lang="ru-RU" sz="8000" dirty="0" smtClean="0">
                <a:solidFill>
                  <a:srgbClr val="002060"/>
                </a:solidFill>
              </a:rPr>
              <a:t> рабочих мест. Кроме того, законопроектом предлагается обеспечить дополнительную защиту информации, составляющую </a:t>
            </a:r>
            <a:r>
              <a:rPr lang="ru-RU" sz="8000" dirty="0" err="1" smtClean="0">
                <a:solidFill>
                  <a:srgbClr val="002060"/>
                </a:solidFill>
              </a:rPr>
              <a:t>гостайну</a:t>
            </a:r>
            <a:r>
              <a:rPr lang="ru-RU" sz="8000" dirty="0" smtClean="0">
                <a:solidFill>
                  <a:srgbClr val="002060"/>
                </a:solidFill>
              </a:rPr>
              <a:t>, при ее передаче в составе сведений о результатах </a:t>
            </a:r>
            <a:r>
              <a:rPr lang="ru-RU" sz="8000" dirty="0" err="1" smtClean="0">
                <a:solidFill>
                  <a:srgbClr val="002060"/>
                </a:solidFill>
              </a:rPr>
              <a:t>спецоценки</a:t>
            </a:r>
            <a:r>
              <a:rPr lang="ru-RU" sz="8000" dirty="0" smtClean="0">
                <a:solidFill>
                  <a:srgbClr val="002060"/>
                </a:solidFill>
              </a:rPr>
              <a:t> с целью недопущения несанкционированного доступа к такой информации.</a:t>
            </a:r>
          </a:p>
          <a:p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762000"/>
            <a:ext cx="8915400" cy="4525963"/>
          </a:xfrm>
        </p:spPr>
        <p:txBody>
          <a:bodyPr>
            <a:normAutofit fontScale="25000" lnSpcReduction="20000"/>
          </a:bodyPr>
          <a:lstStyle/>
          <a:p>
            <a:endParaRPr lang="ru-RU" sz="2000" dirty="0" smtClean="0"/>
          </a:p>
          <a:p>
            <a:pPr algn="just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		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</a:t>
            </a:r>
            <a:r>
              <a:rPr lang="ru-RU" sz="8000" dirty="0" smtClean="0">
                <a:solidFill>
                  <a:srgbClr val="002060"/>
                </a:solidFill>
              </a:rPr>
              <a:t>	 </a:t>
            </a:r>
            <a:r>
              <a:rPr lang="ru-RU" sz="8000" dirty="0" smtClean="0">
                <a:solidFill>
                  <a:srgbClr val="002060"/>
                </a:solidFill>
              </a:rPr>
              <a:t>Также планируется расширить перечень сведений, содержащихся в реестре организаций, проводящих </a:t>
            </a:r>
            <a:r>
              <a:rPr lang="ru-RU" sz="8000" dirty="0" err="1" smtClean="0">
                <a:solidFill>
                  <a:srgbClr val="002060"/>
                </a:solidFill>
              </a:rPr>
              <a:t>спецоценку</a:t>
            </a:r>
            <a:r>
              <a:rPr lang="ru-RU" sz="8000" dirty="0" smtClean="0">
                <a:solidFill>
                  <a:srgbClr val="002060"/>
                </a:solidFill>
              </a:rPr>
              <a:t>, за счет информации о филиалах и представительствах таких организаций. По словам Министра, принятие законопроекта позволит повысить объективность и качество проведения процедуры специальной оценки условий труда. </a:t>
            </a:r>
            <a:r>
              <a:rPr lang="ru-RU" sz="8000" dirty="0" smtClean="0">
                <a:solidFill>
                  <a:srgbClr val="002060"/>
                </a:solidFill>
              </a:rPr>
              <a:t>Законопроект одобрен сторонами социального партнерства на заседании Российской трехсторонней комиссии по регулированию социально-трудовых отношений. </a:t>
            </a: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2 </a:t>
            </a:r>
            <a:r>
              <a:rPr lang="ru-RU" sz="8000" dirty="0" smtClean="0">
                <a:solidFill>
                  <a:srgbClr val="002060"/>
                </a:solidFill>
              </a:rPr>
              <a:t>декабря 2015 года Государственная Дума РФ приняла во втором и третьем чтениях правительственный законопроект о внесении изменений в статью 1 федерального закона "О минимальном размере оплаты труда" (№ 911766-6). Согласно проекту в 2016 году МРОТ составит 6204 рубля в месяц. Это означает увеличение на 4% относительно величины, установленной на 2015 год (5965 рублей в месяц). Как следует из пояснительной записки к законопроекту, повышение МРОТ в 2016 году коснется порядка 0,7 млн. работников: из них 43 процента – работники, занятые в государственных и муниципальных учреждениях, а 53 процента – работники реального сектора экономики. </a:t>
            </a: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  <a:endParaRPr lang="ru-RU" sz="8000" dirty="0" smtClean="0">
              <a:solidFill>
                <a:srgbClr val="002060"/>
              </a:solidFill>
            </a:endParaRPr>
          </a:p>
          <a:p>
            <a:endParaRPr lang="ru-RU" sz="8000" dirty="0" smtClean="0"/>
          </a:p>
          <a:p>
            <a:endParaRPr lang="ru-RU" sz="8000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Главное о социально-трудовых отношениях в РФ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33400"/>
            <a:ext cx="8915400" cy="4525963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r>
              <a:rPr lang="ru-RU" sz="2000" dirty="0" smtClean="0"/>
              <a:t>		</a:t>
            </a: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На </a:t>
            </a:r>
            <a:r>
              <a:rPr lang="ru-RU" sz="8000" dirty="0" smtClean="0">
                <a:solidFill>
                  <a:srgbClr val="002060"/>
                </a:solidFill>
              </a:rPr>
              <a:t>официальном сайте Федерации независимых профсоюзов России опубликовано заявление о вмешательстве в деятельность профсоюзов: «1 декабря в Республике Мордовия должна была пройти выборная конференция, с повесткой дня - избрание руководителя регионального профобъединения. </a:t>
            </a:r>
            <a:r>
              <a:rPr lang="ru-RU" sz="8000" dirty="0" smtClean="0">
                <a:solidFill>
                  <a:srgbClr val="002060"/>
                </a:solidFill>
              </a:rPr>
              <a:t>Однако, на протяжении месяца на делегатов конференции, кандидатов на должность председателя и членов выборных органов Федерации профсоюзов Республики Мордовия оказывалось давление со стороны исполнительных органов власти и главы республики Мордовия господина Волкова В.Д. Имело место и продолжается в настоящее время неприкрытое вмешательство в деятельность профсоюзов, попытки протащить на руководящую должность подконтрольную кандидатуру, работающую в органах исполнительной власти Федерального уровня, спешно принятую в члены профсоюза. Это привело к срыву назначенной конференции, отказу уже выдвинутых кандидатур от избрания. Многие профсоюзные активисты запуганы, не высказывают свое мнение, опасаясь внесудебного преследования и фактического запрета на работу». ФНПР обращается в Генеральную прокуратуру РФ для пресечения нарушения закона и наказания виновных. </a:t>
            </a:r>
          </a:p>
          <a:p>
            <a:pPr algn="just"/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endParaRPr lang="ru-RU" sz="2000" dirty="0" smtClean="0"/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endParaRPr lang="ru-RU" sz="8000" dirty="0" smtClean="0">
              <a:solidFill>
                <a:srgbClr val="002060"/>
              </a:solidFill>
            </a:endParaRPr>
          </a:p>
          <a:p>
            <a:pPr algn="just">
              <a:buNone/>
            </a:pPr>
            <a:r>
              <a:rPr lang="ru-RU" sz="8000" dirty="0" smtClean="0">
                <a:solidFill>
                  <a:srgbClr val="002060"/>
                </a:solidFill>
              </a:rPr>
              <a:t>		</a:t>
            </a:r>
          </a:p>
          <a:p>
            <a:pPr algn="just"/>
            <a:endParaRPr lang="ru-RU" dirty="0" smtClean="0"/>
          </a:p>
          <a:p>
            <a:pPr algn="just"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0" y="1143000"/>
          <a:ext cx="5822576" cy="5244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/>
          <p:cNvGraphicFramePr/>
          <p:nvPr/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2720</TotalTime>
  <Words>2313</Words>
  <PresentationFormat>Экран (4:3)</PresentationFormat>
  <Paragraphs>347</Paragraphs>
  <Slides>19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Слайд 2</vt:lpstr>
      <vt:lpstr>Слайд 3</vt:lpstr>
      <vt:lpstr>Слайд 4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IV. Главное о социально-трудовых отношениях в РФ</vt:lpstr>
      <vt:lpstr>Слайд 18</vt:lpstr>
      <vt:lpstr>Федерация профсоюзов Камчатки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279</cp:revision>
  <dcterms:modified xsi:type="dcterms:W3CDTF">2015-12-10T02:46:16Z</dcterms:modified>
</cp:coreProperties>
</file>