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21"/>
  </p:notesMasterIdLst>
  <p:sldIdLst>
    <p:sldId id="256" r:id="rId2"/>
    <p:sldId id="269" r:id="rId3"/>
    <p:sldId id="275" r:id="rId4"/>
    <p:sldId id="274" r:id="rId5"/>
    <p:sldId id="281" r:id="rId6"/>
    <p:sldId id="282" r:id="rId7"/>
    <p:sldId id="284" r:id="rId8"/>
    <p:sldId id="286" r:id="rId9"/>
    <p:sldId id="287" r:id="rId10"/>
    <p:sldId id="294" r:id="rId11"/>
    <p:sldId id="299" r:id="rId12"/>
    <p:sldId id="300" r:id="rId13"/>
    <p:sldId id="303" r:id="rId14"/>
    <p:sldId id="304" r:id="rId15"/>
    <p:sldId id="306" r:id="rId16"/>
    <p:sldId id="305" r:id="rId17"/>
    <p:sldId id="291" r:id="rId18"/>
    <p:sldId id="270" r:id="rId19"/>
    <p:sldId id="283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808" autoAdjust="0"/>
    <p:restoredTop sz="98483" autoAdjust="0"/>
  </p:normalViewPr>
  <p:slideViewPr>
    <p:cSldViewPr>
      <p:cViewPr>
        <p:scale>
          <a:sx n="77" d="100"/>
          <a:sy n="77" d="100"/>
        </p:scale>
        <p:origin x="-1182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831E-2"/>
          <c:y val="0.14455458847579891"/>
          <c:w val="0.63787179420243489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4.0949229344537938E-3"/>
                  <c:y val="-0.11178900428708778"/>
                </c:manualLayout>
              </c:layout>
              <c:showPercent val="1"/>
            </c:dLbl>
            <c:dLbl>
              <c:idx val="6"/>
              <c:layout>
                <c:manualLayout>
                  <c:x val="1.1881510863920199E-2"/>
                  <c:y val="5.9633666917540649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Лист1!$A$2:$A$7</c:f>
              <c:strCache>
                <c:ptCount val="6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Производство</c:v>
                </c:pt>
                <c:pt idx="4">
                  <c:v>Культура</c:v>
                </c:pt>
                <c:pt idx="5">
                  <c:v>Гос. учреждения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</c:v>
                </c:pt>
                <c:pt idx="1">
                  <c:v>1</c:v>
                </c:pt>
                <c:pt idx="2">
                  <c:v>2.5</c:v>
                </c:pt>
                <c:pt idx="3">
                  <c:v>6</c:v>
                </c:pt>
                <c:pt idx="4">
                  <c:v>2</c:v>
                </c:pt>
                <c:pt idx="5">
                  <c:v>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Лист1!$A$2:$A$7</c:f>
              <c:strCache>
                <c:ptCount val="6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Производство</c:v>
                </c:pt>
                <c:pt idx="4">
                  <c:v>Культура</c:v>
                </c:pt>
                <c:pt idx="5">
                  <c:v>Гос. учреждения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2286"/>
          <c:y val="0.17715230124892531"/>
          <c:w val="0.19183244666965274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6.8449850111920757E-2"/>
                  <c:y val="-6.657173609059186E-2"/>
                </c:manualLayout>
              </c:layout>
              <c:showPercent val="1"/>
            </c:dLbl>
            <c:dLbl>
              <c:idx val="3"/>
              <c:layout>
                <c:manualLayout>
                  <c:x val="8.0224883750585743E-2"/>
                  <c:y val="-5.5137469136883437E-2"/>
                </c:manualLayout>
              </c:layout>
              <c:showPercent val="1"/>
            </c:dLbl>
            <c:dLbl>
              <c:idx val="4"/>
              <c:layout>
                <c:manualLayout>
                  <c:x val="8.0789168180900525E-2"/>
                  <c:y val="1.872317430909393E-2"/>
                </c:manualLayout>
              </c:layout>
              <c:showPercent val="1"/>
            </c:dLbl>
            <c:dLbl>
              <c:idx val="5"/>
              <c:layout>
                <c:manualLayout>
                  <c:x val="3.5050732365907021E-2"/>
                  <c:y val="4.8542206773090235E-2"/>
                </c:manualLayout>
              </c:layout>
              <c:showPercent val="1"/>
            </c:dLbl>
            <c:dLbl>
              <c:idx val="6"/>
              <c:layout>
                <c:manualLayout>
                  <c:x val="6.3638374326116021E-2"/>
                  <c:y val="6.3788257043216445E-2"/>
                </c:manualLayout>
              </c:layout>
              <c:showPercent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проезд в отпуск</c:v>
                </c:pt>
                <c:pt idx="4">
                  <c:v>реорганизация предприятия</c:v>
                </c:pt>
                <c:pt idx="5">
                  <c:v>оптимизация</c:v>
                </c:pt>
                <c:pt idx="6">
                  <c:v>профсоюзофобия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5</c:v>
                </c:pt>
                <c:pt idx="1">
                  <c:v>6</c:v>
                </c:pt>
                <c:pt idx="2">
                  <c:v>0.8</c:v>
                </c:pt>
                <c:pt idx="3">
                  <c:v>1</c:v>
                </c:pt>
                <c:pt idx="4">
                  <c:v>1.6</c:v>
                </c:pt>
                <c:pt idx="5">
                  <c:v>3</c:v>
                </c:pt>
                <c:pt idx="6">
                  <c:v>1.1000000000000001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проезд в отпуск</c:v>
                </c:pt>
                <c:pt idx="4">
                  <c:v>реорганизация предприятия</c:v>
                </c:pt>
                <c:pt idx="5">
                  <c:v>оптимизация</c:v>
                </c:pt>
                <c:pt idx="6">
                  <c:v>профсоюзофобия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393"/>
          <c:y val="7.247549019607849E-2"/>
          <c:w val="0.6978610299879402"/>
          <c:h val="0.24527466481739232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12.11.2015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11/12/2015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11 (11) по состоянию на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ноября 2015г.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сентября 2015г.  по 15 октября 2015г…………………………………………..……….4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месяцев……………………………………….………….…..………5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РФ……………….…... </a:t>
            </a:r>
            <a:r>
              <a:rPr lang="en-US" sz="3600" dirty="0" smtClean="0">
                <a:solidFill>
                  <a:srgbClr val="002060"/>
                </a:solidFill>
              </a:rPr>
              <a:t>1</a:t>
            </a:r>
            <a:r>
              <a:rPr lang="ru-RU" sz="3600" dirty="0" smtClean="0">
                <a:solidFill>
                  <a:srgbClr val="002060"/>
                </a:solidFill>
              </a:rPr>
              <a:t>5</a:t>
            </a: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крае………………………………………….…………..….…18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Камчатки………………………...…19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октября 2015г.  по 15 ноября 2015г.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256755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0024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Октябрь-ноябрь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 период с</a:t>
                      </a:r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15 </a:t>
                      </a:r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октября </a:t>
                      </a:r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15 </a:t>
                      </a:r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ноября </a:t>
                      </a:r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2015 года в Камчатском крае </a:t>
                      </a:r>
                    </a:p>
                    <a:p>
                      <a:pPr algn="ctr" fontAlgn="t"/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 происходило событий, </a:t>
                      </a:r>
                    </a:p>
                    <a:p>
                      <a:pPr algn="ctr" fontAlgn="t"/>
                      <a:r>
                        <a:rPr lang="ru-RU" sz="120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указывающих на потенциальные СТК.</a:t>
                      </a:r>
                      <a:endParaRPr lang="ru-RU" sz="1200" b="1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33400" y="152400"/>
            <a:ext cx="10134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785149"/>
          <a:ext cx="8839200" cy="594583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2057400"/>
                <a:gridCol w="1828800"/>
                <a:gridCol w="1905000"/>
              </a:tblGrid>
              <a:tr h="57809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123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Октябрь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Петропавловский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Водоканал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Задержка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по заработной плате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Петропавловского Водоканал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Петропавловского Водоканала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3. Администрация Петропавловска-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Камчатского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>
                        <a:buFontTx/>
                        <a:buChar char="-"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Правительство Камчатского края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Министерство ЖКХ 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и энергетики Камчатского края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- Прокуратура Петропавловска-Камчатского 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 прокуратуру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Петропавловска-Камчатского, </a:t>
                      </a:r>
                    </a:p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Администрацию Петропавловска-Камчатского и Камчатского края, обращение в Министерство ЖКХ и энергетики Камчатского края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жизнеобеспечения. По итогам данного соглашения произведены выплаты заработной платы за октябрь.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завершен.</a:t>
                      </a:r>
                      <a:endParaRPr lang="ru-RU" sz="1050" b="1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8013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Ноябрь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Клубное объединение ЦК «Талант»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Оптимизация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штатного расписания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объединение должностей,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угроза сокращения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Клубного объединение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Клубного объединения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Министерство культуры по Камчатскому краю</a:t>
                      </a:r>
                    </a:p>
                    <a:p>
                      <a:pPr algn="l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У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правление культуры, спорта и молодежной политики Елизовского муниципального района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2108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914400"/>
          <a:ext cx="8763000" cy="579119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359297"/>
                <a:gridCol w="885225"/>
                <a:gridCol w="965701"/>
                <a:gridCol w="2092350"/>
                <a:gridCol w="2172826"/>
                <a:gridCol w="1287601"/>
              </a:tblGrid>
              <a:tr h="55137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Ликвидация предприятия, сокращение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Противоборствующие стороны: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 Работники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По результатам совместной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работы  всем работникам ликвидируемого предприятия предоставлены новые рабочие места.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завершен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ГКАУ «Охрана камчатских лесов»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Сокращение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штата, снижение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ГКАУ  «Охрана Камчатских лесов»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ГКАУ  «Охрана Камчатских лесов»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 и Председателем Федерации профсоюзов Камчатки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Сокращение снизилось до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2 человек, вместо планируемых 20, размер заработной платы был увеличен.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81000" y="274638"/>
            <a:ext cx="99060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534400" cy="564512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107057"/>
                <a:gridCol w="869830"/>
                <a:gridCol w="948906"/>
                <a:gridCol w="2055962"/>
                <a:gridCol w="2135038"/>
                <a:gridCol w="1417607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задолженность по заработной плате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Оказаны юридические консультации, была проведена встреча с Министром имущественных и земельных отношений.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733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и снижение размера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предприятий ООО "Теплорезерв", ООО "Теплоресурс", ООО "Теплоэффект"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ООО "Теплорезерв", ООО "Теплоресурс", ООО "Теплоэффект«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Городская дума ПКГО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Вопрос о сложном финансово-экономическом состоянии предприятия рассматривался на заседании Думы Петропавловск-Камчатского городского округа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99822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986287"/>
                <a:gridCol w="948906"/>
                <a:gridCol w="2789207"/>
                <a:gridCol w="1752600"/>
                <a:gridCol w="11430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Государственная морская инспекция СВПУ БО ФСБ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сокращение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Государственной морской инспекции СВПУ БО ФСБ РФ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первичная профсоюзная организация «Государственная морская инспекция СВПУ БО ФСБ РФ профессионального союза работников органов безопасности РФ» 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Государственной морской инспекции СВПУ БО ФСБ РФ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Президента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Профсоюз работников органов безопасности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Объединенный комитет профсоюзов Пограничной службы ФСБ России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письмо в Объединенный комитет профсоюзов Пограничной службы ФСБ России в г. Москву о пересмотре решения о сокращении гражданских сотрудников в должности госинспекторов,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коллективное обращение в адрес Президента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РФ.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 направил обращения в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Общественную палату РФ, Государственную Думу РФ, Совет Федерации РФ, 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974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Исключение из штатного расписания должностей (6,5 ставок), нарушение ТК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МБУ «Служба хозяйственного обслуживания»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провела встречу в первичной профсоюзной организации, ведется переговоры с руководителем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1"/>
          <a:ext cx="8610600" cy="521049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838200"/>
                <a:gridCol w="1066800"/>
                <a:gridCol w="2971800"/>
                <a:gridCol w="1752600"/>
                <a:gridCol w="990600"/>
              </a:tblGrid>
              <a:tr h="41800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3810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Март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«Теплоресурс», ООО «Теплорезерв», ООО «Теплоэффект», ООО «Северное-1», «Северное-2»,  ООО «Мишенное», ООО «Центр»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плате, неперечисление взносов в негосударственные фонды, ИФНС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ООО "Теплорезерв", ООО "Теплоресурс", ООО "Теплоэффект»,ООО «Северное-1», «Северное-2», Мишенное», ООО «Центр»"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Камчатки, 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ПКГО,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 ЖКХ и энергетики Камчатского края,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Губернатор Камчатского края, Администрация предприятий ООО "Теплорезерв", ООО "Теплоресурс", ООО "Теплоэффект»,ООО «Северное-1», «Северное-2», Мишенное», ООО «Центр»"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Камчатки, Камчатская краевая организация Общероссийского профсоюза работников жизнеобеспечения провели встречу с первым заместителем Главы Администрации ПКГО, Министерством ЖКХ и энергетики Камчатского края. направлено обращение к Губернатору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875966"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ФГКУ «Отряд федеральной противопожарной службы по Камчатскому краю»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 урегулирован вопрос с протоколом разногласий к коллективному договору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предприятия ФГКУ «Отряд федеральной противопожарной службы по Камчатскому краю»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ФГКУ «Отряд федеральной противопожарной службы по Камчатскому краю»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 социального развития и труда Камчатского края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 переговоры с Министерством социального развития и труда Камчатского края, планируется встреча с начальником Главного управления МЧС России по Камчатскому краю.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Достигнута договоренность с руководителем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408908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27432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Май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 , проживающих в районе Крайнего Севера, на оплату проезда в отпуск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 профсоюза работников народного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Правительство РФ, Прокуратура Камчатского края, Администрация  Федерального агентства научных учреждений (ФАНО).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Председателя Правительства РФ Медведева Д.А., в Прокуратуру Камчатского края, Руководителю Федерального агентства научных учреждений (ФАНО).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завершен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392906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600200"/>
                <a:gridCol w="21336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Июнь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Из-за систематического нарушения оплаты выполненных работ ООО «УЖКХ г. Петропавловска-Камчатского» подрядным организациям, в данных организациях нарушение прав работников, систематическая задержка заработной платы, неоплата отчислений во внебюджетные фонды.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Администрация 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ООО «УЖКХ г. Петропавловска-Камчатского» , наблюдательный совет  ООО«УЖКХ г. Петропавловска-Камчатского»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РФ, Министерство ЖКХ и энергетики Камчатского края, Глава ПКГО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Министерство ЖКХ и энергетики Камчатского края, Глава ПКГО, ООО «УЖКХ г. Петропавловска-Камчатского» , наблюдательный совет  ООО«УЖКХ г. Петропавловска-Камчатского» , решается вопрос о дальнейшем существовании.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5323528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148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"Камчатавтодор"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Совет директоров ОАО "Камчатавтодор"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обратились с просьбой оказать содействие в вопросе передачи акций предприятий в краевую собственность, а также недопущения нарушений в части выплаты заработной платы работникам предприятия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"Камчатавтодор" , Совет директоров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ведет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«ГЦСС»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«ГЦСС»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ФГУП «ГЦСС»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Прокуратура Камчатского края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направила жалобы в прокуратуру Камчатского края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524732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(ГТВС) Вилючинского городского округа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Банкротство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Проведена встреча работников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с 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края, ведется работа по заключению многостороннего договора в условиях организационно-правовых изменений в статусе предприятия МУП «ГТВС»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0574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трудовых прав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«Атом-Охрана»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Проводится проверка.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040756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права и оплаты отпуска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Председателем Камчатской краевой организации профсоюза работников транспорта, геолого-добывающих и производственных отраслей направил требование руководству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предоставить ежегодный оплачиваемый отпуск работникам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5 ноября 2015 года прошло заседание Правительства РФ на тему «О ситуации на рынке труда». Премьер-министр РФ Д. Медведев заявил: «Непростое положение, которое сложилось в последнее время в экономике, безусловно влияет и на занятость населения. С начала года приблизительно в два раза выросло число предприятий, которые вынуждены были пойти на реорганизацию, на сокращение персонала, на введение неполного рабочего дня. Если сравнивать с кризисом 2008 года, то можно признать, что сегодня ситуация заметно лучше: такого напряжения, как тогда, на рынке труда нет, мы не фиксируем значительного числа роста безработных, обстановка в моногородах в целом спокойнее», - добавил Д. Медведев. Он напомнил, что в антикризисном плане правительства принят целый ряд мер по поддержке рынка труда. «Точечно, субсидиями, как мы и договаривались, были поддержаны крупные предприятия, на которых сложилась наиболее сложная ситуация - Группа ГАЗ, АВТОВАЗ, КАМАЗ, Тверской вагоностроительный завод», - пояснил Д. Медведев. По словам главы Правительства РФ, в случае необходимости подобные решения будут приниматься и в отношении других предприятий. Д, Медведев считает, что особое внимание нужно уделить поддержке инвалидов и созданию новых рабочих мест. «На базе ведущих вузов созданы центры содействия трудоустройству выпускников. Тем не менее, кадровая проблема ощущается как минимум у четверти предприятий, поэтому государственные средства, выделяемые на эти цели, должны быть направлены на подготовку тех специалистов, в которых нуждается экономика», - уверен он.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14400"/>
            <a:ext cx="8915400" cy="4525963"/>
          </a:xfrm>
        </p:spPr>
        <p:txBody>
          <a:bodyPr>
            <a:normAutofit fontScale="25000" lnSpcReduction="20000"/>
          </a:bodyPr>
          <a:lstStyle/>
          <a:p>
            <a:endParaRPr lang="ru-RU" sz="2000" dirty="0" smtClean="0"/>
          </a:p>
          <a:p>
            <a:pPr algn="just">
              <a:buNone/>
            </a:pPr>
            <a:r>
              <a:rPr lang="ru-RU" sz="36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Министр </a:t>
            </a:r>
            <a:r>
              <a:rPr lang="ru-RU" sz="8000" dirty="0" smtClean="0">
                <a:solidFill>
                  <a:srgbClr val="002060"/>
                </a:solidFill>
              </a:rPr>
              <a:t>труда РФ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 на заседании Правительства РФ 5 ноября 2015 года заявил, что реальная заработная плата в 2015 году в РФ снизилась: «Мы наблюдаем в большей степени, к сожалению, снижение реальной заработной платы — как тоже ответную реакцию работодателей на кризисные явления — в прошлый кризис доходы населения находились примерно на стабильном уровне. В этом году снижение реальной заработной платы составляет около 8-9%, и сейчас только начинается восстановительный процесс». Кроме того,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 сообщил об общей безработице в РФ в 2015 году: «Мы наблюдаем достаточно спокойную ситуацию. Если сравнивать с кризисом прошлого года, то мы сохраняем уровень безработицы на уровне 5,2 процентов по методологии Международной организации труда, что соответствует практически прошлогоднему периоду. Средства на выплату пособий по безработице заложены в бюджете на 2016 год в достаточном объёме».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endParaRPr lang="ru-RU" sz="8000" dirty="0" smtClean="0">
              <a:solidFill>
                <a:srgbClr val="002060"/>
              </a:solidFill>
            </a:endParaRPr>
          </a:p>
          <a:p>
            <a:endParaRPr lang="ru-RU" sz="35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55637"/>
            <a:ext cx="8915400" cy="4525963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2000" dirty="0" smtClean="0"/>
              <a:t>		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Заместитель </a:t>
            </a:r>
            <a:r>
              <a:rPr lang="ru-RU" sz="8000" dirty="0" smtClean="0">
                <a:solidFill>
                  <a:srgbClr val="002060"/>
                </a:solidFill>
              </a:rPr>
              <a:t>секретаря Генерального совета «Единой России», вице-спикер Государственной Думы РФ А. Исаев прокомментировал выступление Премьер-министра РФ Д. Медведева на заседании Правительства РФ: «В целом, можно согласиться с оценками, что пессимистичные прогнозы не оправдываются – рост безработицы сравнительно невысок, сегодня безработица составляет 5,2 процента. Но есть моменты, которые не могут не тревожить. Во-первых, это увеличение количества людей с неполной занятостью. Мы понимаем, что потенциально они безработные. Во-вторых, доходы населения снижаются, и на этом фоне также негативно выглядит ситуация с людьми, которые вынуждены жить на пособие». В последний раз величина пособия по безработице пересматривалась семь лет назад, тогда была установлена максимальная величина 4 800 рублей. Вице-спикер подчеркнул необходимость возвращения к этому вопросу. Кроме того, Д. Исаев отметил: «Отдельная тема – это работа с наиболее уязвимыми группами населения. Правительство правильно определяет в качестве таковых групп инвалидов, людей с ограниченными возможностями, а также молодых специалистов. Их трудоустройство сегодня вызывает наибольшие проблемы». </a:t>
            </a: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2453</TotalTime>
  <Words>2337</Words>
  <PresentationFormat>Экран (4:3)</PresentationFormat>
  <Paragraphs>350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Слайд 18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253</cp:revision>
  <dcterms:modified xsi:type="dcterms:W3CDTF">2015-11-11T22:58:11Z</dcterms:modified>
</cp:coreProperties>
</file>