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21"/>
  </p:notesMasterIdLst>
  <p:sldIdLst>
    <p:sldId id="256" r:id="rId2"/>
    <p:sldId id="269" r:id="rId3"/>
    <p:sldId id="275" r:id="rId4"/>
    <p:sldId id="274" r:id="rId5"/>
    <p:sldId id="281" r:id="rId6"/>
    <p:sldId id="282" r:id="rId7"/>
    <p:sldId id="284" r:id="rId8"/>
    <p:sldId id="286" r:id="rId9"/>
    <p:sldId id="287" r:id="rId10"/>
    <p:sldId id="294" r:id="rId11"/>
    <p:sldId id="299" r:id="rId12"/>
    <p:sldId id="300" r:id="rId13"/>
    <p:sldId id="303" r:id="rId14"/>
    <p:sldId id="304" r:id="rId15"/>
    <p:sldId id="306" r:id="rId16"/>
    <p:sldId id="305" r:id="rId17"/>
    <p:sldId id="291" r:id="rId18"/>
    <p:sldId id="270" r:id="rId19"/>
    <p:sldId id="283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808" autoAdjust="0"/>
    <p:restoredTop sz="98483" autoAdjust="0"/>
  </p:normalViewPr>
  <p:slideViewPr>
    <p:cSldViewPr>
      <p:cViewPr>
        <p:scale>
          <a:sx n="77" d="100"/>
          <a:sy n="77" d="100"/>
        </p:scale>
        <p:origin x="-1182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Распределение актуальных СТК по </a:t>
            </a:r>
            <a:r>
              <a:rPr lang="ru-RU" dirty="0" smtClean="0">
                <a:solidFill>
                  <a:srgbClr val="002060"/>
                </a:solidFill>
              </a:rPr>
              <a:t>отраслям</a:t>
            </a:r>
            <a:endParaRPr lang="ru-RU" dirty="0">
              <a:solidFill>
                <a:srgbClr val="002060"/>
              </a:solidFill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4091014011667827E-2"/>
          <c:y val="0.14455458847579891"/>
          <c:w val="0.63787179420243456"/>
          <c:h val="0.67296242843521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Распределение актуальных СТК по отрослям</c:v>
                </c:pt>
              </c:strCache>
            </c:strRef>
          </c:tx>
          <c:dLbls>
            <c:dLbl>
              <c:idx val="2"/>
              <c:layout>
                <c:manualLayout>
                  <c:x val="-3.6169386196075411E-2"/>
                  <c:y val="-0.12295358455084926"/>
                </c:manualLayout>
              </c:layout>
              <c:showPercent val="1"/>
            </c:dLbl>
            <c:dLbl>
              <c:idx val="3"/>
              <c:layout>
                <c:manualLayout>
                  <c:x val="4.0949229344537938E-3"/>
                  <c:y val="-0.11178900428708775"/>
                </c:manualLayout>
              </c:layout>
              <c:showPercent val="1"/>
            </c:dLbl>
            <c:dLbl>
              <c:idx val="6"/>
              <c:layout>
                <c:manualLayout>
                  <c:x val="1.188151086392019E-2"/>
                  <c:y val="5.9633666917540594E-2"/>
                </c:manualLayout>
              </c:layout>
              <c:showPercent val="1"/>
            </c:dLbl>
            <c:dLbl>
              <c:idx val="7"/>
              <c:delete val="1"/>
            </c:dLbl>
            <c:txPr>
              <a:bodyPr/>
              <a:lstStyle/>
              <a:p>
                <a:pPr>
                  <a:defRPr sz="12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Лист1!$A$2:$A$7</c:f>
              <c:strCache>
                <c:ptCount val="6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Производство</c:v>
                </c:pt>
                <c:pt idx="4">
                  <c:v>Культура</c:v>
                </c:pt>
                <c:pt idx="5">
                  <c:v>Гос. учреждения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5</c:v>
                </c:pt>
                <c:pt idx="1">
                  <c:v>1</c:v>
                </c:pt>
                <c:pt idx="2">
                  <c:v>2.5</c:v>
                </c:pt>
                <c:pt idx="3">
                  <c:v>6</c:v>
                </c:pt>
                <c:pt idx="4">
                  <c:v>2</c:v>
                </c:pt>
                <c:pt idx="5">
                  <c:v>1.9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Лист1!$A$2:$A$7</c:f>
              <c:strCache>
                <c:ptCount val="6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Производство</c:v>
                </c:pt>
                <c:pt idx="4">
                  <c:v>Культура</c:v>
                </c:pt>
                <c:pt idx="5">
                  <c:v>Гос. учреждения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3366994265082253"/>
          <c:y val="0.17715230124892531"/>
          <c:w val="0.19183244666965274"/>
          <c:h val="0.35032424400111895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Lbl>
              <c:idx val="2"/>
              <c:layout>
                <c:manualLayout>
                  <c:x val="6.8449850111920757E-2"/>
                  <c:y val="-6.657173609059186E-2"/>
                </c:manualLayout>
              </c:layout>
              <c:showPercent val="1"/>
            </c:dLbl>
            <c:dLbl>
              <c:idx val="3"/>
              <c:layout>
                <c:manualLayout>
                  <c:x val="8.0224883750585743E-2"/>
                  <c:y val="-5.5137469136883416E-2"/>
                </c:manualLayout>
              </c:layout>
              <c:showPercent val="1"/>
            </c:dLbl>
            <c:dLbl>
              <c:idx val="4"/>
              <c:layout>
                <c:manualLayout>
                  <c:x val="8.0789168180900525E-2"/>
                  <c:y val="1.8723174309093923E-2"/>
                </c:manualLayout>
              </c:layout>
              <c:showPercent val="1"/>
            </c:dLbl>
            <c:dLbl>
              <c:idx val="5"/>
              <c:layout>
                <c:manualLayout>
                  <c:x val="3.5050732365907021E-2"/>
                  <c:y val="4.8542206773090235E-2"/>
                </c:manualLayout>
              </c:layout>
              <c:showPercent val="1"/>
            </c:dLbl>
            <c:dLbl>
              <c:idx val="6"/>
              <c:layout>
                <c:manualLayout>
                  <c:x val="6.3638374326116021E-2"/>
                  <c:y val="6.3788257043216418E-2"/>
                </c:manualLayout>
              </c:layout>
              <c:showPercent val="1"/>
            </c:dLbl>
            <c:txPr>
              <a:bodyPr/>
              <a:lstStyle/>
              <a:p>
                <a:pPr>
                  <a:defRPr>
                    <a:solidFill>
                      <a:srgbClr val="FFCC00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Лист1!$A$2:$A$8</c:f>
              <c:strCache>
                <c:ptCount val="7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проезд в отпуск</c:v>
                </c:pt>
                <c:pt idx="4">
                  <c:v>реорганизация предприятия</c:v>
                </c:pt>
                <c:pt idx="5">
                  <c:v>оптимизация</c:v>
                </c:pt>
                <c:pt idx="6">
                  <c:v>профсоюзофобия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5</c:v>
                </c:pt>
                <c:pt idx="1">
                  <c:v>6</c:v>
                </c:pt>
                <c:pt idx="2">
                  <c:v>0.8</c:v>
                </c:pt>
                <c:pt idx="3">
                  <c:v>1</c:v>
                </c:pt>
                <c:pt idx="4">
                  <c:v>1.6</c:v>
                </c:pt>
                <c:pt idx="5">
                  <c:v>3</c:v>
                </c:pt>
                <c:pt idx="6">
                  <c:v>1.1000000000000001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Лист1!$A$2:$A$8</c:f>
              <c:strCache>
                <c:ptCount val="7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проезд в отпуск</c:v>
                </c:pt>
                <c:pt idx="4">
                  <c:v>реорганизация предприятия</c:v>
                </c:pt>
                <c:pt idx="5">
                  <c:v>оптимизация</c:v>
                </c:pt>
                <c:pt idx="6">
                  <c:v>профсоюзофобия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30213885523925377"/>
          <c:y val="7.247549019607849E-2"/>
          <c:w val="0.69786102998794042"/>
          <c:h val="0.24527466481739224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13.10.2015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10 (10) по состоянию на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октября 2015г.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августа 2015г.  по 15 сентября 2015г…………..…….…………………………………..……….4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</a:t>
            </a:r>
            <a:r>
              <a:rPr lang="ru-RU" sz="3600" dirty="0" smtClean="0">
                <a:solidFill>
                  <a:srgbClr val="002060"/>
                </a:solidFill>
              </a:rPr>
              <a:t>……………………………………….………….…..………5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Главное о социально-трудовых отношениях в РФ……………….…... </a:t>
            </a:r>
            <a:r>
              <a:rPr lang="en-US" sz="3600" dirty="0" smtClean="0">
                <a:solidFill>
                  <a:srgbClr val="002060"/>
                </a:solidFill>
              </a:rPr>
              <a:t>1</a:t>
            </a:r>
            <a:r>
              <a:rPr lang="ru-RU" sz="3600" dirty="0" smtClean="0">
                <a:solidFill>
                  <a:srgbClr val="002060"/>
                </a:solidFill>
              </a:rPr>
              <a:t>5</a:t>
            </a: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крае………………………………………….…………..….…</a:t>
            </a:r>
            <a:r>
              <a:rPr lang="ru-RU" sz="3600" dirty="0" smtClean="0">
                <a:solidFill>
                  <a:srgbClr val="002060"/>
                </a:solidFill>
              </a:rPr>
              <a:t>18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</a:t>
            </a:r>
            <a:r>
              <a:rPr lang="ru-RU" sz="3700" smtClean="0">
                <a:solidFill>
                  <a:srgbClr val="002060"/>
                </a:solidFill>
              </a:rPr>
              <a:t>Камчатки</a:t>
            </a:r>
            <a:r>
              <a:rPr lang="ru-RU" sz="3700" smtClean="0">
                <a:solidFill>
                  <a:srgbClr val="002060"/>
                </a:solidFill>
              </a:rPr>
              <a:t>………………………...…</a:t>
            </a:r>
            <a:r>
              <a:rPr lang="ru-RU" sz="3700" smtClean="0">
                <a:solidFill>
                  <a:srgbClr val="002060"/>
                </a:solidFill>
              </a:rPr>
              <a:t>19</a:t>
            </a:r>
            <a:endParaRPr lang="ru-RU" sz="37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</a:t>
            </a:r>
            <a:r>
              <a:rPr lang="ru-RU" sz="2400" dirty="0" smtClean="0">
                <a:solidFill>
                  <a:srgbClr val="002060"/>
                </a:solidFill>
              </a:rPr>
              <a:t>сентября </a:t>
            </a:r>
            <a:r>
              <a:rPr lang="ru-RU" sz="2400" dirty="0" smtClean="0">
                <a:solidFill>
                  <a:srgbClr val="002060"/>
                </a:solidFill>
              </a:rPr>
              <a:t>2015г.  по 15 </a:t>
            </a:r>
            <a:r>
              <a:rPr lang="ru-RU" sz="2400" dirty="0" smtClean="0">
                <a:solidFill>
                  <a:srgbClr val="002060"/>
                </a:solidFill>
              </a:rPr>
              <a:t>октября </a:t>
            </a:r>
            <a:r>
              <a:rPr lang="ru-RU" sz="2400" dirty="0" smtClean="0">
                <a:solidFill>
                  <a:srgbClr val="002060"/>
                </a:solidFill>
              </a:rPr>
              <a:t>2015г.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623441"/>
          <a:ext cx="8991600" cy="2567559"/>
        </p:xfrm>
        <a:graphic>
          <a:graphicData uri="http://schemas.openxmlformats.org/drawingml/2006/table">
            <a:tbl>
              <a:tblPr/>
              <a:tblGrid>
                <a:gridCol w="1828800"/>
                <a:gridCol w="1524000"/>
                <a:gridCol w="1371600"/>
                <a:gridCol w="2590800"/>
                <a:gridCol w="1676400"/>
              </a:tblGrid>
              <a:tr h="56508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0024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Работники ОАО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Камчатжилсрой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 находятся в простое из-за  задержки заработной платы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Камчатжилсрой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заработной платы</a:t>
                      </a:r>
                      <a:endParaRPr lang="ru-RU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Камчатжилсрой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Администрация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Камчатжилсрой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Оказывается помощь работникам-членам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профсоюза председателем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Камчатской краевой организации профсоюза работников транспорта, геолого-добывающих и производственных отраслей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33400" y="152400"/>
            <a:ext cx="10134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152400" y="785149"/>
          <a:ext cx="8839200" cy="594583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990600"/>
                <a:gridCol w="2057400"/>
                <a:gridCol w="1828800"/>
                <a:gridCol w="1905000"/>
              </a:tblGrid>
              <a:tr h="57809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3123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Октябрь 2014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Петропавловский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Водоканал 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Задержка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по заработной плате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Работники Петропавловского Водоканал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жизнеобеспечения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Петропавловского Водоканала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3. Администрация Петропавловска-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Камчатского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>
                        <a:buFontTx/>
                        <a:buChar char="-"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Правительство Камчатского края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- Министерство ЖКХ  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и энергетики Камчатского края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- Прокуратура Петропавловска-Камчатского 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Обращение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в прокуратуру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Петропавловска-Камчатского, </a:t>
                      </a:r>
                    </a:p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направление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писем в Администрацию Петропавловска-Камчатского и Камчатского края, обращение в Министерство ЖКХ и энергетики Камчатского края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14 октября 2014 года подписано Соглашение о партнерстве и взаимодействии между Министерством ЖКХ и энергетики Камчатского края и Камчатской краевой организации профсоюза работников жизнеобеспечения. По итогам данного соглашения произведены выплаты заработной платы за октябрь.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завершен.</a:t>
                      </a:r>
                      <a:endParaRPr lang="ru-RU" sz="1050" b="1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80138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Ноябрь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Клубное объединение ЦК «Талант»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Оптимизация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штатного расписания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, объединение должностей,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угроза сокращения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Клубного объединение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ЦК «Талант»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культуры РФ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Клубного объединения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ЦК «Талант»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Министерство культуры по Камчатскому краю</a:t>
                      </a:r>
                    </a:p>
                    <a:p>
                      <a:pPr algn="l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- У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правление культуры, спорта и молодежной политики Елизовского муниципального района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Были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роведены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консультации и рекомендации Камчатской краевой организацией профсоюза работников культуры РФ и правовой инспекцией труда Федерации профсоюзов Камчатки.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2108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152400" y="914400"/>
          <a:ext cx="8763000" cy="579119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359297"/>
                <a:gridCol w="885225"/>
                <a:gridCol w="965701"/>
                <a:gridCol w="2092350"/>
                <a:gridCol w="2172826"/>
                <a:gridCol w="1287601"/>
              </a:tblGrid>
              <a:tr h="55137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199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Ликвидация предприятия, сокращение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Противоборствующие стороны: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 Работники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ФГУП «Атомохрана»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Была проведена активная работа, консультации с Председателем Камчатской краевой организации профсоюза работников транспорта, геолого-добывающих и производственных отраслей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По результатам совместной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работы  всем работникам ликвидируемого предприятия предоставлены новые рабочие места.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Конфликт 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завершен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199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ГКАУ «Охрана камчатских лесов»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Сокращение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штата, снижение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ГКАУ  «Охрана Камчатских лесов»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отраслей, Председатель Федерации профсоюзов Камчатки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ГКАУ  «Охрана Камчатских лесов»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Была проведена активная работа, консультации с Председателем Камчатской краевой организации профсоюза работников транспорта, геолого-добывающих и производственных отраслей и Председателем Федерации профсоюзов Камчатки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Сокращение снизилось до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2 человек, вместо планируемых 20, размер заработной платы был увеличен.</a:t>
                      </a: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Конфликт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81000" y="274638"/>
            <a:ext cx="99060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534400" cy="5645125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107057"/>
                <a:gridCol w="869830"/>
                <a:gridCol w="948906"/>
                <a:gridCol w="2055962"/>
                <a:gridCol w="2135038"/>
                <a:gridCol w="1417607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9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Реорганизация, задолженность по заработной плате</a:t>
                      </a:r>
                      <a:endParaRPr lang="ru-RU" sz="1050" b="0" i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Оказаны юридические консультации, была проведена встреча с Министром имущественных и земельных отношений.</a:t>
                      </a:r>
                      <a:endParaRPr lang="ru-RU" sz="1050" b="0" i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algn="ctr" fontAlgn="t"/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733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«Теплоэффект», ООО «Теплоресурс», ООО «Теплорезерв».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и снижение размера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предприятий ООО "Теплорезерв", ООО "Теплоресурс", ООО "Теплоэффект"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Общероссийского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ООО "Теплорезерв", ООО "Теплоресурс", ООО "Теплоэффект«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 участники: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Городская дума ПКГО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Вопрос о сложном финансово-экономическом состоянии предприятия рассматривался на заседании Думы Петропавловск-Камчатского городского округа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Конфликт завершен.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99822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610600" cy="54864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986287"/>
                <a:gridCol w="948906"/>
                <a:gridCol w="2789207"/>
                <a:gridCol w="1752600"/>
                <a:gridCol w="11430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9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Государственная морская инспекция СВПУ БО ФСБ РФ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Реорганизация, сокращение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Государственной морской инспекции СВПУ БО ФСБ РФ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первичная профсоюзная организация «Государственная морская инспекция СВПУ БО ФСБ РФ профессионального союза работников органов безопасности РФ» , Председатель Федерации профсоюзов Камчатки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Государственной морской инспекции СВПУ БО ФСБ РФ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 участники: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Президента РФ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Профсоюз работников органов безопасности РФ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Объединенный комитет профсоюзов Пограничной службы ФСБ России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письмо в Объединенный комитет профсоюзов Пограничной службы ФСБ России в г. Москву о пересмотре решения о сокращении гражданских сотрудников в должности госинспекторов,</a:t>
                      </a:r>
                    </a:p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коллективное обращение в адрес Президента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РФ.</a:t>
                      </a:r>
                    </a:p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 направил обращения в 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Общественную палату РФ, Государственную Думу РФ, Совет Федерации РФ, </a:t>
                      </a:r>
                      <a:endParaRPr lang="ru-RU" sz="10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1974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МБУ «Служба хозяйственного обслуживания»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Исключение из штатного расписания должностей (6,5 ставок), нарушение ТК РФ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МБУ «Служба хозяйственного обслуживания»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образования и науки РФ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МБУ «Служба хозяйственного обслуживания»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провела встречу в первичной профсоюзной организации, ведется переговоры с руководителем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1"/>
          <a:ext cx="8610600" cy="521049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838200"/>
                <a:gridCol w="1066800"/>
                <a:gridCol w="2971800"/>
                <a:gridCol w="1752600"/>
                <a:gridCol w="990600"/>
              </a:tblGrid>
              <a:tr h="41800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3810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Март 2015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«Теплоресурс», ООО «Теплорезерв», ООО «Теплоэффект», ООО «Северное-1», «Северное-2»,  ООО «Мишенное», ООО «Центр»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Задолженность по заработной плате, неперечисление взносов в негосударственные фонды, ИФНС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ООО "Теплорезерв", ООО "Теплоресурс", ООО "Теплоэффект»,ООО «Северное-1», «Северное-2», Мишенное», ООО «Центр»"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Камчатки, Камчатская краевая организация Общероссийского профсоюза работников жизнеобеспечения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ПКГО,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 ЖКХ и энергетики Камчатского края,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Губернатор Камчатского края, Администрация предприятий ООО "Теплорезерв", ООО "Теплоресурс", ООО "Теплоэффект»,ООО «Северное-1», «Северное-2», Мишенное», ООО «Центр»"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Камчатки, Камчатская краевая организация Общероссийского профсоюза работников жизнеобеспечения провели встречу с первым заместителем Главы Администрации ПКГО, Министерством ЖКХ и энергетики Камчатского края. направлено обращение к Губернатору Камчатского края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875966"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Апрель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ФГКУ «Отряд федеральной противопожарной службы по Камчатскому краю»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 урегулирован вопрос с протоколом разногласий к коллективному договору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предприятия ФГКУ «Отряд федеральной противопожарной службы по Камчатскому краю»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ФГКУ «Отряд федеральной противопожарной службы по Камчатскому краю»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 социального развития и труда Камчатского края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Проводятся переговоры с Министерством социального развития и труда Камчатского края, планируется встреча с начальником Главного управления МЧС России по Камчатскому краю.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Достигнута договоренность с руководителем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408908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990600"/>
                <a:gridCol w="2743200"/>
                <a:gridCol w="17526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47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Май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Институт вулканологии и сейсмологии ДВО РАН, Камчатский филиал Геофизической службы РАН, Институт космофизических исследований и распространения радиоволн ДВО РАН, Камчатский филиал Тихоокеанского института географии ДВО РАН, Научно-исследовательский геотехнологический центр ДВО РАН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 , проживающих в районе Крайнего Севера, на оплату проезда в отпуск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Институт вулканологии и сейсмологии ДВО РАН, Камчатский филиал Геофизической службы РАН, Институт космофизических исследований и распространения радиоволн ДВО РАН, Камчатский филиал Тихоокеанского института географии ДВО РАН, Научно-исследовательский геотехнологический центр ДВО РАН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 профсоюза работников народного образования и науки РФ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Правительство РФ, Прокуратура Камчатского края, Администрация  Федерального агентства научных учреждений (ФАНО).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обращение в адрес Председателя Правительства РФ Медведева Д.А., в Прокуратуру Камчатского края, Руководителю Федерального агентства научных учреждений (ФАНО).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392906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600200"/>
                <a:gridCol w="2133600"/>
                <a:gridCol w="17526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47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Июнь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Из-за систематического нарушения оплаты выполненных работ ООО «УЖКХ г. Петропавловска-Камчатского» подрядным организациям, в данных организациях нарушение прав работников, систематическая задержка заработной платы, неоплата отчислений во внебюджетные фонды.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Администрация 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ООО «УЖКХ г. Петропавловска-Камчатского» , наблюдательный совет  ООО«УЖКХ г. Петропавловска-Камчатского»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РФ, Министерство ЖКХ и энергетики Камчатского края, Глава ПКГО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обращение в адрес Министерство ЖКХ и энергетики Камчатского края, Глава ПКГО, ООО «УЖКХ г. Петропавловска-Камчатского» , наблюдательный совет  ООО«УЖКХ г. Петропавловска-Камчатского» , решается вопрос о дальнейшем существовании.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5323528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148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433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"Камчатавтодор"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Совет директоров ОАО "Камчатавтодор"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обратились с просьбой оказать содействие в вопросе передачи акций предприятий в краевую собственность, а также недопущения нарушений в части выплаты заработной платы работникам предприятия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"Камчатавтодор" , Совет директоров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ведет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04332">
                <a:tc>
                  <a:txBody>
                    <a:bodyPr/>
                    <a:lstStyle/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ФГУП «ГЦСС»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ФГУП «ГЦСС»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2.Администрация ФГУП «ГЦСС»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Прокуратура Камчатского края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направила жалобы в прокуратуру Камчатского края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524732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27315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(ГТВС) Вилючинского городского округа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Банкротство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2.Администрация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ВрИО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Губернатора Камчатского края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Проведена встреча работников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с 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ВрИО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Губернатора Камчатского края, ведется работа по заключению многостороннего договора в условиях организационно-правовых изменений в статусе предприятия МУП «ГТВС»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0574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ФГУП «Атом-Охрана»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трудовых прав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ФГУП «Атом-Охрана»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ФГУП «Атом-Охрана»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Проводится проверка.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040756"/>
          <a:ext cx="8610600" cy="5436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права и оплаты отпуска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Председателем Камчатской краевой организации профсоюза работников транспорта, геолого-добывающих и производственных отраслей направил требование руководству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предоставить ежегодный оплачиваемый отпуск работникам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20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7 октября 2015 г. Федерация Независимых Профсоюзов России (ФНПР) провела всероссийскую акцию в рамках Всемирного дня действий "За Достойный труд!" под общим лозунгом: "За справедливую бюджетную политику! Нет произволу финансистов!". Во Владивостоке на митинг вышли около 600 человек. Лидер ФНПР М. Шмаков в ходе выступления озвучил следующее требование профсоюзов к Правительству РФ: отказаться от варварской экономики, от банковского виртуального капитала, который уничтожает реальные рабочие места. "Зарплата в России у человека труда несправедливая. Мы должны заставить наших руководителей работать на свой народ, иначе трудящимся и профсоюзам такое правительство не нужно. Нынешний экономический кризис в стране – искусственный. Он - результат </a:t>
            </a:r>
            <a:r>
              <a:rPr lang="ru-RU" sz="8000" dirty="0" err="1" smtClean="0">
                <a:solidFill>
                  <a:srgbClr val="002060"/>
                </a:solidFill>
              </a:rPr>
              <a:t>ультралиберальной</a:t>
            </a:r>
            <a:r>
              <a:rPr lang="ru-RU" sz="8000" dirty="0" smtClean="0">
                <a:solidFill>
                  <a:srgbClr val="002060"/>
                </a:solidFill>
              </a:rPr>
              <a:t> политики правительства. Развитие реального производства – это главное требование Федерации Независимых Профсоюзов России, которая объединяет сейчас 20 миллионов россиян" - сказал Председатель ФНПР. По предварительным данным, всего в акции ФНПР приняли участие 1 миллион 723 тысячи человек. По всей стране прошли 73 митинга и более 16 тысяч собраний. По субъектам Дальневосточного федерального округа прошли около 3000 профсоюзных собраний, 13 митингов: в административных центрах – Якутске и Хабаровске, в муниципальных образованиях краев и областей. </a:t>
            </a:r>
            <a:r>
              <a:rPr lang="ru-RU" sz="8000" dirty="0" smtClean="0">
                <a:solidFill>
                  <a:srgbClr val="002060"/>
                </a:solidFill>
              </a:rPr>
              <a:t>Кроме того, в Южно-Сахалинске, Магадане и Благовещенске прошли встречи руководителей профорганизаций и профактива с губернаторами </a:t>
            </a:r>
            <a:r>
              <a:rPr lang="ru-RU" sz="8000" dirty="0" smtClean="0">
                <a:solidFill>
                  <a:srgbClr val="002060"/>
                </a:solidFill>
              </a:rPr>
              <a:t>регионов.</a:t>
            </a: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20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В Петропавловске-Камчатском состоялось расширенное заседание Совета Федерации профсоюзов Камчатки с участием вице-губернатора края, председателя краевого законодательного собрания, глав муниципальных районов. Всего в акции по округу приняли участие более 130 тысяч членов профсоюзов. В Сибирском федеральном округе прошли 18 митингов и 4200 собраний. Всего в акции по округу приняли участие более 120 тысяч человек. В Чите более тысячи человек собрались на митинге профсоюзов и трудовых коллективов Забайкалья. В Алтайском крае на площади Барнаула собралось около 3 000 жителей города, представителей общественных организаций, людей различных политических взглядов. В Красноярске в митинге "За достойный труд!", организованном Федерацией профсоюзов Красноярского края, приняли участие более 1000 человек. В Уральском федеральном округе общее количество участников акции профсоюзов составило более 180 тысяч человек. Было проведено более 1700 собраний и 2 митинга. В Приволжском федеральном округе в акции приняли участие более 570 тысяч человек. В Северо-западном федеральном округе было проведено 248 собраний и 10 митингов. Всего в акции по округу приняли участие 116 тысяч членов профсоюзов. В Южном федеральном округе в профсоюзной акции приняли участие более 230 тысяч человек. Состоялось 7 митингов и около 3000 собраний. В </a:t>
            </a:r>
            <a:r>
              <a:rPr lang="ru-RU" sz="8000" dirty="0" err="1" smtClean="0">
                <a:solidFill>
                  <a:srgbClr val="002060"/>
                </a:solidFill>
              </a:rPr>
              <a:t>Северо-Кавказском</a:t>
            </a:r>
            <a:r>
              <a:rPr lang="ru-RU" sz="8000" dirty="0" smtClean="0">
                <a:solidFill>
                  <a:srgbClr val="002060"/>
                </a:solidFill>
              </a:rPr>
              <a:t> федеральном округе в акции приняли участие 67 тысяч человек. В Центральном федеральном округе в рамках акции приняли участие 266 тысяч человек. Было проведено 16 митингов и 4700 собраний. </a:t>
            </a: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55637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  <a:r>
              <a:rPr lang="ru-RU" sz="8000" dirty="0" smtClean="0">
                <a:solidFill>
                  <a:srgbClr val="002060"/>
                </a:solidFill>
              </a:rPr>
              <a:t>Министерство труда и социальной защиты РФ предлагает повысить трудовой стаж, необходимый для получения страховой пенсии, с 15 до 20 лет. Предложение высказал замминистра А. Пудов на заседании Российской трехсторонней комиссии (РТК) 7 октября 2015 года. В ведомстве полагают, что пенсионный стаж следует повышать постепенно - по полгода в течение десяти лет. Нововведение может на первом этапе коснуться государственных служащих федерального уровня, затем - муниципального и регионального.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Министерством </a:t>
            </a:r>
            <a:r>
              <a:rPr lang="ru-RU" sz="8000" dirty="0" smtClean="0">
                <a:solidFill>
                  <a:srgbClr val="002060"/>
                </a:solidFill>
              </a:rPr>
              <a:t>финансов РФ предложило Президенту РФ В. Путину два варианта сокращения бюджетных расходов на 2016 год. Первый вариант позволяет экономить 769,3 </a:t>
            </a:r>
            <a:r>
              <a:rPr lang="ru-RU" sz="8000" dirty="0" err="1" smtClean="0">
                <a:solidFill>
                  <a:srgbClr val="002060"/>
                </a:solidFill>
              </a:rPr>
              <a:t>млрд</a:t>
            </a:r>
            <a:r>
              <a:rPr lang="ru-RU" sz="8000" dirty="0" smtClean="0">
                <a:solidFill>
                  <a:srgbClr val="002060"/>
                </a:solidFill>
              </a:rPr>
              <a:t> рублей расходов, второй — 1,3 </a:t>
            </a:r>
            <a:r>
              <a:rPr lang="ru-RU" sz="8000" dirty="0" err="1" smtClean="0">
                <a:solidFill>
                  <a:srgbClr val="002060"/>
                </a:solidFill>
              </a:rPr>
              <a:t>трлн</a:t>
            </a:r>
            <a:r>
              <a:rPr lang="ru-RU" sz="8000" dirty="0" smtClean="0">
                <a:solidFill>
                  <a:srgbClr val="002060"/>
                </a:solidFill>
              </a:rPr>
              <a:t> рублей. Основная часть экономии бюджетных расходов в обоих вариантах приходится на изменение пенсионного законодательства. Оба варианта секвестра предусматривают предельно скупую индексацию пенсии: с 2016 по 2018 год включительно индексация не превысит 4%. По действующему законодательству Правительство РФ должно было бы индексировать страховую часть пенсии по прогнозной на данный момент инфляции 2015 года, то есть на 12,2%. Еще один выбор по сокращению расходов затронет работающих пенсионеров. Первый вариант предусматривает отказ с 2017 года от выплаты страховой пенсии работающему пенсионеру с годовым доходом свыше 1 </a:t>
            </a:r>
            <a:r>
              <a:rPr lang="ru-RU" sz="8000" dirty="0" err="1" smtClean="0">
                <a:solidFill>
                  <a:srgbClr val="002060"/>
                </a:solidFill>
              </a:rPr>
              <a:t>млн</a:t>
            </a:r>
            <a:r>
              <a:rPr lang="ru-RU" sz="8000" dirty="0" smtClean="0">
                <a:solidFill>
                  <a:srgbClr val="002060"/>
                </a:solidFill>
              </a:rPr>
              <a:t> рублей, второй вариант - при уровне годового дохода более 500 тыс. рублей. </a:t>
            </a: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143000"/>
          <a:ext cx="5822576" cy="5244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2415</TotalTime>
  <Words>2377</Words>
  <PresentationFormat>Экран (4:3)</PresentationFormat>
  <Paragraphs>349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Слайд 2</vt:lpstr>
      <vt:lpstr>Слайд 3</vt:lpstr>
      <vt:lpstr>Слайд 4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Слайд 18</vt:lpstr>
      <vt:lpstr>Федерация профсоюзов Камчатки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248</cp:revision>
  <dcterms:modified xsi:type="dcterms:W3CDTF">2015-10-12T23:54:54Z</dcterms:modified>
</cp:coreProperties>
</file>