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23"/>
  </p:notesMasterIdLst>
  <p:sldIdLst>
    <p:sldId id="256" r:id="rId2"/>
    <p:sldId id="269" r:id="rId3"/>
    <p:sldId id="275" r:id="rId4"/>
    <p:sldId id="274" r:id="rId5"/>
    <p:sldId id="301" r:id="rId6"/>
    <p:sldId id="302" r:id="rId7"/>
    <p:sldId id="280" r:id="rId8"/>
    <p:sldId id="281" r:id="rId9"/>
    <p:sldId id="282" r:id="rId10"/>
    <p:sldId id="284" r:id="rId11"/>
    <p:sldId id="286" r:id="rId12"/>
    <p:sldId id="287" r:id="rId13"/>
    <p:sldId id="294" r:id="rId14"/>
    <p:sldId id="299" r:id="rId15"/>
    <p:sldId id="300" r:id="rId16"/>
    <p:sldId id="303" r:id="rId17"/>
    <p:sldId id="304" r:id="rId18"/>
    <p:sldId id="305" r:id="rId19"/>
    <p:sldId id="291" r:id="rId20"/>
    <p:sldId id="270" r:id="rId21"/>
    <p:sldId id="283" r:id="rId22"/>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808" autoAdjust="0"/>
    <p:restoredTop sz="98483" autoAdjust="0"/>
  </p:normalViewPr>
  <p:slideViewPr>
    <p:cSldViewPr>
      <p:cViewPr>
        <p:scale>
          <a:sx n="77" d="100"/>
          <a:sy n="77" d="100"/>
        </p:scale>
        <p:origin x="-486" y="-28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layout/>
    </c:title>
    <c:view3D>
      <c:rotX val="30"/>
      <c:perspective val="30"/>
    </c:view3D>
    <c:plotArea>
      <c:layout>
        <c:manualLayout>
          <c:layoutTarget val="inner"/>
          <c:xMode val="edge"/>
          <c:yMode val="edge"/>
          <c:x val="1.4091014011667822E-2"/>
          <c:y val="0.14455458847579891"/>
          <c:w val="0.63787179420243434"/>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773"/>
                </c:manualLayout>
              </c:layout>
              <c:showPercent val="1"/>
            </c:dLbl>
            <c:dLbl>
              <c:idx val="6"/>
              <c:layout>
                <c:manualLayout>
                  <c:x val="1.1881510863920183E-2"/>
                  <c:y val="5.9633666917540552E-2"/>
                </c:manualLayout>
              </c:layout>
              <c:showPercent val="1"/>
            </c:dLbl>
            <c:dLbl>
              <c:idx val="7"/>
              <c:delete val="1"/>
            </c:dLbl>
            <c:txPr>
              <a:bodyPr/>
              <a:lstStyle/>
              <a:p>
                <a:pPr>
                  <a:defRPr sz="1200">
                    <a:solidFill>
                      <a:schemeClr val="tx1"/>
                    </a:solidFill>
                  </a:defRPr>
                </a:pPr>
                <a:endParaRPr lang="ru-RU"/>
              </a:p>
            </c:txPr>
            <c:showPercent val="1"/>
          </c:dLbls>
          <c:cat>
            <c:strRef>
              <c:f>Лист1!$A$2:$A$7</c:f>
              <c:strCache>
                <c:ptCount val="6"/>
                <c:pt idx="0">
                  <c:v>ЖКХ</c:v>
                </c:pt>
                <c:pt idx="1">
                  <c:v>АПК</c:v>
                </c:pt>
                <c:pt idx="2">
                  <c:v>Образование</c:v>
                </c:pt>
                <c:pt idx="3">
                  <c:v>Производство</c:v>
                </c:pt>
                <c:pt idx="4">
                  <c:v>Культура</c:v>
                </c:pt>
                <c:pt idx="5">
                  <c:v>Гос. учреждения</c:v>
                </c:pt>
              </c:strCache>
            </c:strRef>
          </c:cat>
          <c:val>
            <c:numRef>
              <c:f>Лист1!$B$2:$B$7</c:f>
              <c:numCache>
                <c:formatCode>General</c:formatCode>
                <c:ptCount val="6"/>
                <c:pt idx="0">
                  <c:v>5</c:v>
                </c:pt>
                <c:pt idx="1">
                  <c:v>1</c:v>
                </c:pt>
                <c:pt idx="2">
                  <c:v>2.5</c:v>
                </c:pt>
                <c:pt idx="3">
                  <c:v>6</c:v>
                </c:pt>
                <c:pt idx="4">
                  <c:v>2</c:v>
                </c:pt>
                <c:pt idx="5">
                  <c:v>1.9</c:v>
                </c:pt>
              </c:numCache>
            </c:numRef>
          </c:val>
        </c:ser>
        <c:ser>
          <c:idx val="1"/>
          <c:order val="1"/>
          <c:tx>
            <c:strRef>
              <c:f>Лист1!$C$1</c:f>
              <c:strCache>
                <c:ptCount val="1"/>
                <c:pt idx="0">
                  <c:v>Столбец1</c:v>
                </c:pt>
              </c:strCache>
            </c:strRef>
          </c:tx>
          <c:dLbls>
            <c:showPercent val="1"/>
          </c:dLbls>
          <c:cat>
            <c:strRef>
              <c:f>Лист1!$A$2:$A$7</c:f>
              <c:strCache>
                <c:ptCount val="6"/>
                <c:pt idx="0">
                  <c:v>ЖКХ</c:v>
                </c:pt>
                <c:pt idx="1">
                  <c:v>АПК</c:v>
                </c:pt>
                <c:pt idx="2">
                  <c:v>Образование</c:v>
                </c:pt>
                <c:pt idx="3">
                  <c:v>Производство</c:v>
                </c:pt>
                <c:pt idx="4">
                  <c:v>Культура</c:v>
                </c:pt>
                <c:pt idx="5">
                  <c:v>Гос. учреждения</c:v>
                </c:pt>
              </c:strCache>
            </c:strRef>
          </c:cat>
          <c:val>
            <c:numRef>
              <c:f>Лист1!$C$2:$C$8</c:f>
              <c:numCache>
                <c:formatCode>General</c:formatCode>
                <c:ptCount val="7"/>
              </c:numCache>
            </c:numRef>
          </c:val>
        </c:ser>
        <c:dLbls>
          <c:showPercent val="1"/>
        </c:dLbls>
      </c:pie3DChart>
    </c:plotArea>
    <c:legend>
      <c:legendPos val="r"/>
      <c:layout>
        <c:manualLayout>
          <c:xMode val="edge"/>
          <c:yMode val="edge"/>
          <c:x val="0.73366994265082208"/>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Причины актуальных СТК</a:t>
            </a:r>
          </a:p>
        </c:rich>
      </c:tx>
      <c:layout/>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2"/>
              <c:layout>
                <c:manualLayout>
                  <c:x val="6.8449850111920757E-2"/>
                  <c:y val="-6.657173609059186E-2"/>
                </c:manualLayout>
              </c:layout>
              <c:showPercent val="1"/>
            </c:dLbl>
            <c:dLbl>
              <c:idx val="3"/>
              <c:layout>
                <c:manualLayout>
                  <c:x val="8.0224883750585743E-2"/>
                  <c:y val="-5.5137469136883395E-2"/>
                </c:manualLayout>
              </c:layout>
              <c:showPercent val="1"/>
            </c:dLbl>
            <c:dLbl>
              <c:idx val="4"/>
              <c:layout>
                <c:manualLayout>
                  <c:x val="8.0789168180900525E-2"/>
                  <c:y val="1.8723174309093912E-2"/>
                </c:manualLayout>
              </c:layout>
              <c:showPercent val="1"/>
            </c:dLbl>
            <c:dLbl>
              <c:idx val="5"/>
              <c:layout>
                <c:manualLayout>
                  <c:x val="3.5050732365907021E-2"/>
                  <c:y val="4.8542206773090235E-2"/>
                </c:manualLayout>
              </c:layout>
              <c:showPercent val="1"/>
            </c:dLbl>
            <c:dLbl>
              <c:idx val="6"/>
              <c:layout>
                <c:manualLayout>
                  <c:x val="6.3638374326116021E-2"/>
                  <c:y val="6.378825704321639E-2"/>
                </c:manualLayout>
              </c:layout>
              <c:showPercent val="1"/>
            </c:dLbl>
            <c:txPr>
              <a:bodyPr/>
              <a:lstStyle/>
              <a:p>
                <a:pPr>
                  <a:defRPr>
                    <a:solidFill>
                      <a:srgbClr val="FFCC00"/>
                    </a:solidFill>
                  </a:defRPr>
                </a:pPr>
                <a:endParaRPr lang="ru-RU"/>
              </a:p>
            </c:txPr>
            <c:showPercent val="1"/>
          </c:dLbls>
          <c:cat>
            <c:strRef>
              <c:f>Лист1!$A$2:$A$8</c:f>
              <c:strCache>
                <c:ptCount val="7"/>
                <c:pt idx="0">
                  <c:v>заработная плата</c:v>
                </c:pt>
                <c:pt idx="1">
                  <c:v>сокращение работников</c:v>
                </c:pt>
                <c:pt idx="2">
                  <c:v>давление на членов профсоюза, коллективный договор</c:v>
                </c:pt>
                <c:pt idx="3">
                  <c:v>проезд в отпуск</c:v>
                </c:pt>
                <c:pt idx="4">
                  <c:v>реорганизация предприятия</c:v>
                </c:pt>
                <c:pt idx="5">
                  <c:v>оптимизация</c:v>
                </c:pt>
                <c:pt idx="6">
                  <c:v>профсоюзофобия</c:v>
                </c:pt>
              </c:strCache>
            </c:strRef>
          </c:cat>
          <c:val>
            <c:numRef>
              <c:f>Лист1!$B$2:$B$8</c:f>
              <c:numCache>
                <c:formatCode>General</c:formatCode>
                <c:ptCount val="7"/>
                <c:pt idx="0">
                  <c:v>5</c:v>
                </c:pt>
                <c:pt idx="1">
                  <c:v>6</c:v>
                </c:pt>
                <c:pt idx="2">
                  <c:v>0.8</c:v>
                </c:pt>
                <c:pt idx="3">
                  <c:v>1</c:v>
                </c:pt>
                <c:pt idx="4">
                  <c:v>1.6</c:v>
                </c:pt>
                <c:pt idx="5">
                  <c:v>3</c:v>
                </c:pt>
                <c:pt idx="6">
                  <c:v>1.1000000000000001</c:v>
                </c:pt>
              </c:numCache>
            </c:numRef>
          </c:val>
        </c:ser>
        <c:ser>
          <c:idx val="1"/>
          <c:order val="1"/>
          <c:tx>
            <c:strRef>
              <c:f>Лист1!$C$1</c:f>
              <c:strCache>
                <c:ptCount val="1"/>
                <c:pt idx="0">
                  <c:v>Столбец1</c:v>
                </c:pt>
              </c:strCache>
            </c:strRef>
          </c:tx>
          <c:dLbls>
            <c:showPercent val="1"/>
          </c:dLbls>
          <c:cat>
            <c:strRef>
              <c:f>Лист1!$A$2:$A$8</c:f>
              <c:strCache>
                <c:ptCount val="7"/>
                <c:pt idx="0">
                  <c:v>заработная плата</c:v>
                </c:pt>
                <c:pt idx="1">
                  <c:v>сокращение работников</c:v>
                </c:pt>
                <c:pt idx="2">
                  <c:v>давление на членов профсоюза, коллективный договор</c:v>
                </c:pt>
                <c:pt idx="3">
                  <c:v>проезд в отпуск</c:v>
                </c:pt>
                <c:pt idx="4">
                  <c:v>реорганизация предприятия</c:v>
                </c:pt>
                <c:pt idx="5">
                  <c:v>оптимизация</c:v>
                </c:pt>
                <c:pt idx="6">
                  <c:v>профсоюзофобия</c:v>
                </c:pt>
              </c:strCache>
            </c:strRef>
          </c:cat>
          <c:val>
            <c:numRef>
              <c:f>Лист1!$C$2:$C$8</c:f>
              <c:numCache>
                <c:formatCode>General</c:formatCode>
                <c:ptCount val="7"/>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355"/>
          <c:y val="7.247549019607849E-2"/>
          <c:w val="0.69786102998794075"/>
          <c:h val="0.24527466481739213"/>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14.09.2015</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9/14/2015</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09 (09) по состоянию на </a:t>
            </a:r>
            <a:r>
              <a:rPr lang="ru-RU" sz="2400" dirty="0" smtClean="0">
                <a:solidFill>
                  <a:srgbClr val="002060"/>
                </a:solidFill>
                <a:effectLst>
                  <a:outerShdw blurRad="38100" dist="38100" dir="2700000" algn="tl">
                    <a:srgbClr val="000000">
                      <a:alpha val="43137"/>
                    </a:srgbClr>
                  </a:outerShdw>
                </a:effectLst>
              </a:rPr>
              <a:t>15 сентября 2015г.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августа 2015г.  по 15 сентября 2015г…………..…….…………………………………..……….4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месяцев……………………………………….………….…..………6</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Главное о социально-трудовых отношениях в РФ……………….…... </a:t>
            </a:r>
            <a:r>
              <a:rPr lang="en-US" sz="3600" dirty="0" smtClean="0">
                <a:solidFill>
                  <a:srgbClr val="002060"/>
                </a:solidFill>
              </a:rPr>
              <a:t>1</a:t>
            </a:r>
            <a:r>
              <a:rPr lang="ru-RU" sz="3600" dirty="0" smtClean="0">
                <a:solidFill>
                  <a:srgbClr val="002060"/>
                </a:solidFill>
              </a:rPr>
              <a:t>5</a:t>
            </a: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крае………………………………………….…………..….…19</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Камчатки………………………...…20</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августа 2015г.  по </a:t>
            </a:r>
            <a:r>
              <a:rPr lang="ru-RU" sz="2400" smtClean="0">
                <a:solidFill>
                  <a:srgbClr val="002060"/>
                </a:solidFill>
              </a:rPr>
              <a:t>15 сентября </a:t>
            </a:r>
            <a:r>
              <a:rPr lang="ru-RU" sz="2400" dirty="0" smtClean="0">
                <a:solidFill>
                  <a:srgbClr val="002060"/>
                </a:solidFill>
              </a:rPr>
              <a:t>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219200"/>
          <a:ext cx="8991600" cy="5355275"/>
        </p:xfrm>
        <a:graphic>
          <a:graphicData uri="http://schemas.openxmlformats.org/drawingml/2006/table">
            <a:tbl>
              <a:tblPr/>
              <a:tblGrid>
                <a:gridCol w="1828800"/>
                <a:gridCol w="1524000"/>
                <a:gridCol w="1371600"/>
                <a:gridCol w="2590800"/>
                <a:gridCol w="1676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002475">
                <a:tc>
                  <a:txBody>
                    <a:bodyPr/>
                    <a:lstStyle/>
                    <a:p>
                      <a:pPr algn="ctr" fontAlgn="t"/>
                      <a:r>
                        <a:rPr lang="ru-RU" sz="1200" kern="1200" dirty="0" smtClean="0">
                          <a:solidFill>
                            <a:schemeClr val="tx1"/>
                          </a:solidFill>
                          <a:latin typeface="+mn-lt"/>
                          <a:ea typeface="+mn-ea"/>
                          <a:cs typeface="+mn-cs"/>
                        </a:rPr>
                        <a:t>Сентябрь 2015</a:t>
                      </a:r>
                    </a:p>
                    <a:p>
                      <a:pPr algn="ctr" fontAlgn="t"/>
                      <a:endParaRPr lang="ru-RU" sz="1200" kern="1200" dirty="0" smtClean="0">
                        <a:solidFill>
                          <a:schemeClr val="tx1"/>
                        </a:solidFill>
                        <a:latin typeface="+mn-lt"/>
                        <a:ea typeface="+mn-ea"/>
                        <a:cs typeface="+mn-cs"/>
                      </a:endParaRPr>
                    </a:p>
                    <a:p>
                      <a:pPr algn="ctr" fontAlgn="t"/>
                      <a:r>
                        <a:rPr lang="ru-RU" sz="1200" kern="1200" dirty="0" smtClean="0">
                          <a:solidFill>
                            <a:schemeClr val="tx1"/>
                          </a:solidFill>
                          <a:latin typeface="+mn-lt"/>
                          <a:ea typeface="+mn-ea"/>
                          <a:cs typeface="+mn-cs"/>
                        </a:rPr>
                        <a:t>ФГУП «ГЦСС» по факту нарушения трудовых прав работников, </a:t>
                      </a:r>
                      <a:r>
                        <a:rPr lang="ru-RU" sz="1200" kern="1200" dirty="0" err="1" smtClean="0">
                          <a:solidFill>
                            <a:schemeClr val="tx1"/>
                          </a:solidFill>
                          <a:latin typeface="+mn-lt"/>
                          <a:ea typeface="+mn-ea"/>
                          <a:cs typeface="+mn-cs"/>
                        </a:rPr>
                        <a:t>профсоюзофобия</a:t>
                      </a:r>
                      <a:endParaRPr lang="ru-RU" sz="1200" kern="1200" dirty="0" smtClean="0">
                        <a:solidFill>
                          <a:schemeClr val="tx1"/>
                        </a:solidFill>
                        <a:latin typeface="+mn-lt"/>
                        <a:ea typeface="+mn-ea"/>
                        <a:cs typeface="+mn-cs"/>
                      </a:endParaRPr>
                    </a:p>
                    <a:p>
                      <a:pPr algn="ctr" fontAlgn="t"/>
                      <a:endParaRPr lang="ru-RU" sz="1200" kern="1200" dirty="0" smtClean="0">
                        <a:solidFill>
                          <a:schemeClr val="tx1"/>
                        </a:solidFill>
                        <a:latin typeface="+mn-lt"/>
                        <a:ea typeface="+mn-ea"/>
                        <a:cs typeface="+mn-cs"/>
                      </a:endParaRPr>
                    </a:p>
                    <a:p>
                      <a:pPr algn="ctr" fontAlgn="t"/>
                      <a:endParaRPr lang="ru-RU" sz="1200" kern="1200" dirty="0" smtClean="0">
                        <a:solidFill>
                          <a:schemeClr val="tx1"/>
                        </a:solidFill>
                        <a:latin typeface="+mn-lt"/>
                        <a:ea typeface="+mn-ea"/>
                        <a:cs typeface="+mn-cs"/>
                      </a:endParaRPr>
                    </a:p>
                    <a:p>
                      <a:pPr algn="ctr" fontAlgn="t"/>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ФГУП «ГЦСС»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err="1" smtClean="0">
                          <a:solidFill>
                            <a:schemeClr val="tx1"/>
                          </a:solidFill>
                          <a:latin typeface="+mn-lt"/>
                          <a:ea typeface="+mn-ea"/>
                          <a:cs typeface="+mn-cs"/>
                        </a:rPr>
                        <a:t>Профсоюзофобия</a:t>
                      </a:r>
                      <a:endParaRPr lang="ru-RU" sz="1200" kern="1200" dirty="0" smtClean="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latin typeface="+mn-lt"/>
                          <a:ea typeface="+mn-ea"/>
                          <a:cs typeface="+mn-cs"/>
                        </a:rPr>
                        <a:t>ФГУП «ГЦСС» </a:t>
                      </a:r>
                    </a:p>
                    <a:p>
                      <a:pPr algn="l" fontAlgn="t"/>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algn="l" fontAlgn="t"/>
                      <a:r>
                        <a:rPr lang="ru-RU" sz="1200" b="0" i="0" u="none" strike="noStrike" kern="1200" baseline="0" dirty="0" smtClean="0">
                          <a:solidFill>
                            <a:srgbClr val="000000"/>
                          </a:solidFill>
                          <a:latin typeface="+mn-lt"/>
                          <a:ea typeface="+mn-ea"/>
                          <a:cs typeface="+mn-cs"/>
                        </a:rPr>
                        <a:t>2.Администрация </a:t>
                      </a:r>
                      <a:r>
                        <a:rPr lang="ru-RU" sz="1200" kern="1200" dirty="0" smtClean="0">
                          <a:solidFill>
                            <a:schemeClr val="tx1"/>
                          </a:solidFill>
                          <a:latin typeface="+mn-lt"/>
                          <a:ea typeface="+mn-ea"/>
                          <a:cs typeface="+mn-cs"/>
                        </a:rPr>
                        <a:t>ФГУП «ГЦСС» </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Прокуратура Камчатского края,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latin typeface="+mn-lt"/>
                          <a:ea typeface="+mn-ea"/>
                          <a:cs typeface="+mn-cs"/>
                        </a:rPr>
                        <a:t>Председатель Камчатской краевой организации профсоюза работников связи России направила жалобы в прокуратуру Камчатского края </a:t>
                      </a:r>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787716">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200" kern="1200" dirty="0" smtClean="0">
                        <a:solidFill>
                          <a:schemeClr val="tx1"/>
                        </a:solidFill>
                        <a:latin typeface="+mn-lt"/>
                        <a:ea typeface="+mn-ea"/>
                        <a:cs typeface="+mn-cs"/>
                      </a:endParaRPr>
                    </a:p>
                    <a:p>
                      <a:pPr algn="ctr" fontAlgn="t"/>
                      <a:r>
                        <a:rPr lang="ru-RU" sz="1200" kern="1200" dirty="0" smtClean="0">
                          <a:solidFill>
                            <a:schemeClr val="tx1"/>
                          </a:solidFill>
                          <a:latin typeface="+mn-lt"/>
                          <a:ea typeface="+mn-ea"/>
                          <a:cs typeface="+mn-cs"/>
                        </a:rPr>
                        <a:t>Работники МУП «Городское </a:t>
                      </a:r>
                      <a:r>
                        <a:rPr lang="ru-RU" sz="1200" kern="1200" dirty="0" err="1" smtClean="0">
                          <a:solidFill>
                            <a:schemeClr val="tx1"/>
                          </a:solidFill>
                          <a:latin typeface="+mn-lt"/>
                          <a:ea typeface="+mn-ea"/>
                          <a:cs typeface="+mn-cs"/>
                        </a:rPr>
                        <a:t>тепловодоснабжение</a:t>
                      </a:r>
                      <a:r>
                        <a:rPr lang="ru-RU" sz="1200" kern="1200" dirty="0" smtClean="0">
                          <a:solidFill>
                            <a:schemeClr val="tx1"/>
                          </a:solidFill>
                          <a:latin typeface="+mn-lt"/>
                          <a:ea typeface="+mn-ea"/>
                          <a:cs typeface="+mn-cs"/>
                        </a:rPr>
                        <a:t>» (ГТВС) Вилючинского городского округа высказывают опасения о сохранении рабочих мест, льгот, гарантий и компенсаций для работников  в связи с процедурой банкротства</a:t>
                      </a:r>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МУП «Городское </a:t>
                      </a:r>
                      <a:r>
                        <a:rPr lang="ru-RU" sz="1200" kern="1200" dirty="0" err="1" smtClean="0">
                          <a:solidFill>
                            <a:schemeClr val="tx1"/>
                          </a:solidFill>
                          <a:latin typeface="+mn-lt"/>
                          <a:ea typeface="+mn-ea"/>
                          <a:cs typeface="+mn-cs"/>
                        </a:rPr>
                        <a:t>тепловодоснабжение</a:t>
                      </a:r>
                      <a:r>
                        <a:rPr lang="ru-RU" sz="1200" kern="1200" dirty="0" smtClean="0">
                          <a:solidFill>
                            <a:schemeClr val="tx1"/>
                          </a:solidFill>
                          <a:latin typeface="+mn-lt"/>
                          <a:ea typeface="+mn-ea"/>
                          <a:cs typeface="+mn-cs"/>
                        </a:rPr>
                        <a:t>» (ГТВС) Вилючинского городского округа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Банкротство</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dirty="0" smtClean="0">
                          <a:solidFill>
                            <a:srgbClr val="000000"/>
                          </a:solidFill>
                          <a:latin typeface="+mn-lt"/>
                        </a:rPr>
                        <a:t>Противоборствующие стороны:</a:t>
                      </a:r>
                      <a:endParaRPr lang="ru-RU" sz="120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dirty="0" smtClean="0">
                          <a:solidFill>
                            <a:srgbClr val="000000"/>
                          </a:solidFill>
                          <a:latin typeface="+mn-lt"/>
                        </a:rPr>
                        <a:t>1.</a:t>
                      </a:r>
                      <a:r>
                        <a:rPr lang="ru-RU" sz="1200" b="0" i="0" u="none" strike="noStrike" baseline="0" dirty="0" smtClean="0">
                          <a:solidFill>
                            <a:srgbClr val="000000"/>
                          </a:solidFill>
                          <a:latin typeface="+mn-lt"/>
                        </a:rPr>
                        <a:t> </a:t>
                      </a:r>
                      <a:r>
                        <a:rPr lang="ru-RU" sz="1200" b="0" i="0" u="none" strike="noStrike" dirty="0" smtClean="0">
                          <a:solidFill>
                            <a:srgbClr val="000000"/>
                          </a:solidFill>
                          <a:latin typeface="+mn-lt"/>
                        </a:rPr>
                        <a:t>Работники </a:t>
                      </a:r>
                      <a:r>
                        <a:rPr lang="ru-RU" sz="1200" kern="1200" dirty="0" smtClean="0">
                          <a:solidFill>
                            <a:schemeClr val="tx1"/>
                          </a:solidFill>
                          <a:latin typeface="+mn-lt"/>
                          <a:ea typeface="+mn-ea"/>
                          <a:cs typeface="+mn-cs"/>
                        </a:rPr>
                        <a:t>МУП «Городское </a:t>
                      </a:r>
                      <a:r>
                        <a:rPr lang="ru-RU" sz="1200" kern="1200" dirty="0" err="1" smtClean="0">
                          <a:solidFill>
                            <a:schemeClr val="tx1"/>
                          </a:solidFill>
                          <a:latin typeface="+mn-lt"/>
                          <a:ea typeface="+mn-ea"/>
                          <a:cs typeface="+mn-cs"/>
                        </a:rPr>
                        <a:t>тепловодоснабжение</a:t>
                      </a:r>
                      <a:r>
                        <a:rPr lang="ru-RU" sz="1200" kern="1200" dirty="0" smtClean="0">
                          <a:solidFill>
                            <a:schemeClr val="tx1"/>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dirty="0" smtClean="0">
                          <a:solidFill>
                            <a:srgbClr val="000000"/>
                          </a:solidFill>
                          <a:latin typeface="+mn-lt"/>
                        </a:rPr>
                        <a:t>Активная поддержка участников: </a:t>
                      </a:r>
                      <a:r>
                        <a:rPr lang="ru-RU" sz="1200" b="0" i="0" u="none" strike="noStrike" dirty="0" smtClean="0">
                          <a:solidFill>
                            <a:srgbClr val="000000"/>
                          </a:solidFill>
                          <a:latin typeface="+mn-lt"/>
                        </a:rPr>
                        <a:t>Камчатская краевая организация профсоюза работников жизнеобеспечения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2.Администрация </a:t>
                      </a:r>
                      <a:r>
                        <a:rPr lang="ru-RU" sz="1200" kern="1200" dirty="0" smtClean="0">
                          <a:solidFill>
                            <a:schemeClr val="tx1"/>
                          </a:solidFill>
                          <a:latin typeface="+mn-lt"/>
                          <a:ea typeface="+mn-ea"/>
                          <a:cs typeface="+mn-cs"/>
                        </a:rPr>
                        <a:t>МУП «Городское </a:t>
                      </a:r>
                      <a:r>
                        <a:rPr lang="ru-RU" sz="1200" kern="1200" dirty="0" err="1" smtClean="0">
                          <a:solidFill>
                            <a:schemeClr val="tx1"/>
                          </a:solidFill>
                          <a:latin typeface="+mn-lt"/>
                          <a:ea typeface="+mn-ea"/>
                          <a:cs typeface="+mn-cs"/>
                        </a:rPr>
                        <a:t>тепловодоснабжение</a:t>
                      </a:r>
                      <a:r>
                        <a:rPr lang="ru-RU" sz="1200" kern="1200" dirty="0" smtClean="0">
                          <a:solidFill>
                            <a:schemeClr val="tx1"/>
                          </a:solidFill>
                          <a:latin typeface="+mn-lt"/>
                          <a:ea typeface="+mn-ea"/>
                          <a:cs typeface="+mn-cs"/>
                        </a:rPr>
                        <a:t>» </a:t>
                      </a:r>
                      <a:endParaRPr lang="ru-RU" sz="1200" b="0" i="0" u="none" strike="noStrike" dirty="0" smtClean="0">
                        <a:solidFill>
                          <a:srgbClr val="000000"/>
                        </a:solidFill>
                        <a:latin typeface="+mn-lt"/>
                      </a:endParaRPr>
                    </a:p>
                    <a:p>
                      <a:pPr algn="l" fontAlgn="t">
                        <a:buFontTx/>
                        <a:buNone/>
                      </a:pPr>
                      <a:r>
                        <a:rPr lang="ru-RU" sz="1200" b="1" i="0" u="none" strike="noStrike" dirty="0" smtClean="0">
                          <a:solidFill>
                            <a:srgbClr val="000000"/>
                          </a:solidFill>
                          <a:latin typeface="+mn-lt"/>
                        </a:rPr>
                        <a:t>Привлеченные</a:t>
                      </a:r>
                      <a:r>
                        <a:rPr lang="ru-RU" sz="1200" b="1" i="0" u="none" strike="noStrike" baseline="0" dirty="0" smtClean="0">
                          <a:solidFill>
                            <a:srgbClr val="000000"/>
                          </a:solidFill>
                          <a:latin typeface="+mn-lt"/>
                        </a:rPr>
                        <a:t> участники:</a:t>
                      </a:r>
                      <a:endParaRPr lang="ru-RU" sz="1200" b="0" i="0" u="none" strike="noStrike" dirty="0" smtClean="0">
                        <a:solidFill>
                          <a:srgbClr val="000000"/>
                        </a:solidFill>
                        <a:latin typeface="+mn-lt"/>
                      </a:endParaRPr>
                    </a:p>
                    <a:p>
                      <a:pPr algn="l" fontAlgn="t"/>
                      <a:r>
                        <a:rPr lang="ru-RU" sz="1200" b="0" i="0" u="none" strike="noStrike" kern="1200" dirty="0" smtClean="0">
                          <a:solidFill>
                            <a:srgbClr val="000000"/>
                          </a:solidFill>
                          <a:latin typeface="+mn-lt"/>
                          <a:ea typeface="+mn-ea"/>
                          <a:cs typeface="+mn-cs"/>
                        </a:rPr>
                        <a:t> </a:t>
                      </a:r>
                      <a:r>
                        <a:rPr lang="ru-RU" sz="1200" b="0" i="0" u="none" strike="noStrike" kern="1200" dirty="0" err="1" smtClean="0">
                          <a:solidFill>
                            <a:srgbClr val="000000"/>
                          </a:solidFill>
                          <a:latin typeface="+mn-lt"/>
                          <a:ea typeface="+mn-ea"/>
                          <a:cs typeface="+mn-cs"/>
                        </a:rPr>
                        <a:t>ВрИО</a:t>
                      </a:r>
                      <a:r>
                        <a:rPr lang="ru-RU" sz="1200" b="0" i="0" u="none" strike="noStrike" kern="1200" dirty="0" smtClean="0">
                          <a:solidFill>
                            <a:srgbClr val="000000"/>
                          </a:solidFill>
                          <a:latin typeface="+mn-lt"/>
                          <a:ea typeface="+mn-ea"/>
                          <a:cs typeface="+mn-cs"/>
                        </a:rPr>
                        <a:t> Губернатора Камчатского края</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Проведена встреча работников </a:t>
                      </a:r>
                      <a:r>
                        <a:rPr lang="ru-RU" sz="1200" kern="1200" dirty="0" smtClean="0">
                          <a:solidFill>
                            <a:schemeClr val="tx1"/>
                          </a:solidFill>
                          <a:latin typeface="+mn-lt"/>
                          <a:ea typeface="+mn-ea"/>
                          <a:cs typeface="+mn-cs"/>
                        </a:rPr>
                        <a:t>МУП «Городское </a:t>
                      </a:r>
                      <a:r>
                        <a:rPr lang="ru-RU" sz="1200" kern="1200" dirty="0" err="1" smtClean="0">
                          <a:solidFill>
                            <a:schemeClr val="tx1"/>
                          </a:solidFill>
                          <a:latin typeface="+mn-lt"/>
                          <a:ea typeface="+mn-ea"/>
                          <a:cs typeface="+mn-cs"/>
                        </a:rPr>
                        <a:t>тепловодоснабжение</a:t>
                      </a:r>
                      <a:r>
                        <a:rPr lang="ru-RU" sz="1200" kern="1200" dirty="0" smtClean="0">
                          <a:solidFill>
                            <a:schemeClr val="tx1"/>
                          </a:solidFill>
                          <a:latin typeface="+mn-lt"/>
                          <a:ea typeface="+mn-ea"/>
                          <a:cs typeface="+mn-cs"/>
                        </a:rPr>
                        <a:t>» с </a:t>
                      </a:r>
                      <a:r>
                        <a:rPr lang="ru-RU" sz="1200" b="0" i="0" u="none" strike="noStrike" kern="1200" dirty="0" smtClean="0">
                          <a:solidFill>
                            <a:srgbClr val="000000"/>
                          </a:solidFill>
                          <a:latin typeface="+mn-lt"/>
                          <a:ea typeface="+mn-ea"/>
                          <a:cs typeface="+mn-cs"/>
                        </a:rPr>
                        <a:t> </a:t>
                      </a:r>
                      <a:r>
                        <a:rPr lang="ru-RU" sz="1200" b="0" i="0" u="none" strike="noStrike" kern="1200" dirty="0" err="1" smtClean="0">
                          <a:solidFill>
                            <a:srgbClr val="000000"/>
                          </a:solidFill>
                          <a:latin typeface="+mn-lt"/>
                          <a:ea typeface="+mn-ea"/>
                          <a:cs typeface="+mn-cs"/>
                        </a:rPr>
                        <a:t>ВрИО</a:t>
                      </a:r>
                      <a:r>
                        <a:rPr lang="ru-RU" sz="1200" b="0" i="0" u="none" strike="noStrike" kern="1200" dirty="0" smtClean="0">
                          <a:solidFill>
                            <a:srgbClr val="000000"/>
                          </a:solidFill>
                          <a:latin typeface="+mn-lt"/>
                          <a:ea typeface="+mn-ea"/>
                          <a:cs typeface="+mn-cs"/>
                        </a:rPr>
                        <a:t> Губернатора Камчатского края, ведется работа по заключению многостороннего договора</a:t>
                      </a:r>
                      <a:r>
                        <a:rPr lang="ru-RU" sz="1200" b="0" i="0" u="none" strike="noStrike" kern="1200" baseline="0" dirty="0" smtClean="0">
                          <a:solidFill>
                            <a:srgbClr val="000000"/>
                          </a:solidFill>
                          <a:latin typeface="+mn-lt"/>
                          <a:ea typeface="+mn-ea"/>
                          <a:cs typeface="+mn-cs"/>
                        </a:rPr>
                        <a:t> </a:t>
                      </a:r>
                      <a:r>
                        <a:rPr lang="ru-RU" sz="1200" b="0" i="0" u="none" strike="noStrike" kern="1200" dirty="0" smtClean="0">
                          <a:solidFill>
                            <a:srgbClr val="000000"/>
                          </a:solidFill>
                          <a:latin typeface="+mn-lt"/>
                          <a:ea typeface="+mn-ea"/>
                          <a:cs typeface="+mn-cs"/>
                        </a:rPr>
                        <a:t>в условиях организационно-правовых изменений в статусе предприятия МУП «ГТВС»</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августа 2015г.  по </a:t>
            </a:r>
            <a:r>
              <a:rPr lang="ru-RU" sz="2400" smtClean="0">
                <a:solidFill>
                  <a:srgbClr val="002060"/>
                </a:solidFill>
              </a:rPr>
              <a:t>15 сентября </a:t>
            </a:r>
            <a:r>
              <a:rPr lang="ru-RU" sz="2400" dirty="0" smtClean="0">
                <a:solidFill>
                  <a:srgbClr val="002060"/>
                </a:solidFill>
              </a:rPr>
              <a:t>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219200"/>
          <a:ext cx="8991600" cy="5355275"/>
        </p:xfrm>
        <a:graphic>
          <a:graphicData uri="http://schemas.openxmlformats.org/drawingml/2006/table">
            <a:tbl>
              <a:tblPr/>
              <a:tblGrid>
                <a:gridCol w="1828800"/>
                <a:gridCol w="1524000"/>
                <a:gridCol w="1371600"/>
                <a:gridCol w="2590800"/>
                <a:gridCol w="1676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002475">
                <a:tc>
                  <a:txBody>
                    <a:bodyPr/>
                    <a:lstStyle/>
                    <a:p>
                      <a:pPr algn="ctr" fontAlgn="t"/>
                      <a:r>
                        <a:rPr lang="ru-RU" sz="1200" kern="1200" dirty="0" smtClean="0">
                          <a:solidFill>
                            <a:schemeClr val="tx1"/>
                          </a:solidFill>
                          <a:latin typeface="+mn-lt"/>
                          <a:ea typeface="+mn-ea"/>
                          <a:cs typeface="+mn-cs"/>
                        </a:rPr>
                        <a:t>Сентябрь 2015</a:t>
                      </a:r>
                    </a:p>
                    <a:p>
                      <a:pPr algn="ctr" fontAlgn="t"/>
                      <a:endParaRPr lang="ru-RU" sz="1200" kern="1200" dirty="0" smtClean="0">
                        <a:solidFill>
                          <a:schemeClr val="tx1"/>
                        </a:solidFill>
                        <a:latin typeface="+mn-lt"/>
                        <a:ea typeface="+mn-ea"/>
                        <a:cs typeface="+mn-cs"/>
                      </a:endParaRPr>
                    </a:p>
                    <a:p>
                      <a:pPr algn="ctr" fontAlgn="t"/>
                      <a:r>
                        <a:rPr lang="ru-RU" sz="1200" kern="1200" dirty="0" smtClean="0">
                          <a:solidFill>
                            <a:schemeClr val="tx1"/>
                          </a:solidFill>
                          <a:latin typeface="+mn-lt"/>
                          <a:ea typeface="+mn-ea"/>
                          <a:cs typeface="+mn-cs"/>
                        </a:rPr>
                        <a:t>ФГУП «Атом-Охрана» нарушение трудовых прав, неоплата работникам сверхурочной работы, ночных часов и праздничных дней</a:t>
                      </a:r>
                    </a:p>
                    <a:p>
                      <a:pPr algn="ctr" fontAlgn="t"/>
                      <a:endParaRPr lang="ru-RU" sz="1200" kern="1200" dirty="0" smtClean="0">
                        <a:solidFill>
                          <a:schemeClr val="tx1"/>
                        </a:solidFill>
                        <a:latin typeface="+mn-lt"/>
                        <a:ea typeface="+mn-ea"/>
                        <a:cs typeface="+mn-cs"/>
                      </a:endParaRPr>
                    </a:p>
                    <a:p>
                      <a:pPr algn="ctr" fontAlgn="t"/>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latin typeface="+mn-lt"/>
                          <a:ea typeface="+mn-ea"/>
                          <a:cs typeface="+mn-cs"/>
                        </a:rPr>
                        <a:t>Нарушение трудовых прав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latin typeface="+mn-lt"/>
                          <a:ea typeface="+mn-ea"/>
                          <a:cs typeface="+mn-cs"/>
                        </a:rPr>
                        <a:t>ФГУП «Атом-Охрана»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a:t>
                      </a:r>
                      <a:r>
                        <a:rPr lang="ru-RU" sz="1200" b="0" i="0" u="none" strike="noStrike" kern="1200" baseline="0" dirty="0" smtClean="0">
                          <a:solidFill>
                            <a:srgbClr val="000000"/>
                          </a:solidFill>
                          <a:latin typeface="+mn-lt"/>
                          <a:ea typeface="+mn-ea"/>
                          <a:cs typeface="+mn-cs"/>
                        </a:rPr>
                        <a:t>Администрация </a:t>
                      </a:r>
                      <a:r>
                        <a:rPr lang="ru-RU" sz="1200" kern="1200" dirty="0" smtClean="0">
                          <a:solidFill>
                            <a:schemeClr val="tx1"/>
                          </a:solidFill>
                          <a:latin typeface="+mn-lt"/>
                          <a:ea typeface="+mn-ea"/>
                          <a:cs typeface="+mn-cs"/>
                        </a:rPr>
                        <a:t>ФГУП «Атом-Охрана»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787716">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200" kern="1200" dirty="0" smtClean="0">
                        <a:solidFill>
                          <a:schemeClr val="tx1"/>
                        </a:solidFill>
                        <a:latin typeface="+mn-lt"/>
                        <a:ea typeface="+mn-ea"/>
                        <a:cs typeface="+mn-cs"/>
                      </a:endParaRPr>
                    </a:p>
                    <a:p>
                      <a:pPr algn="ctr" fontAlgn="t"/>
                      <a:r>
                        <a:rPr lang="ru-RU" sz="1200" kern="1200" dirty="0" smtClean="0">
                          <a:solidFill>
                            <a:schemeClr val="tx1"/>
                          </a:solidFill>
                          <a:latin typeface="+mn-lt"/>
                          <a:ea typeface="+mn-ea"/>
                          <a:cs typeface="+mn-cs"/>
                        </a:rPr>
                        <a:t>АО «</a:t>
                      </a:r>
                      <a:r>
                        <a:rPr lang="ru-RU" sz="1200" kern="1200" dirty="0" err="1" smtClean="0">
                          <a:solidFill>
                            <a:schemeClr val="tx1"/>
                          </a:solidFill>
                          <a:latin typeface="+mn-lt"/>
                          <a:ea typeface="+mn-ea"/>
                          <a:cs typeface="+mn-cs"/>
                        </a:rPr>
                        <a:t>Камголд</a:t>
                      </a:r>
                      <a:r>
                        <a:rPr lang="ru-RU" sz="1200" kern="1200" dirty="0" smtClean="0">
                          <a:solidFill>
                            <a:schemeClr val="tx1"/>
                          </a:solidFill>
                          <a:latin typeface="+mn-lt"/>
                          <a:ea typeface="+mn-ea"/>
                          <a:cs typeface="+mn-cs"/>
                        </a:rPr>
                        <a:t>» нарушается право по ежегодному оплачиваемому отпуску</a:t>
                      </a:r>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АО «</a:t>
                      </a:r>
                      <a:r>
                        <a:rPr lang="ru-RU" sz="1200" kern="1200" dirty="0" err="1" smtClean="0">
                          <a:solidFill>
                            <a:schemeClr val="tx1"/>
                          </a:solidFill>
                          <a:latin typeface="+mn-lt"/>
                          <a:ea typeface="+mn-ea"/>
                          <a:cs typeface="+mn-cs"/>
                        </a:rPr>
                        <a:t>Камголд</a:t>
                      </a:r>
                      <a:r>
                        <a:rPr lang="ru-RU" sz="1200" kern="1200" dirty="0" smtClean="0">
                          <a:solidFill>
                            <a:schemeClr val="tx1"/>
                          </a:solidFill>
                          <a:latin typeface="+mn-lt"/>
                          <a:ea typeface="+mn-ea"/>
                          <a:cs typeface="+mn-cs"/>
                        </a:rPr>
                        <a:t>»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Нарушение</a:t>
                      </a:r>
                      <a:r>
                        <a:rPr lang="ru-RU" sz="1200" b="0" i="0" u="none" strike="noStrike" kern="1200" baseline="0" dirty="0" smtClean="0">
                          <a:solidFill>
                            <a:srgbClr val="000000"/>
                          </a:solidFill>
                          <a:latin typeface="+mn-lt"/>
                          <a:ea typeface="+mn-ea"/>
                          <a:cs typeface="+mn-cs"/>
                        </a:rPr>
                        <a:t> п</a:t>
                      </a:r>
                      <a:r>
                        <a:rPr lang="ru-RU" sz="1200" b="0" i="0" u="none" strike="noStrike" kern="1200" dirty="0" smtClean="0">
                          <a:solidFill>
                            <a:srgbClr val="000000"/>
                          </a:solidFill>
                          <a:latin typeface="+mn-lt"/>
                          <a:ea typeface="+mn-ea"/>
                          <a:cs typeface="+mn-cs"/>
                        </a:rPr>
                        <a:t>рава и оплаты отпуска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dirty="0" smtClean="0">
                          <a:solidFill>
                            <a:srgbClr val="000000"/>
                          </a:solidFill>
                          <a:latin typeface="+mn-lt"/>
                        </a:rPr>
                        <a:t>Противоборствующие стороны:</a:t>
                      </a:r>
                      <a:endParaRPr lang="ru-RU" sz="120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dirty="0" smtClean="0">
                          <a:solidFill>
                            <a:srgbClr val="000000"/>
                          </a:solidFill>
                          <a:latin typeface="+mn-lt"/>
                        </a:rPr>
                        <a:t>1.</a:t>
                      </a:r>
                      <a:r>
                        <a:rPr lang="ru-RU" sz="1200" b="0" i="0" u="none" strike="noStrike" baseline="0" dirty="0" smtClean="0">
                          <a:solidFill>
                            <a:srgbClr val="000000"/>
                          </a:solidFill>
                          <a:latin typeface="+mn-lt"/>
                        </a:rPr>
                        <a:t> </a:t>
                      </a:r>
                      <a:r>
                        <a:rPr lang="ru-RU" sz="1200" b="0" i="0" u="none" strike="noStrike" dirty="0" smtClean="0">
                          <a:solidFill>
                            <a:srgbClr val="000000"/>
                          </a:solidFill>
                          <a:latin typeface="+mn-lt"/>
                        </a:rPr>
                        <a:t>Работники </a:t>
                      </a:r>
                      <a:r>
                        <a:rPr lang="ru-RU" sz="1200" kern="1200" dirty="0" smtClean="0">
                          <a:solidFill>
                            <a:schemeClr val="tx1"/>
                          </a:solidFill>
                          <a:latin typeface="+mn-lt"/>
                          <a:ea typeface="+mn-ea"/>
                          <a:cs typeface="+mn-cs"/>
                        </a:rPr>
                        <a:t>АО «</a:t>
                      </a:r>
                      <a:r>
                        <a:rPr lang="ru-RU" sz="1200" kern="1200" dirty="0" err="1" smtClean="0">
                          <a:solidFill>
                            <a:schemeClr val="tx1"/>
                          </a:solidFill>
                          <a:latin typeface="+mn-lt"/>
                          <a:ea typeface="+mn-ea"/>
                          <a:cs typeface="+mn-cs"/>
                        </a:rPr>
                        <a:t>Камголд</a:t>
                      </a:r>
                      <a:r>
                        <a:rPr lang="ru-RU" sz="1200" kern="1200" dirty="0" smtClean="0">
                          <a:solidFill>
                            <a:schemeClr val="tx1"/>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dirty="0" smtClean="0">
                          <a:solidFill>
                            <a:srgbClr val="000000"/>
                          </a:solidFill>
                          <a:latin typeface="+mn-lt"/>
                        </a:rPr>
                        <a:t>Активная поддержка участников: </a:t>
                      </a:r>
                      <a:r>
                        <a:rPr lang="ru-RU" sz="120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a:t>
                      </a:r>
                      <a:r>
                        <a:rPr lang="ru-RU" sz="1200" b="0" i="0" u="none" strike="noStrike" kern="1200" baseline="0" dirty="0" smtClean="0">
                          <a:solidFill>
                            <a:srgbClr val="000000"/>
                          </a:solidFill>
                          <a:latin typeface="+mn-lt"/>
                          <a:ea typeface="+mn-ea"/>
                          <a:cs typeface="+mn-cs"/>
                        </a:rPr>
                        <a:t>Администрация </a:t>
                      </a:r>
                      <a:r>
                        <a:rPr lang="ru-RU" sz="1200" kern="1200" dirty="0" smtClean="0">
                          <a:solidFill>
                            <a:schemeClr val="tx1"/>
                          </a:solidFill>
                          <a:latin typeface="+mn-lt"/>
                          <a:ea typeface="+mn-ea"/>
                          <a:cs typeface="+mn-cs"/>
                        </a:rPr>
                        <a:t>АО «</a:t>
                      </a:r>
                      <a:r>
                        <a:rPr lang="ru-RU" sz="1200" kern="1200" dirty="0" err="1" smtClean="0">
                          <a:solidFill>
                            <a:schemeClr val="tx1"/>
                          </a:solidFill>
                          <a:latin typeface="+mn-lt"/>
                          <a:ea typeface="+mn-ea"/>
                          <a:cs typeface="+mn-cs"/>
                        </a:rPr>
                        <a:t>Камголд</a:t>
                      </a:r>
                      <a:r>
                        <a:rPr lang="ru-RU" sz="1200" kern="1200" dirty="0" smtClean="0">
                          <a:solidFill>
                            <a:schemeClr val="tx1"/>
                          </a:solidFill>
                          <a:latin typeface="+mn-lt"/>
                          <a:ea typeface="+mn-ea"/>
                          <a:cs typeface="+mn-cs"/>
                        </a:rPr>
                        <a:t>»  </a:t>
                      </a:r>
                      <a:endParaRPr lang="ru-RU" sz="1200" b="0" i="0" u="none" strike="noStrike" dirty="0" smtClean="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Председателем Камчатской краевой организации профсоюза работников транспорта, геолого-добывающих и производственных отраслей направил требование руководству АО «</a:t>
                      </a:r>
                      <a:r>
                        <a:rPr lang="ru-RU" sz="1200" b="0" i="0" u="none" strike="noStrike" kern="1200" dirty="0" err="1" smtClean="0">
                          <a:solidFill>
                            <a:srgbClr val="000000"/>
                          </a:solidFill>
                          <a:latin typeface="+mn-lt"/>
                          <a:ea typeface="+mn-ea"/>
                          <a:cs typeface="+mn-cs"/>
                        </a:rPr>
                        <a:t>Камголд</a:t>
                      </a:r>
                      <a:r>
                        <a:rPr lang="ru-RU" sz="1200" b="0" i="0" u="none" strike="noStrike" kern="1200" dirty="0" smtClean="0">
                          <a:solidFill>
                            <a:srgbClr val="000000"/>
                          </a:solidFill>
                          <a:latin typeface="+mn-lt"/>
                          <a:ea typeface="+mn-ea"/>
                          <a:cs typeface="+mn-cs"/>
                        </a:rPr>
                        <a:t>» предоставить ежегодный оплачиваемый отпуск работникам</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августа 2015г.  по </a:t>
            </a:r>
            <a:r>
              <a:rPr lang="ru-RU" sz="2400" smtClean="0">
                <a:solidFill>
                  <a:srgbClr val="002060"/>
                </a:solidFill>
              </a:rPr>
              <a:t>15 сентября </a:t>
            </a:r>
            <a:r>
              <a:rPr lang="ru-RU" sz="2400" dirty="0" smtClean="0">
                <a:solidFill>
                  <a:srgbClr val="002060"/>
                </a:solidFill>
              </a:rPr>
              <a:t>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219200"/>
          <a:ext cx="8991600" cy="2567559"/>
        </p:xfrm>
        <a:graphic>
          <a:graphicData uri="http://schemas.openxmlformats.org/drawingml/2006/table">
            <a:tbl>
              <a:tblPr/>
              <a:tblGrid>
                <a:gridCol w="1828800"/>
                <a:gridCol w="1524000"/>
                <a:gridCol w="1371600"/>
                <a:gridCol w="2590800"/>
                <a:gridCol w="1676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002475">
                <a:tc>
                  <a:txBody>
                    <a:bodyPr/>
                    <a:lstStyle/>
                    <a:p>
                      <a:pPr algn="ctr" fontAlgn="t"/>
                      <a:r>
                        <a:rPr lang="ru-RU" sz="1200" kern="1200" dirty="0" smtClean="0">
                          <a:solidFill>
                            <a:schemeClr val="tx1"/>
                          </a:solidFill>
                          <a:latin typeface="+mn-lt"/>
                          <a:ea typeface="+mn-ea"/>
                          <a:cs typeface="+mn-cs"/>
                        </a:rPr>
                        <a:t>Сентябрь 2015</a:t>
                      </a:r>
                    </a:p>
                    <a:p>
                      <a:pPr algn="ctr" fontAlgn="t"/>
                      <a:endParaRPr lang="ru-RU" sz="1200" kern="1200" dirty="0" smtClean="0">
                        <a:solidFill>
                          <a:schemeClr val="tx1"/>
                        </a:solidFill>
                        <a:latin typeface="+mn-lt"/>
                        <a:ea typeface="+mn-ea"/>
                        <a:cs typeface="+mn-cs"/>
                      </a:endParaRPr>
                    </a:p>
                    <a:p>
                      <a:pPr algn="ctr" fontAlgn="t"/>
                      <a:r>
                        <a:rPr lang="ru-RU" sz="1200" kern="1200" dirty="0" smtClean="0">
                          <a:solidFill>
                            <a:schemeClr val="tx1"/>
                          </a:solidFill>
                          <a:latin typeface="+mn-lt"/>
                          <a:ea typeface="+mn-ea"/>
                          <a:cs typeface="+mn-cs"/>
                        </a:rPr>
                        <a:t>ОАО «</a:t>
                      </a:r>
                      <a:r>
                        <a:rPr lang="ru-RU" sz="1200" kern="1200" dirty="0" err="1" smtClean="0">
                          <a:solidFill>
                            <a:schemeClr val="tx1"/>
                          </a:solidFill>
                          <a:latin typeface="+mn-lt"/>
                          <a:ea typeface="+mn-ea"/>
                          <a:cs typeface="+mn-cs"/>
                        </a:rPr>
                        <a:t>Камчатжилстрой</a:t>
                      </a:r>
                      <a:r>
                        <a:rPr lang="ru-RU" sz="1200" kern="1200" dirty="0" smtClean="0">
                          <a:solidFill>
                            <a:schemeClr val="tx1"/>
                          </a:solidFill>
                          <a:latin typeface="+mn-lt"/>
                          <a:ea typeface="+mn-ea"/>
                          <a:cs typeface="+mn-cs"/>
                        </a:rPr>
                        <a:t>» задержка заработной платы</a:t>
                      </a:r>
                    </a:p>
                    <a:p>
                      <a:pPr algn="ctr" fontAlgn="t"/>
                      <a:endParaRPr lang="ru-RU" sz="1200" kern="1200" dirty="0" smtClean="0">
                        <a:solidFill>
                          <a:schemeClr val="tx1"/>
                        </a:solidFill>
                        <a:latin typeface="+mn-lt"/>
                        <a:ea typeface="+mn-ea"/>
                        <a:cs typeface="+mn-cs"/>
                      </a:endParaRPr>
                    </a:p>
                    <a:p>
                      <a:pPr algn="ctr" fontAlgn="t"/>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ОАО «</a:t>
                      </a:r>
                      <a:r>
                        <a:rPr lang="ru-RU" sz="1200" kern="1200" dirty="0" err="1" smtClean="0">
                          <a:solidFill>
                            <a:schemeClr val="tx1"/>
                          </a:solidFill>
                          <a:latin typeface="+mn-lt"/>
                          <a:ea typeface="+mn-ea"/>
                          <a:cs typeface="+mn-cs"/>
                        </a:rPr>
                        <a:t>Камчатжилстрой</a:t>
                      </a:r>
                      <a:r>
                        <a:rPr lang="ru-RU" sz="1200"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latin typeface="+mn-lt"/>
                          <a:ea typeface="+mn-ea"/>
                          <a:cs typeface="+mn-cs"/>
                        </a:rPr>
                        <a:t>Задержка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latin typeface="+mn-lt"/>
                          <a:ea typeface="+mn-ea"/>
                          <a:cs typeface="+mn-cs"/>
                        </a:rPr>
                        <a:t>ОАО «</a:t>
                      </a:r>
                      <a:r>
                        <a:rPr lang="ru-RU" sz="1200" kern="1200" dirty="0" err="1" smtClean="0">
                          <a:solidFill>
                            <a:schemeClr val="tx1"/>
                          </a:solidFill>
                          <a:latin typeface="+mn-lt"/>
                          <a:ea typeface="+mn-ea"/>
                          <a:cs typeface="+mn-cs"/>
                        </a:rPr>
                        <a:t>Камчатжилстрой</a:t>
                      </a:r>
                      <a:r>
                        <a:rPr lang="ru-RU" sz="1200" kern="1200" dirty="0" smtClean="0">
                          <a:solidFill>
                            <a:schemeClr val="tx1"/>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a:t>
                      </a:r>
                      <a:r>
                        <a:rPr lang="ru-RU" sz="1200" b="0" i="0" u="none" strike="noStrike" kern="1200" baseline="0" dirty="0" smtClean="0">
                          <a:solidFill>
                            <a:srgbClr val="000000"/>
                          </a:solidFill>
                          <a:latin typeface="+mn-lt"/>
                          <a:ea typeface="+mn-ea"/>
                          <a:cs typeface="+mn-cs"/>
                        </a:rPr>
                        <a:t>Администрация </a:t>
                      </a:r>
                      <a:r>
                        <a:rPr lang="ru-RU" sz="1200" kern="1200" dirty="0" smtClean="0">
                          <a:solidFill>
                            <a:schemeClr val="tx1"/>
                          </a:solidFill>
                          <a:latin typeface="+mn-lt"/>
                          <a:ea typeface="+mn-ea"/>
                          <a:cs typeface="+mn-cs"/>
                        </a:rPr>
                        <a:t>ОАО «</a:t>
                      </a:r>
                      <a:r>
                        <a:rPr lang="ru-RU" sz="1200" kern="1200" dirty="0" err="1" smtClean="0">
                          <a:solidFill>
                            <a:schemeClr val="tx1"/>
                          </a:solidFill>
                          <a:latin typeface="+mn-lt"/>
                          <a:ea typeface="+mn-ea"/>
                          <a:cs typeface="+mn-cs"/>
                        </a:rPr>
                        <a:t>Камчатжилстрой</a:t>
                      </a:r>
                      <a:r>
                        <a:rPr lang="ru-RU" sz="1200" kern="1200" dirty="0" smtClean="0">
                          <a:solidFill>
                            <a:schemeClr val="tx1"/>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20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152400"/>
            <a:ext cx="9906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a:t>
            </a:r>
            <a:r>
              <a:rPr lang="en-US" sz="2800" dirty="0" smtClean="0">
                <a:solidFill>
                  <a:srgbClr val="002060"/>
                </a:solidFill>
              </a:rPr>
              <a:t> </a:t>
            </a:r>
            <a:r>
              <a:rPr lang="ru-RU" sz="2800" dirty="0" smtClean="0">
                <a:solidFill>
                  <a:srgbClr val="002060"/>
                </a:solidFill>
              </a:rPr>
              <a:t>(в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228600" y="838200"/>
          <a:ext cx="8686801" cy="5715000"/>
        </p:xfrm>
        <a:graphic>
          <a:graphicData uri="http://schemas.openxmlformats.org/drawingml/2006/table">
            <a:tbl>
              <a:tblPr>
                <a:effectLst>
                  <a:outerShdw blurRad="50800" dist="50800" dir="5400000" algn="ctr" rotWithShape="0">
                    <a:schemeClr val="tx1"/>
                  </a:outerShdw>
                </a:effectLst>
              </a:tblPr>
              <a:tblGrid>
                <a:gridCol w="1089997"/>
                <a:gridCol w="1043603"/>
                <a:gridCol w="1136391"/>
                <a:gridCol w="2292609"/>
                <a:gridCol w="1905000"/>
                <a:gridCol w="1219201"/>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mn-lt"/>
                        </a:rPr>
                        <a:t>Причина возникновения СТК </a:t>
                      </a:r>
                      <a:endParaRPr lang="ru-RU" sz="1050" b="1"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13986">
                <a:tc>
                  <a:txBody>
                    <a:bodyPr/>
                    <a:lstStyle/>
                    <a:p>
                      <a:pPr algn="ctr" fontAlgn="b"/>
                      <a:r>
                        <a:rPr lang="ru-RU" sz="1050" b="0" i="0" u="none" strike="noStrike" dirty="0" smtClean="0">
                          <a:solidFill>
                            <a:srgbClr val="000000"/>
                          </a:solidFill>
                          <a:latin typeface="Calibri"/>
                        </a:rPr>
                        <a:t>Август 2014</a:t>
                      </a: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a:solidFill>
                            <a:srgbClr val="000000"/>
                          </a:solidFill>
                          <a:latin typeface="Calibri"/>
                        </a:rPr>
                        <a:t>Камчатский театр драмы и комедии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Смена </a:t>
                      </a:r>
                      <a:r>
                        <a:rPr lang="ru-RU" sz="1050" b="0" i="0" u="none" strike="noStrike" dirty="0">
                          <a:solidFill>
                            <a:srgbClr val="000000"/>
                          </a:solidFill>
                          <a:latin typeface="Calibri"/>
                        </a:rPr>
                        <a:t>руководителя, внутренний конфликт, угроза сокращения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Камчатского театра драмы и комедии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a:t>
                      </a:r>
                      <a:endParaRPr lang="ru-RU" sz="1050" b="1" i="0" u="none" strike="noStrike" dirty="0" smtClean="0">
                        <a:solidFill>
                          <a:srgbClr val="000000"/>
                        </a:solidFill>
                        <a:latin typeface="+mn-lt"/>
                      </a:endParaRPr>
                    </a:p>
                    <a:p>
                      <a:pPr algn="l" fontAlgn="b">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Камчатского театра драмы и комедии</a:t>
                      </a:r>
                    </a:p>
                    <a:p>
                      <a:pPr algn="ctr" fontAlgn="b"/>
                      <a:r>
                        <a:rPr lang="ru-RU" sz="1050" b="0" i="0" u="none" strike="noStrike" dirty="0">
                          <a:solidFill>
                            <a:srgbClr val="000000"/>
                          </a:solidFill>
                          <a:latin typeface="Calibri"/>
                        </a:rPr>
                        <a:t/>
                      </a:r>
                      <a:br>
                        <a:rPr lang="ru-RU" sz="1050" b="0" i="0" u="none" strike="noStrike" dirty="0">
                          <a:solidFill>
                            <a:srgbClr val="000000"/>
                          </a:solidFill>
                          <a:latin typeface="Calibri"/>
                        </a:rPr>
                      </a:b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Были проведены консультации и </a:t>
                      </a:r>
                      <a:r>
                        <a:rPr lang="ru-RU" sz="1050" b="0" i="0" u="none" strike="noStrike" dirty="0">
                          <a:solidFill>
                            <a:srgbClr val="000000"/>
                          </a:solidFill>
                          <a:latin typeface="Calibri"/>
                        </a:rPr>
                        <a:t>работа профсоюзного </a:t>
                      </a:r>
                      <a:r>
                        <a:rPr lang="ru-RU" sz="1050" b="0" i="0" u="none" strike="noStrike" dirty="0" smtClean="0">
                          <a:solidFill>
                            <a:srgbClr val="000000"/>
                          </a:solidFill>
                          <a:latin typeface="Calibri"/>
                        </a:rPr>
                        <a:t>комитета </a:t>
                      </a:r>
                      <a:r>
                        <a:rPr lang="ru-RU" sz="1050" b="0" i="0" u="none" strike="noStrike" dirty="0" smtClean="0">
                          <a:solidFill>
                            <a:srgbClr val="000000"/>
                          </a:solidFill>
                          <a:latin typeface="+mn-lt"/>
                        </a:rPr>
                        <a:t>при поддержке Камчатской краевой организации профсоюза работников культуры РФ</a:t>
                      </a:r>
                      <a:r>
                        <a:rPr lang="ru-RU" sz="1050" b="0" i="0" u="none" strike="noStrike" dirty="0" smtClean="0">
                          <a:solidFill>
                            <a:srgbClr val="000000"/>
                          </a:solidFill>
                          <a:latin typeface="Calibri"/>
                        </a:rPr>
                        <a:t> </a:t>
                      </a:r>
                      <a:r>
                        <a:rPr lang="ru-RU" sz="1050" kern="1200" dirty="0" smtClean="0">
                          <a:solidFill>
                            <a:schemeClr val="tx1"/>
                          </a:solidFill>
                          <a:latin typeface="+mn-lt"/>
                          <a:ea typeface="+mn-ea"/>
                          <a:cs typeface="+mn-cs"/>
                        </a:rPr>
                        <a:t>по заключению коллективного договора.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mn-lt"/>
                        </a:rPr>
                        <a:t> </a:t>
                      </a:r>
                      <a:r>
                        <a:rPr lang="ru-RU" sz="1050" b="1" i="0" u="none" strike="noStrike" dirty="0" smtClean="0">
                          <a:solidFill>
                            <a:srgbClr val="000000"/>
                          </a:solidFill>
                          <a:latin typeface="+mn-lt"/>
                        </a:rPr>
                        <a:t>Конфликт завершен.</a:t>
                      </a:r>
                      <a:endParaRPr lang="ru-RU" sz="105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38400">
                <a:tc>
                  <a:txBody>
                    <a:bodyPr/>
                    <a:lstStyle/>
                    <a:p>
                      <a:pPr algn="ctr" fontAlgn="b"/>
                      <a:r>
                        <a:rPr lang="ru-RU" sz="1050" b="0" i="0" u="none" strike="noStrike" dirty="0">
                          <a:solidFill>
                            <a:schemeClr val="tx1"/>
                          </a:solidFill>
                          <a:latin typeface="Calibri"/>
                        </a:rPr>
                        <a:t> </a:t>
                      </a:r>
                      <a:r>
                        <a:rPr lang="ru-RU" sz="1050" b="0" i="0" u="none" strike="noStrike" dirty="0" smtClean="0">
                          <a:solidFill>
                            <a:schemeClr val="tx1"/>
                          </a:solidFill>
                          <a:latin typeface="Calibri"/>
                        </a:rPr>
                        <a:t>Сентябрь 2014</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Реорганизация предприятия, угроза сокращения</a:t>
                      </a:r>
                      <a:endParaRPr lang="ru-RU" sz="1050" b="0" i="0" u="none" strike="noStrike" dirty="0">
                        <a:solidFill>
                          <a:schemeClr val="tx1"/>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Работники </a:t>
                      </a:r>
                      <a:r>
                        <a:rPr lang="ru-RU" sz="1050" kern="1200" dirty="0" smtClean="0">
                          <a:solidFill>
                            <a:schemeClr val="tx1"/>
                          </a:solidFill>
                          <a:latin typeface="+mn-lt"/>
                          <a:ea typeface="+mn-ea"/>
                          <a:cs typeface="+mn-cs"/>
                        </a:rPr>
                        <a:t>ГУ СХП КК «Пионерское»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chemeClr val="tx1"/>
                          </a:solidFill>
                          <a:latin typeface="+mn-lt"/>
                        </a:rPr>
                        <a:t>Камчатская краевая</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организация профсоюза агропромышленного комплекса РФ и</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Председатель Федерации профсоюзов</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Камчатки</a:t>
                      </a:r>
                      <a:br>
                        <a:rPr lang="ru-RU" sz="1050" b="0" i="0" u="none" strike="noStrike" dirty="0" smtClean="0">
                          <a:solidFill>
                            <a:schemeClr val="tx1"/>
                          </a:solidFill>
                          <a:latin typeface="+mn-lt"/>
                        </a:rPr>
                      </a:br>
                      <a:r>
                        <a:rPr lang="ru-RU" sz="1050" b="0" i="0" u="none" strike="noStrike" dirty="0" smtClean="0">
                          <a:solidFill>
                            <a:schemeClr val="tx1"/>
                          </a:solidFill>
                          <a:latin typeface="+mn-lt"/>
                        </a:rPr>
                        <a:t>2.</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Администрация </a:t>
                      </a:r>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консультации и встречи работников </a:t>
                      </a:r>
                      <a:r>
                        <a:rPr lang="ru-RU" sz="1050" kern="1200" dirty="0" smtClean="0">
                          <a:solidFill>
                            <a:schemeClr val="tx1"/>
                          </a:solidFill>
                          <a:latin typeface="+mn-lt"/>
                          <a:ea typeface="+mn-ea"/>
                          <a:cs typeface="+mn-cs"/>
                        </a:rPr>
                        <a:t>ГУ СХП КК «Пионерское»</a:t>
                      </a:r>
                      <a:r>
                        <a:rPr lang="ru-RU" sz="1050" b="0" i="0" u="none" strike="noStrike" dirty="0" smtClean="0">
                          <a:solidFill>
                            <a:schemeClr val="tx1"/>
                          </a:solidFill>
                          <a:latin typeface="+mn-lt"/>
                        </a:rPr>
                        <a:t>  с Председателем профсоюзов Камчатки, профсоюзные проверки. </a:t>
                      </a:r>
                      <a:r>
                        <a:rPr lang="ru-RU" sz="1050" b="0" i="0" u="none" strike="noStrike" dirty="0">
                          <a:solidFill>
                            <a:schemeClr val="tx1"/>
                          </a:solidFill>
                          <a:latin typeface="Calibri"/>
                        </a:rPr>
                        <a:t/>
                      </a:r>
                      <a:br>
                        <a:rPr lang="ru-RU" sz="1050" b="0" i="0" u="none" strike="noStrike" dirty="0">
                          <a:solidFill>
                            <a:schemeClr val="tx1"/>
                          </a:solidFill>
                          <a:latin typeface="Calibri"/>
                        </a:rPr>
                      </a:b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Calibri"/>
                        </a:rPr>
                        <a:t>Достигнута </a:t>
                      </a:r>
                      <a:r>
                        <a:rPr lang="ru-RU" sz="1050" b="0" i="0" u="none" strike="noStrike" dirty="0">
                          <a:solidFill>
                            <a:schemeClr val="tx1"/>
                          </a:solidFill>
                          <a:latin typeface="Calibri"/>
                        </a:rPr>
                        <a:t>договоренность с руководителем </a:t>
                      </a:r>
                      <a:r>
                        <a:rPr lang="ru-RU" sz="1050" b="0" i="0" u="none" strike="noStrike" dirty="0" smtClean="0">
                          <a:solidFill>
                            <a:schemeClr val="tx1"/>
                          </a:solidFill>
                          <a:latin typeface="Calibri"/>
                        </a:rPr>
                        <a:t>. </a:t>
                      </a:r>
                    </a:p>
                    <a:p>
                      <a:pPr algn="ctr" fontAlgn="b"/>
                      <a:r>
                        <a:rPr lang="ru-RU" sz="1050" b="1" i="0" u="none" strike="noStrike" baseline="0" dirty="0" smtClean="0">
                          <a:solidFill>
                            <a:schemeClr val="tx1"/>
                          </a:solidFill>
                          <a:latin typeface="+mn-lt"/>
                        </a:rPr>
                        <a:t>Конфликт завершен.</a:t>
                      </a:r>
                      <a:endParaRPr lang="ru-RU" sz="1050" b="1"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533400" y="152400"/>
            <a:ext cx="101346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br>
              <a:rPr lang="ru-RU"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785149"/>
          <a:ext cx="8839200" cy="5945831"/>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057400"/>
                <a:gridCol w="1828800"/>
                <a:gridCol w="1905000"/>
              </a:tblGrid>
              <a:tr h="578093">
                <a:tc>
                  <a:txBody>
                    <a:bodyPr/>
                    <a:lstStyle/>
                    <a:p>
                      <a:pPr algn="ctr" fontAlgn="t"/>
                      <a:r>
                        <a:rPr lang="ru-RU" sz="1050" b="1" i="0" u="none" strike="noStrike" dirty="0">
                          <a:solidFill>
                            <a:schemeClr val="tx1"/>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Форма </a:t>
                      </a:r>
                      <a:r>
                        <a:rPr lang="ru-RU" sz="1050" b="1" i="0" u="none" strike="noStrike" dirty="0" smtClean="0">
                          <a:solidFill>
                            <a:schemeClr val="tx1"/>
                          </a:solidFill>
                          <a:latin typeface="Calibri"/>
                        </a:rPr>
                        <a:t>протеста</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chemeClr val="tx1"/>
                          </a:solidFill>
                          <a:latin typeface="Calibri"/>
                        </a:rPr>
                        <a:t>Итог</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312375">
                <a:tc>
                  <a:txBody>
                    <a:bodyPr/>
                    <a:lstStyle/>
                    <a:p>
                      <a:pPr algn="ctr" fontAlgn="t"/>
                      <a:r>
                        <a:rPr lang="ru-RU" sz="1050" b="0" i="0" u="none" strike="noStrike" dirty="0" smtClean="0">
                          <a:solidFill>
                            <a:schemeClr val="tx1"/>
                          </a:solidFill>
                          <a:latin typeface="Calibri"/>
                        </a:rPr>
                        <a:t>Октябрь 2014</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 Петропавловский</a:t>
                      </a:r>
                      <a:r>
                        <a:rPr lang="ru-RU" sz="1050" b="0" i="0" u="none" strike="noStrike" baseline="0" dirty="0" smtClean="0">
                          <a:solidFill>
                            <a:schemeClr val="tx1"/>
                          </a:solidFill>
                          <a:latin typeface="Calibri"/>
                        </a:rPr>
                        <a:t> </a:t>
                      </a:r>
                      <a:r>
                        <a:rPr lang="ru-RU" sz="1050" b="0" i="0" u="none" strike="noStrike" dirty="0" smtClean="0">
                          <a:solidFill>
                            <a:schemeClr val="tx1"/>
                          </a:solidFill>
                          <a:latin typeface="Calibri"/>
                        </a:rPr>
                        <a:t>Водоканал </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Задержка </a:t>
                      </a:r>
                      <a:r>
                        <a:rPr lang="ru-RU" sz="1050" b="0" i="0" u="none" strike="noStrike" dirty="0">
                          <a:solidFill>
                            <a:schemeClr val="tx1"/>
                          </a:solidFill>
                          <a:latin typeface="Calibri"/>
                        </a:rPr>
                        <a:t>по заработной плате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Работники Петропавловского Водоканал </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профсоюза работников жизнеобеспечения </a:t>
                      </a:r>
                    </a:p>
                    <a:p>
                      <a:pPr algn="l" fontAlgn="t">
                        <a:buFontTx/>
                        <a:buNone/>
                      </a:pPr>
                      <a:r>
                        <a:rPr lang="ru-RU" sz="1050" b="0" i="0" u="none" strike="noStrike" dirty="0" smtClean="0">
                          <a:solidFill>
                            <a:srgbClr val="000000"/>
                          </a:solidFill>
                          <a:latin typeface="+mn-lt"/>
                        </a:rPr>
                        <a:t>2. Администрация Петропавловского Водоканала</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3. Администрация Петропавловска-</a:t>
                      </a:r>
                      <a:r>
                        <a:rPr lang="ru-RU" sz="1050" b="0" i="0" u="none" strike="noStrike" baseline="0" dirty="0" smtClean="0">
                          <a:solidFill>
                            <a:srgbClr val="000000"/>
                          </a:solidFill>
                          <a:latin typeface="+mn-lt"/>
                        </a:rPr>
                        <a:t> Камчатского</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endParaRPr lang="ru-RU" sz="1050" b="0" i="0" u="none" strike="noStrike" dirty="0" smtClean="0">
                        <a:solidFill>
                          <a:srgbClr val="000000"/>
                        </a:solidFill>
                        <a:latin typeface="+mn-lt"/>
                      </a:endParaRPr>
                    </a:p>
                    <a:p>
                      <a:pPr algn="l" fontAlgn="t">
                        <a:buFontTx/>
                        <a:buChar char="-"/>
                      </a:pPr>
                      <a:r>
                        <a:rPr lang="ru-RU" sz="1050" b="0" i="0" u="none" strike="noStrike" dirty="0" smtClean="0">
                          <a:solidFill>
                            <a:srgbClr val="000000"/>
                          </a:solidFill>
                          <a:latin typeface="+mn-lt"/>
                        </a:rPr>
                        <a:t>Правительство Камчатского края </a:t>
                      </a:r>
                    </a:p>
                    <a:p>
                      <a:pPr algn="l" fontAlgn="t">
                        <a:buFontTx/>
                        <a:buNone/>
                      </a:pPr>
                      <a:r>
                        <a:rPr lang="ru-RU" sz="1050" b="0" i="0" u="none" strike="noStrike" dirty="0" smtClean="0">
                          <a:solidFill>
                            <a:srgbClr val="000000"/>
                          </a:solidFill>
                          <a:latin typeface="+mn-lt"/>
                        </a:rPr>
                        <a:t>- Министерство ЖКХ  </a:t>
                      </a:r>
                      <a:r>
                        <a:rPr lang="ru-RU" sz="1050" b="0" i="0" u="none" strike="noStrike" baseline="0" dirty="0" smtClean="0">
                          <a:solidFill>
                            <a:srgbClr val="000000"/>
                          </a:solidFill>
                          <a:latin typeface="+mn-lt"/>
                        </a:rPr>
                        <a:t>и энергетики Камчатского края</a:t>
                      </a:r>
                      <a:endParaRPr lang="ru-RU" sz="1050" b="0" i="0" u="none" strike="noStrike" dirty="0" smtClean="0">
                        <a:solidFill>
                          <a:srgbClr val="000000"/>
                        </a:solidFill>
                        <a:latin typeface="+mn-lt"/>
                      </a:endParaRPr>
                    </a:p>
                    <a:p>
                      <a:pPr algn="l" fontAlgn="t"/>
                      <a:r>
                        <a:rPr lang="ru-RU" sz="1050" b="0" i="0" u="none" strike="noStrike" dirty="0" smtClean="0">
                          <a:solidFill>
                            <a:srgbClr val="000000"/>
                          </a:solidFill>
                          <a:latin typeface="+mn-lt"/>
                        </a:rPr>
                        <a:t> - Прокуратура Петропавловска-Камчатского  </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Обращение</a:t>
                      </a:r>
                      <a:r>
                        <a:rPr lang="ru-RU" sz="1050" b="0" i="0" u="none" strike="noStrike" baseline="0" dirty="0" smtClean="0">
                          <a:solidFill>
                            <a:schemeClr val="tx1"/>
                          </a:solidFill>
                          <a:latin typeface="+mn-lt"/>
                        </a:rPr>
                        <a:t> в прокуратуру </a:t>
                      </a:r>
                      <a:r>
                        <a:rPr lang="ru-RU" sz="1050" b="0" i="0" u="none" strike="noStrike" dirty="0" smtClean="0">
                          <a:solidFill>
                            <a:schemeClr val="tx1"/>
                          </a:solidFill>
                          <a:latin typeface="+mn-lt"/>
                        </a:rPr>
                        <a:t>Петропавловска-Камчатского, </a:t>
                      </a:r>
                    </a:p>
                    <a:p>
                      <a:pPr algn="ctr" fontAlgn="t"/>
                      <a:r>
                        <a:rPr lang="ru-RU" sz="1050" b="0" i="0" u="none" strike="noStrike" dirty="0" smtClean="0">
                          <a:solidFill>
                            <a:schemeClr val="tx1"/>
                          </a:solidFill>
                          <a:latin typeface="+mn-lt"/>
                        </a:rPr>
                        <a:t>направление</a:t>
                      </a:r>
                      <a:r>
                        <a:rPr lang="ru-RU" sz="1050" b="0" i="0" u="none" strike="noStrike" baseline="0" dirty="0" smtClean="0">
                          <a:solidFill>
                            <a:schemeClr val="tx1"/>
                          </a:solidFill>
                          <a:latin typeface="+mn-lt"/>
                        </a:rPr>
                        <a:t> писем в Администрацию Петропавловска-Камчатского и Камчатского края, обращение в Министерство ЖКХ и энергетики Камчатского края</a:t>
                      </a:r>
                      <a:endParaRPr lang="ru-RU" sz="1050" b="0" i="0" u="none" strike="noStrike" dirty="0">
                        <a:solidFill>
                          <a:schemeClr val="tx1"/>
                        </a:solidFill>
                        <a:latin typeface="+mn-lt"/>
                      </a:endParaRPr>
                    </a:p>
                  </a:txBody>
                  <a:tcPr marL="6035" marR="6035" marT="6035"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 По итогам данного соглашения произведены выплаты заработной платы за октябрь.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chemeClr val="tx1"/>
                          </a:solidFill>
                          <a:latin typeface="+mn-lt"/>
                        </a:rPr>
                        <a:t>Конфликт</a:t>
                      </a:r>
                      <a:r>
                        <a:rPr lang="ru-RU" sz="1050" b="1" i="0" u="none" strike="noStrike" baseline="0" dirty="0" smtClean="0">
                          <a:solidFill>
                            <a:schemeClr val="tx1"/>
                          </a:solidFill>
                          <a:latin typeface="+mn-lt"/>
                        </a:rPr>
                        <a:t> завершен.</a:t>
                      </a:r>
                      <a:endParaRPr lang="ru-RU" sz="1050" b="1" i="0" u="none" strike="noStrike" dirty="0" smtClean="0">
                        <a:solidFill>
                          <a:schemeClr val="tx1"/>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801383">
                <a:tc>
                  <a:txBody>
                    <a:bodyPr/>
                    <a:lstStyle/>
                    <a:p>
                      <a:pPr algn="ctr" fontAlgn="t"/>
                      <a:r>
                        <a:rPr lang="ru-RU" sz="1050" b="0" i="0" u="none" strike="noStrike" dirty="0" smtClean="0">
                          <a:solidFill>
                            <a:srgbClr val="000000"/>
                          </a:solidFill>
                          <a:latin typeface="Calibri"/>
                        </a:rPr>
                        <a:t>Ноябрь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Клубное объединение ЦК «Талант»</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Оптимизация </a:t>
                      </a:r>
                      <a:r>
                        <a:rPr lang="ru-RU" sz="1050" b="0" i="0" u="none" strike="noStrike" dirty="0">
                          <a:solidFill>
                            <a:srgbClr val="000000"/>
                          </a:solidFill>
                          <a:latin typeface="Calibri"/>
                        </a:rPr>
                        <a:t>штатного расписания</a:t>
                      </a:r>
                      <a:r>
                        <a:rPr lang="ru-RU" sz="1050" b="0" i="0" u="none" strike="noStrike" dirty="0" smtClean="0">
                          <a:solidFill>
                            <a:srgbClr val="000000"/>
                          </a:solidFill>
                          <a:latin typeface="Calibri"/>
                        </a:rPr>
                        <a:t>, объединение должностей,</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Calibri"/>
                        </a:rPr>
                        <a:t>угроза сокращения</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Клубного объединение </a:t>
                      </a:r>
                      <a:r>
                        <a:rPr lang="ru-RU" sz="1050" kern="1200" dirty="0" smtClean="0">
                          <a:solidFill>
                            <a:schemeClr val="tx1"/>
                          </a:solidFill>
                          <a:latin typeface="+mn-lt"/>
                          <a:ea typeface="+mn-ea"/>
                          <a:cs typeface="+mn-cs"/>
                        </a:rPr>
                        <a:t>ЦК «Талант»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 </a:t>
                      </a:r>
                    </a:p>
                    <a:p>
                      <a:pPr algn="l" fontAlgn="t">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Клубного объединения </a:t>
                      </a:r>
                      <a:r>
                        <a:rPr lang="ru-RU" sz="1050" kern="1200" dirty="0" smtClean="0">
                          <a:solidFill>
                            <a:schemeClr val="tx1"/>
                          </a:solidFill>
                          <a:latin typeface="+mn-lt"/>
                          <a:ea typeface="+mn-ea"/>
                          <a:cs typeface="+mn-cs"/>
                        </a:rPr>
                        <a:t>ЦК «Талант»</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baseline="0" dirty="0" smtClean="0">
                          <a:solidFill>
                            <a:srgbClr val="000000"/>
                          </a:solidFill>
                          <a:latin typeface="+mn-lt"/>
                        </a:rPr>
                        <a:t>-</a:t>
                      </a:r>
                      <a:r>
                        <a:rPr lang="ru-RU" sz="1050" b="0" i="0" u="none" strike="noStrike" baseline="0" dirty="0" smtClean="0">
                          <a:solidFill>
                            <a:srgbClr val="000000"/>
                          </a:solidFill>
                          <a:latin typeface="+mn-lt"/>
                        </a:rPr>
                        <a:t> Министерство культуры по Камчатскому краю</a:t>
                      </a:r>
                    </a:p>
                    <a:p>
                      <a:pPr algn="l" fontAlgn="t"/>
                      <a:r>
                        <a:rPr lang="ru-RU" sz="1050" b="0" i="0" u="none" strike="noStrike" baseline="0" dirty="0" smtClean="0">
                          <a:solidFill>
                            <a:srgbClr val="000000"/>
                          </a:solidFill>
                          <a:latin typeface="+mn-lt"/>
                        </a:rPr>
                        <a:t>- У</a:t>
                      </a:r>
                      <a:r>
                        <a:rPr lang="ru-RU" sz="1050" b="0" i="0" u="none" strike="noStrike" dirty="0" smtClean="0">
                          <a:solidFill>
                            <a:srgbClr val="000000"/>
                          </a:solidFill>
                          <a:latin typeface="+mn-lt"/>
                        </a:rPr>
                        <a:t>правление культуры, спорта и молодежной политики Елизовского муниципального района</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a:t>
                      </a:r>
                      <a:r>
                        <a:rPr lang="ru-RU" sz="1050" b="0" i="0" u="none" strike="noStrike" dirty="0" smtClean="0">
                          <a:solidFill>
                            <a:srgbClr val="000000"/>
                          </a:solidFill>
                          <a:latin typeface="+mn-lt"/>
                        </a:rPr>
                        <a:t>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1" i="0" u="none" strike="noStrike"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102108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914400"/>
          <a:ext cx="8763000" cy="5791199"/>
        </p:xfrm>
        <a:graphic>
          <a:graphicData uri="http://schemas.openxmlformats.org/drawingml/2006/table">
            <a:tbl>
              <a:tblPr>
                <a:effectLst>
                  <a:outerShdw blurRad="50800" dist="50800" dir="5400000" algn="ctr" rotWithShape="0">
                    <a:schemeClr val="tx1"/>
                  </a:outerShdw>
                </a:effectLst>
              </a:tblPr>
              <a:tblGrid>
                <a:gridCol w="1359297"/>
                <a:gridCol w="885225"/>
                <a:gridCol w="965701"/>
                <a:gridCol w="2092350"/>
                <a:gridCol w="2172826"/>
                <a:gridCol w="1287601"/>
              </a:tblGrid>
              <a:tr h="551373">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19913">
                <a:tc>
                  <a:txBody>
                    <a:bodyPr/>
                    <a:lstStyle/>
                    <a:p>
                      <a:pPr algn="ctr" fontAlgn="t"/>
                      <a:r>
                        <a:rPr lang="ru-RU" sz="1050" b="0" i="0" u="none" strike="noStrike" dirty="0" smtClean="0">
                          <a:solidFill>
                            <a:srgbClr val="000000"/>
                          </a:solidFill>
                          <a:latin typeface="Calibri"/>
                        </a:rPr>
                        <a:t>Декабрь 2014</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Ликвидация предприятия, сокращение</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Calibri"/>
                        </a:rPr>
                        <a:t>Противоборствующие стороны:</a:t>
                      </a:r>
                    </a:p>
                    <a:p>
                      <a:pPr algn="l" fontAlgn="t"/>
                      <a:r>
                        <a:rPr lang="ru-RU" sz="1050" b="0" i="0" u="none" strike="noStrike" dirty="0" smtClean="0">
                          <a:solidFill>
                            <a:srgbClr val="000000"/>
                          </a:solidFill>
                          <a:latin typeface="Calibri"/>
                        </a:rPr>
                        <a:t>1. Работники </a:t>
                      </a:r>
                      <a:r>
                        <a:rPr lang="ru-RU" sz="1050" b="0" i="0" u="none" strike="noStrike" dirty="0" smtClean="0">
                          <a:solidFill>
                            <a:srgbClr val="000000"/>
                          </a:solidFill>
                          <a:latin typeface="+mn-lt"/>
                        </a:rPr>
                        <a:t>ФГУП «Атомохрана» </a:t>
                      </a:r>
                      <a:r>
                        <a:rPr lang="ru-RU" sz="1050" b="1" i="0" u="none" strike="noStrike" dirty="0" smtClean="0">
                          <a:solidFill>
                            <a:srgbClr val="000000"/>
                          </a:solidFill>
                          <a:latin typeface="+mn-lt"/>
                        </a:rPr>
                        <a:t>Активная поддержка участников:</a:t>
                      </a:r>
                    </a:p>
                    <a:p>
                      <a:pPr algn="l" fontAlgn="t"/>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Calibri"/>
                        </a:rPr>
                        <a:t>2.</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mn-lt"/>
                        </a:rPr>
                        <a:t>Администрация 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По результатам совместной</a:t>
                      </a:r>
                      <a:r>
                        <a:rPr lang="ru-RU" sz="1050" b="0" i="0" u="none" strike="noStrike" baseline="0" dirty="0" smtClean="0">
                          <a:solidFill>
                            <a:srgbClr val="000000"/>
                          </a:solidFill>
                          <a:latin typeface="+mn-lt"/>
                        </a:rPr>
                        <a:t> работы  всем работникам ликвидируемого предприятия предоставлены новые рабочие места.</a:t>
                      </a:r>
                      <a:endParaRPr lang="ru-RU" sz="1050" b="0" i="0" u="none" strike="noStrike" dirty="0" smtClean="0">
                        <a:solidFill>
                          <a:srgbClr val="000000"/>
                        </a:solidFill>
                        <a:latin typeface="+mn-lt"/>
                      </a:endParaRPr>
                    </a:p>
                    <a:p>
                      <a:pPr algn="ctr" fontAlgn="t"/>
                      <a:r>
                        <a:rPr lang="ru-RU" sz="1050" b="1" i="0" u="none" strike="noStrike" dirty="0" smtClean="0">
                          <a:solidFill>
                            <a:srgbClr val="000000"/>
                          </a:solidFill>
                          <a:latin typeface="Calibri"/>
                        </a:rPr>
                        <a:t>Конфликт </a:t>
                      </a:r>
                      <a:r>
                        <a:rPr lang="ru-RU" sz="1050" b="1" i="0" u="none" strike="noStrike" baseline="0" dirty="0" smtClean="0">
                          <a:solidFill>
                            <a:srgbClr val="000000"/>
                          </a:solidFill>
                          <a:latin typeface="Calibri"/>
                        </a:rPr>
                        <a:t> завершен</a:t>
                      </a:r>
                      <a:r>
                        <a:rPr lang="ru-RU" sz="1050" b="0" i="0" u="none" strike="noStrike" baseline="0" dirty="0" smtClean="0">
                          <a:solidFill>
                            <a:srgbClr val="000000"/>
                          </a:solidFill>
                          <a:latin typeface="Calibri"/>
                        </a:rPr>
                        <a:t>.</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19913">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ГКАУ «Охрана камчатских лесов»</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Сокращение </a:t>
                      </a:r>
                      <a:r>
                        <a:rPr lang="ru-RU" sz="1050" b="0" i="0" u="none" strike="noStrike" dirty="0">
                          <a:solidFill>
                            <a:srgbClr val="000000"/>
                          </a:solidFill>
                          <a:latin typeface="Calibri"/>
                        </a:rPr>
                        <a:t>штата, снижение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ГКАУ  «Охрана Камчатских лесов»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 Председатель Федерации профсоюзов Камчатки</a:t>
                      </a:r>
                    </a:p>
                    <a:p>
                      <a:pPr algn="l" fontAlgn="t"/>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ГКАУ  «Охрана Камчатских лесов»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 и Председателем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Сокращение снизилось до</a:t>
                      </a:r>
                      <a:r>
                        <a:rPr lang="ru-RU" sz="1050" b="0" i="0" u="none" strike="noStrike" baseline="0" dirty="0" smtClean="0">
                          <a:solidFill>
                            <a:srgbClr val="000000"/>
                          </a:solidFill>
                          <a:latin typeface="+mn-lt"/>
                        </a:rPr>
                        <a:t> 2 человек, вместо планируемых 20, размер заработной платы был увеличен.</a:t>
                      </a:r>
                    </a:p>
                    <a:p>
                      <a:pPr algn="ctr" fontAlgn="t"/>
                      <a:r>
                        <a:rPr lang="ru-RU" sz="1050" b="1" i="0" u="none" strike="noStrike" dirty="0" smtClean="0">
                          <a:solidFill>
                            <a:srgbClr val="000000"/>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381000" y="274638"/>
            <a:ext cx="9906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534400" cy="5645125"/>
        </p:xfrm>
        <a:graphic>
          <a:graphicData uri="http://schemas.openxmlformats.org/drawingml/2006/table">
            <a:tbl>
              <a:tblPr>
                <a:effectLst>
                  <a:outerShdw blurRad="50800" dist="50800" dir="5400000" algn="ctr" rotWithShape="0">
                    <a:schemeClr val="tx1"/>
                  </a:outerShdw>
                </a:effectLst>
              </a:tblPr>
              <a:tblGrid>
                <a:gridCol w="1107057"/>
                <a:gridCol w="869830"/>
                <a:gridCol w="948906"/>
                <a:gridCol w="2055962"/>
                <a:gridCol w="2135038"/>
                <a:gridCol w="1417607"/>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Реорганизация, задолженность по заработной плате</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chemeClr val="tx1"/>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1. Работники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p>
                      <a:pPr algn="l" fontAlgn="t"/>
                      <a:r>
                        <a:rPr lang="ru-RU" sz="1050" b="0" i="0" u="none" strike="noStrike" kern="1200" dirty="0" smtClean="0">
                          <a:solidFill>
                            <a:schemeClr val="tx1"/>
                          </a:solidFill>
                          <a:latin typeface="+mn-lt"/>
                          <a:ea typeface="+mn-ea"/>
                          <a:cs typeface="+mn-cs"/>
                        </a:rPr>
                        <a:t> </a:t>
                      </a:r>
                      <a:r>
                        <a:rPr lang="ru-RU" sz="1050" b="1" i="0" u="none" strike="noStrike" kern="1200" dirty="0" smtClean="0">
                          <a:solidFill>
                            <a:schemeClr val="tx1"/>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2. Администрация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Оказаны юридические консультации, была проведена встреча с Министром имущественных и земельных отношений.</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baseline="0"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73325">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ООО «Теплоэффект», ООО «Теплоресурс», ООО «Теплорезерв».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Задержка и снижение размера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0" i="0" u="none" strike="noStrike" dirty="0" smtClean="0">
                          <a:solidFill>
                            <a:srgbClr val="000000"/>
                          </a:solidFill>
                          <a:latin typeface="+mn-lt"/>
                        </a:rPr>
                        <a:t>1. Работники предприятий ООО "Теплорезерв", ООО "Теплоресурс", ООО "Теплоэффект"</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Общероссийского профсоюза работников жизнеобеспечения</a:t>
                      </a:r>
                    </a:p>
                    <a:p>
                      <a:pPr algn="l" fontAlgn="t"/>
                      <a:r>
                        <a:rPr lang="ru-RU" sz="1050" b="0" i="0" u="none" strike="noStrike" dirty="0" smtClean="0">
                          <a:solidFill>
                            <a:srgbClr val="000000"/>
                          </a:solidFill>
                          <a:latin typeface="+mn-lt"/>
                        </a:rPr>
                        <a:t>2. Администрация ООО "Теплорезерв", ООО "Теплоресурс", ООО "Теплоэффект«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Городская дума ПКГО</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Вопрос о сложном финансово-экономическом состоянии предприятия рассматривался на заседании Думы Петропавловск-Камчатского городского округа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dirty="0" smtClean="0">
                          <a:solidFill>
                            <a:srgbClr val="000000"/>
                          </a:solidFill>
                          <a:latin typeface="Calibri"/>
                        </a:rPr>
                        <a:t>Конфликт завершен.</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99822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486400"/>
        </p:xfrm>
        <a:graphic>
          <a:graphicData uri="http://schemas.openxmlformats.org/drawingml/2006/table">
            <a:tbl>
              <a:tblPr>
                <a:effectLst>
                  <a:outerShdw blurRad="50800" dist="50800" dir="5400000" algn="ctr" rotWithShape="0">
                    <a:schemeClr val="tx1"/>
                  </a:outerShdw>
                </a:effectLst>
              </a:tblPr>
              <a:tblGrid>
                <a:gridCol w="990600"/>
                <a:gridCol w="986287"/>
                <a:gridCol w="948906"/>
                <a:gridCol w="2789207"/>
                <a:gridCol w="1752600"/>
                <a:gridCol w="11430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Государственная морская инспекция СВПУ БО ФСБ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Реорганизация, сокращение</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1" i="0" u="none" strike="noStrike" dirty="0" smtClean="0">
                          <a:solidFill>
                            <a:srgbClr val="000000"/>
                          </a:solidFill>
                          <a:latin typeface="+mn-lt"/>
                        </a:rPr>
                        <a:t> </a:t>
                      </a:r>
                      <a:r>
                        <a:rPr lang="ru-RU" sz="1050" b="0" i="0" u="none" strike="noStrike" dirty="0" smtClean="0">
                          <a:solidFill>
                            <a:srgbClr val="000000"/>
                          </a:solidFill>
                          <a:latin typeface="+mn-lt"/>
                        </a:rPr>
                        <a:t>1. Работники Государственной морской инспекции СВПУ БО ФСБ РФ</a:t>
                      </a:r>
                      <a:r>
                        <a:rPr lang="ru-RU" sz="1050" b="1" i="0" u="none" strike="noStrike" dirty="0" smtClean="0">
                          <a:solidFill>
                            <a:srgbClr val="000000"/>
                          </a:solidFill>
                          <a:latin typeface="+mn-lt"/>
                        </a:rPr>
                        <a:t> Активная поддержка участников: </a:t>
                      </a:r>
                      <a:r>
                        <a:rPr lang="ru-RU" sz="1050" b="0" i="0" u="none" strike="noStrike" dirty="0" smtClean="0">
                          <a:solidFill>
                            <a:srgbClr val="000000"/>
                          </a:solidFill>
                          <a:latin typeface="+mn-lt"/>
                        </a:rPr>
                        <a:t>первичная профсоюзная организация «Государственная морская инспекция СВПУ БО ФСБ РФ профессионального союза работников органов безопасности РФ» , Председатель Федерации профсоюзов Камчатки</a:t>
                      </a:r>
                    </a:p>
                    <a:p>
                      <a:pPr algn="l" fontAlgn="t"/>
                      <a:r>
                        <a:rPr lang="ru-RU" sz="1050" b="0" i="0" u="none" strike="noStrike" dirty="0" smtClean="0">
                          <a:solidFill>
                            <a:srgbClr val="000000"/>
                          </a:solidFill>
                          <a:latin typeface="+mn-lt"/>
                        </a:rPr>
                        <a:t>2. Администрация Государственной морской инспекции СВПУ БО ФСБ РФ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Администрация Президента РФ</a:t>
                      </a:r>
                    </a:p>
                    <a:p>
                      <a:pPr algn="l" fontAlgn="t"/>
                      <a:r>
                        <a:rPr lang="ru-RU" sz="1050" b="0" i="0" u="none" strike="noStrike" dirty="0" smtClean="0">
                          <a:solidFill>
                            <a:srgbClr val="000000"/>
                          </a:solidFill>
                          <a:latin typeface="+mn-lt"/>
                        </a:rPr>
                        <a:t>Профсоюз работников органов безопасности РФ</a:t>
                      </a:r>
                    </a:p>
                    <a:p>
                      <a:pPr algn="l" fontAlgn="t"/>
                      <a:r>
                        <a:rPr lang="ru-RU" sz="1050" b="0" i="0" u="none" strike="noStrike" dirty="0" smtClean="0">
                          <a:solidFill>
                            <a:srgbClr val="000000"/>
                          </a:solidFill>
                          <a:latin typeface="+mn-lt"/>
                        </a:rPr>
                        <a:t>Объединенный комитет профсоюзов Пограничной службы ФСБ России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ctr" defTabSz="914400" rtl="0" eaLnBrk="1" latinLnBrk="0" hangingPunct="1"/>
                      <a:r>
                        <a:rPr lang="ru-RU" sz="1050" b="0" i="0" u="none" strike="noStrike" kern="1200" dirty="0" smtClean="0">
                          <a:solidFill>
                            <a:srgbClr val="000000"/>
                          </a:solidFill>
                          <a:latin typeface="+mn-lt"/>
                          <a:ea typeface="+mn-ea"/>
                          <a:cs typeface="+mn-cs"/>
                        </a:rPr>
                        <a:t>Направлено письмо в Объединенный комитет профсоюзов Пограничной службы ФСБ России в г. Москву о пересмотре решения о сокращении гражданских сотрудников в должности госинспекторов,</a:t>
                      </a:r>
                    </a:p>
                    <a:p>
                      <a:pPr marL="0" algn="ctr" defTabSz="914400" rtl="0" eaLnBrk="1" latinLnBrk="0" hangingPunct="1"/>
                      <a:r>
                        <a:rPr lang="ru-RU" sz="1050" b="0" i="0" u="none" strike="noStrike" kern="1200" dirty="0" smtClean="0">
                          <a:solidFill>
                            <a:srgbClr val="000000"/>
                          </a:solidFill>
                          <a:latin typeface="+mn-lt"/>
                          <a:ea typeface="+mn-ea"/>
                          <a:cs typeface="+mn-cs"/>
                        </a:rPr>
                        <a:t>направлено коллективное обращение в адрес Президента</a:t>
                      </a:r>
                      <a:r>
                        <a:rPr lang="ru-RU" sz="1050" b="0" i="0" u="none" strike="noStrike" kern="1200" baseline="0" dirty="0" smtClean="0">
                          <a:solidFill>
                            <a:srgbClr val="000000"/>
                          </a:solidFill>
                          <a:latin typeface="+mn-lt"/>
                          <a:ea typeface="+mn-ea"/>
                          <a:cs typeface="+mn-cs"/>
                        </a:rPr>
                        <a:t> РФ.</a:t>
                      </a:r>
                    </a:p>
                    <a:p>
                      <a:pPr marL="0" algn="ctr" defTabSz="914400" rtl="0" eaLnBrk="1" latinLnBrk="0" hangingPunct="1"/>
                      <a:r>
                        <a:rPr lang="ru-RU" sz="1050" b="0" i="0" u="none" strike="noStrike" kern="1200" baseline="0" dirty="0" smtClean="0">
                          <a:solidFill>
                            <a:srgbClr val="000000"/>
                          </a:solidFill>
                          <a:latin typeface="+mn-lt"/>
                          <a:ea typeface="+mn-ea"/>
                          <a:cs typeface="+mn-cs"/>
                        </a:rPr>
                        <a:t>Председатель Федерации профсоюзов Камчатки направил обращения в </a:t>
                      </a:r>
                      <a:r>
                        <a:rPr lang="ru-RU" sz="1050" b="0" i="0" u="none" strike="noStrike" baseline="0" dirty="0" smtClean="0">
                          <a:solidFill>
                            <a:srgbClr val="000000"/>
                          </a:solidFill>
                          <a:latin typeface="+mn-lt"/>
                        </a:rPr>
                        <a:t>Общественную палату РФ, Государственную Думу РФ, Совет Федерации РФ, </a:t>
                      </a:r>
                      <a:endParaRPr lang="ru-RU" sz="105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197411">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0" y="274638"/>
            <a:ext cx="9144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br>
              <a:rPr lang="ru-RU"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1"/>
          <a:ext cx="8610600" cy="5210494"/>
        </p:xfrm>
        <a:graphic>
          <a:graphicData uri="http://schemas.openxmlformats.org/drawingml/2006/table">
            <a:tbl>
              <a:tblPr>
                <a:effectLst>
                  <a:outerShdw blurRad="50800" dist="50800" dir="5400000" algn="ctr" rotWithShape="0">
                    <a:schemeClr val="tx1"/>
                  </a:outerShdw>
                </a:effectLst>
              </a:tblPr>
              <a:tblGrid>
                <a:gridCol w="990600"/>
                <a:gridCol w="838200"/>
                <a:gridCol w="1066800"/>
                <a:gridCol w="2971800"/>
                <a:gridCol w="1752600"/>
                <a:gridCol w="990600"/>
              </a:tblGrid>
              <a:tr h="418005">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38104">
                <a:tc>
                  <a:txBody>
                    <a:bodyPr/>
                    <a:lstStyle/>
                    <a:p>
                      <a:pPr algn="ctr" fontAlgn="t"/>
                      <a:r>
                        <a:rPr lang="ru-RU" sz="1050" b="0" i="0" u="none" strike="noStrike" kern="1200" dirty="0" smtClean="0">
                          <a:solidFill>
                            <a:srgbClr val="000000"/>
                          </a:solidFill>
                          <a:latin typeface="+mn-lt"/>
                          <a:ea typeface="+mn-ea"/>
                          <a:cs typeface="+mn-cs"/>
                        </a:rPr>
                        <a:t>Март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ООО "Теплорезерв", ООО "Теплоресурс", ООО "Теплоэффект»,ООО «Северное-1», «Северное-2», Мишенное», ООО «Центр»"</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Губернатор Камчатского края, Администрация предприятий ООО "Теплорезерв", ООО "Теплоресурс", ООО "Теплоэффект»,ООО «Северное-1», «Северное-2»,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 Министерством ЖКХ и энергетики Камчатского края. направлено обращение к Губернатору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1875966">
                <a:tc>
                  <a:txBody>
                    <a:bodyPr/>
                    <a:lstStyle/>
                    <a:p>
                      <a:pPr algn="ctr"/>
                      <a:r>
                        <a:rPr lang="ru-RU" sz="1050" b="0" i="0" u="none" strike="noStrike" kern="1200" dirty="0" smtClean="0">
                          <a:solidFill>
                            <a:srgbClr val="000000"/>
                          </a:solidFill>
                          <a:latin typeface="+mn-lt"/>
                          <a:ea typeface="+mn-ea"/>
                          <a:cs typeface="+mn-cs"/>
                        </a:rPr>
                        <a:t>Апрель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05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социального развития и труда Камчатского края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Достигнута договоренность с руководителем </a:t>
                      </a: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4089089"/>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Май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Нарушение прав работников , проживающих в районе Крайнего Севера, на оплату проезда в отпуск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народного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Правительство РФ, Прокуратура Камчатского края, Администрация  Федерального агентства научных учреждений (ФАНО).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Председателя Правительства РФ Медведева Д.А., в Прокуратуру Камчатского края, Руководителю Федерального агентства научных учреждений (ФАНО).</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3929069"/>
        </p:xfrm>
        <a:graphic>
          <a:graphicData uri="http://schemas.openxmlformats.org/drawingml/2006/table">
            <a:tbl>
              <a:tblPr>
                <a:effectLst>
                  <a:outerShdw blurRad="50800" dist="50800" dir="5400000" algn="ctr" rotWithShape="0">
                    <a:schemeClr val="tx1"/>
                  </a:outerShdw>
                </a:effectLst>
              </a:tblPr>
              <a:tblGrid>
                <a:gridCol w="990600"/>
                <a:gridCol w="1066800"/>
                <a:gridCol w="1600200"/>
                <a:gridCol w="21336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Июнь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«Теплоэффект», ООО «Теплоресурс», ООО «Теплорезерв», ООО «Центр», ООО «Мишенное», ООО «Северное 1», ООО «Северное 2»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Из-за систематического нарушения оплаты выполненных работ ООО «УЖКХ г. Петропавловска-Камчатского» подрядным организациям, в данных организациях нарушение прав работников, систематическая задержка заработной платы, неоплата отчислений во внебюджетные фонды.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Администрация ООО «Теплоэффект», ООО «Теплоресурс», ООО «Теплорезерв», ООО «Центр», ООО «Мишенное», ООО «Северное 1», ООО «Северное 2»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a:t>
                      </a:r>
                    </a:p>
                    <a:p>
                      <a:pPr algn="l" fontAlgn="t"/>
                      <a:r>
                        <a:rPr lang="ru-RU" sz="1050" b="0" i="0" u="none" strike="noStrike" kern="1200" dirty="0" smtClean="0">
                          <a:solidFill>
                            <a:srgbClr val="000000"/>
                          </a:solidFill>
                          <a:latin typeface="+mn-lt"/>
                          <a:ea typeface="+mn-ea"/>
                          <a:cs typeface="+mn-cs"/>
                        </a:rPr>
                        <a:t>2. ООО «УЖКХ г. Петропавловска-Камчатского» , наблюдательный совет  ООО«УЖКХ г. Петропавловска-Камчатского»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Правительство РФ, Министерство ЖКХ и энергетики Камчатского края, Глава ПКГО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Министерство ЖКХ и энергетики Камчатского края, Глава ПКГО, ООО «УЖКХ г. Петропавловска-Камчатского» , наблюдательный совет  ООО«УЖКХ г. Петропавловска-Камчатского» , решается вопрос о дальнейшем существовании.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5323528"/>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1486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4332">
                <a:tc>
                  <a:txBody>
                    <a:bodyPr/>
                    <a:lstStyle/>
                    <a:p>
                      <a:pPr algn="ctr" fontAlgn="t"/>
                      <a:r>
                        <a:rPr lang="ru-RU" sz="1050" b="0" i="0" u="none" strike="noStrike" kern="1200" dirty="0" smtClean="0">
                          <a:solidFill>
                            <a:srgbClr val="000000"/>
                          </a:solidFill>
                          <a:latin typeface="+mn-lt"/>
                          <a:ea typeface="+mn-ea"/>
                          <a:cs typeface="+mn-cs"/>
                        </a:rPr>
                        <a:t>Июль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kern="1200" dirty="0" smtClean="0">
                          <a:solidFill>
                            <a:srgbClr val="000000"/>
                          </a:solidFill>
                          <a:latin typeface="+mn-lt"/>
                          <a:ea typeface="+mn-ea"/>
                          <a:cs typeface="+mn-cs"/>
                        </a:rPr>
                        <a:t>ОАО "Камчатавтодор"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Совет директоров ОАО "Камчатавтодор"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обратились с просьбой оказать содействие в вопросе передачи акций предприятий в краевую собственность, а также недопущения нарушений в части выплаты заработной платы работникам предприятия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"Камчатавтодор" , Совет директоров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Председатель краевой организации профсоюза ведет переговоры с руководителем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4332">
                <a:tc>
                  <a:txBody>
                    <a:bodyPr/>
                    <a:lstStyle/>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«ГЦСС»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err="1" smtClean="0">
                          <a:solidFill>
                            <a:srgbClr val="000000"/>
                          </a:solidFill>
                          <a:latin typeface="+mn-lt"/>
                          <a:ea typeface="+mn-ea"/>
                          <a:cs typeface="+mn-cs"/>
                        </a:rPr>
                        <a:t>Профсоюзофобия</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«ГЦСС»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algn="l" fontAlgn="t"/>
                      <a:r>
                        <a:rPr lang="ru-RU" sz="1050" b="0" i="0" u="none" strike="noStrike" kern="1200" dirty="0" smtClean="0">
                          <a:solidFill>
                            <a:srgbClr val="000000"/>
                          </a:solidFill>
                          <a:latin typeface="+mn-lt"/>
                          <a:ea typeface="+mn-ea"/>
                          <a:cs typeface="+mn-cs"/>
                        </a:rPr>
                        <a:t>2.Администрация ФГУП «ГЦСС»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Прокуратура Камчатского края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направила жалобы в прокуратуру Камчатского края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5247329"/>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27315">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(ГТВС) Вилючинского городского округа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Банкротство</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2.Администрация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algn="l" fontAlgn="t">
                        <a:buFontTx/>
                        <a:buNone/>
                      </a:pPr>
                      <a:r>
                        <a:rPr lang="ru-RU" sz="1050" b="1" i="0" u="none" strike="noStrike" kern="1200" dirty="0" smtClean="0">
                          <a:solidFill>
                            <a:srgbClr val="000000"/>
                          </a:solidFill>
                          <a:latin typeface="+mn-lt"/>
                          <a:ea typeface="+mn-ea"/>
                          <a:cs typeface="+mn-cs"/>
                        </a:rPr>
                        <a:t>Привлеченные участники:</a:t>
                      </a:r>
                    </a:p>
                    <a:p>
                      <a:pPr algn="l" fontAlgn="t"/>
                      <a:r>
                        <a:rPr lang="ru-RU" sz="1050" b="0" i="0" u="none" strike="noStrike" kern="1200" dirty="0" smtClean="0">
                          <a:solidFill>
                            <a:srgbClr val="000000"/>
                          </a:solidFill>
                          <a:latin typeface="+mn-lt"/>
                          <a:ea typeface="+mn-ea"/>
                          <a:cs typeface="+mn-cs"/>
                        </a:rPr>
                        <a:t>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Проведена встреча работников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с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 ведется работа по заключению многостороннего договора в условиях организационно-правовых изменений в статусе предприятия МУП «ГТВС»</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057400">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трудовых прав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«Атом-Охрана»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в стадии завершения.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040756"/>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права и оплаты отпуска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Председателем Камчатской краевой организации профсоюза работников транспорта, геолого-добывающих и производственных отраслей направил требование руководству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предоставить ежегодный оплачиваемый отпуск работникам</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в стадии завершения.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Задержка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 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762000"/>
            <a:ext cx="8915400" cy="4525963"/>
          </a:xfrm>
        </p:spPr>
        <p:txBody>
          <a:bodyPr>
            <a:normAutofit fontScale="25000" lnSpcReduction="20000"/>
          </a:bodyPr>
          <a:lstStyle/>
          <a:p>
            <a:pPr algn="just">
              <a:buNone/>
            </a:pPr>
            <a:r>
              <a:rPr lang="ru-RU" sz="8000" dirty="0" smtClean="0">
                <a:solidFill>
                  <a:srgbClr val="002060"/>
                </a:solidFill>
              </a:rPr>
              <a:t>		Заместитель председателя Комитета Совета Федерации по социальной политике, сенатор от Томской области И. Чернышев считает, что низкий уровень оплаты труда рабочих в регионах способствует росту социальной напряженности. По его мнению, необходимо значительно повысить минимальный размер оплаты труда. "Основными причинами неоцененности людей рабочих профессий являются у нас жадность работодателей и крайне низкий минимальный размер оплаты труда. До тех пор, пока рабочая сила будет в России оставаться дешевой, никакого повышения престижа рабочих профессий происходить не будет. А вот социальный взрыв вполне возможен, особенно сегодня, когда денег у людей становится все меньше", — заявил И. Чернышев. Он считает необходимым стремиться к минимальному размеру оплаты труда на уровне европейских показателей. И. Чернышев полагает, что работодатели так мало платят, поскольку не желают проводить модернизацию производства. "Если мы обяжем работодателей платить людям нормальную зарплату, они будут вынуждены заниматься и модернизацией своих производств. Вот по какому пути надо идти!" – отметил сенатор. </a:t>
            </a:r>
          </a:p>
          <a:p>
            <a:pPr algn="just">
              <a:buNone/>
            </a:pPr>
            <a:r>
              <a:rPr lang="ru-RU" sz="8000" dirty="0" smtClean="0">
                <a:solidFill>
                  <a:srgbClr val="002060"/>
                </a:solidFill>
              </a:rPr>
              <a:t>		За семь месяцев 2015 года Федеральная служба по труду и занятости помогла сотрудникам российских предприятий вернуть 12,6 млрд. рублей ранее задержанной заработной платы. За отчетный период ведомство провело более 80 тыс. проверок. Всего сотрудники </a:t>
            </a:r>
            <a:r>
              <a:rPr lang="ru-RU" sz="8000" dirty="0" err="1" smtClean="0">
                <a:solidFill>
                  <a:srgbClr val="002060"/>
                </a:solidFill>
              </a:rPr>
              <a:t>Роструда</a:t>
            </a:r>
            <a:r>
              <a:rPr lang="ru-RU" sz="8000" dirty="0" smtClean="0">
                <a:solidFill>
                  <a:srgbClr val="002060"/>
                </a:solidFill>
              </a:rPr>
              <a:t> выявили около 354 тыс. нарушений, более 30 тыс. из которых были связаны с задержкой или невыплатой зарплат. </a:t>
            </a: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655637"/>
            <a:ext cx="8915400" cy="4525963"/>
          </a:xfrm>
        </p:spPr>
        <p:txBody>
          <a:bodyPr>
            <a:normAutofit fontScale="25000" lnSpcReduction="20000"/>
          </a:bodyPr>
          <a:lstStyle/>
          <a:p>
            <a:pPr algn="just">
              <a:buNone/>
            </a:pPr>
            <a:r>
              <a:rPr lang="ru-RU" sz="8000" dirty="0" smtClean="0">
                <a:solidFill>
                  <a:srgbClr val="002060"/>
                </a:solidFill>
              </a:rPr>
              <a:t>		В результате работодатели выплатили деньги 629,5 тыс. сотрудникам. В связи с этим в прокуратуру и Следственный комитет </a:t>
            </a:r>
            <a:r>
              <a:rPr lang="ru-RU" sz="8000" dirty="0" err="1" smtClean="0">
                <a:solidFill>
                  <a:srgbClr val="002060"/>
                </a:solidFill>
              </a:rPr>
              <a:t>Роструд</a:t>
            </a:r>
            <a:r>
              <a:rPr lang="ru-RU" sz="8000" dirty="0" smtClean="0">
                <a:solidFill>
                  <a:srgbClr val="002060"/>
                </a:solidFill>
              </a:rPr>
              <a:t> направил 4,7 тыс. материалов, по которым виновных могут наказать по статье о несоблюдении трудовых прав работников. Также 48 руководителей уже дисквалифицировали за то, что они допустили повторные нарушения. В общей сложности за семь месяцев 2015 года ведомство защитило права 1,552 </a:t>
            </a:r>
            <a:r>
              <a:rPr lang="ru-RU" sz="8000" dirty="0" err="1" smtClean="0">
                <a:solidFill>
                  <a:srgbClr val="002060"/>
                </a:solidFill>
              </a:rPr>
              <a:t>млн</a:t>
            </a:r>
            <a:r>
              <a:rPr lang="ru-RU" sz="8000" dirty="0" smtClean="0">
                <a:solidFill>
                  <a:srgbClr val="002060"/>
                </a:solidFill>
              </a:rPr>
              <a:t> работников российских предприятий. </a:t>
            </a:r>
          </a:p>
          <a:p>
            <a:pPr algn="just">
              <a:buNone/>
            </a:pPr>
            <a:r>
              <a:rPr lang="ru-RU" sz="8000" dirty="0" smtClean="0">
                <a:solidFill>
                  <a:srgbClr val="002060"/>
                </a:solidFill>
              </a:rPr>
              <a:t>		Просроченная задолженность по заработной плате в РФ на 1 августа 2015 года составила 3 миллиарда 519 миллионов рублей. По сравнению с 1 июля 2015 г. она выросла на 205 миллионов рублей (на 6,2 процента). В то же время, по данным статистического ведомства, долги из-за несвоевременного получения денежных средств из бюджетов всех уровней составили 44 миллиона рублей, снизившись по сравнению с 1 июля 2015 года на 11 миллионов рублей (на 19,9 процента). Долги из федерального бюджета уменьшились за тот же период на 4 миллиона рублей (на 42,4 процента), из бюджетов регионов - снижение на 8 миллионов рублей или в 2,7 раза. А вот долги по зарплате из местных бюджетов выросли до 33 миллиона рублей (на 4,6 процента). За период с 1 июля по 1 августа 2015 года задолженность по зарплате из-за отсутствия собственных средств организаций отсутствовала в 11 субъектах РФ, снизилась - в 31 субъекте, осталась без изменения - в 1 субъекте, выросла - в 41 субъекте, образовалась - в 1 субъекте РФ. Наибольший размер просроченной задолженности по заработной плате из-за отсутствия собственных средств из общей суммы указанной задолженности приходится на Новосибирскую область, Москву и Мурманскую область. </a:t>
            </a:r>
          </a:p>
          <a:p>
            <a:pPr algn="just">
              <a:buNone/>
            </a:pPr>
            <a:endParaRPr lang="ru-RU" sz="8000" dirty="0" smtClean="0">
              <a:solidFill>
                <a:srgbClr val="002060"/>
              </a:solidFill>
            </a:endParaRPr>
          </a:p>
          <a:p>
            <a:endParaRPr lang="ru-RU" sz="2000" dirty="0" smtClean="0"/>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2340</TotalTime>
  <Words>2947</Words>
  <PresentationFormat>Экран (4:3)</PresentationFormat>
  <Paragraphs>430</Paragraphs>
  <Slides>21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Слайд 5</vt:lpstr>
      <vt:lpstr>Слайд 6</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Слайд 20</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239</cp:revision>
  <dcterms:modified xsi:type="dcterms:W3CDTF">2015-09-13T23:48:51Z</dcterms:modified>
</cp:coreProperties>
</file>