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20"/>
  </p:notesMasterIdLst>
  <p:sldIdLst>
    <p:sldId id="256" r:id="rId2"/>
    <p:sldId id="269" r:id="rId3"/>
    <p:sldId id="275" r:id="rId4"/>
    <p:sldId id="274" r:id="rId5"/>
    <p:sldId id="280" r:id="rId6"/>
    <p:sldId id="281" r:id="rId7"/>
    <p:sldId id="282" r:id="rId8"/>
    <p:sldId id="284" r:id="rId9"/>
    <p:sldId id="286" r:id="rId10"/>
    <p:sldId id="287" r:id="rId11"/>
    <p:sldId id="294" r:id="rId12"/>
    <p:sldId id="299" r:id="rId13"/>
    <p:sldId id="300" r:id="rId14"/>
    <p:sldId id="291" r:id="rId15"/>
    <p:sldId id="295" r:id="rId16"/>
    <p:sldId id="296" r:id="rId17"/>
    <p:sldId id="270" r:id="rId18"/>
    <p:sldId id="283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486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06E-2"/>
          <c:y val="0.14455458847579891"/>
          <c:w val="0.63787179420243378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766"/>
                </c:manualLayout>
              </c:layout>
              <c:showPercent val="1"/>
            </c:dLbl>
            <c:dLbl>
              <c:idx val="6"/>
              <c:layout>
                <c:manualLayout>
                  <c:x val="1.1881510863920162E-2"/>
                  <c:y val="5.9633666917540427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Лист1!$A$2:$A$7</c:f>
              <c:strCache>
                <c:ptCount val="6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Производство</c:v>
                </c:pt>
                <c:pt idx="4">
                  <c:v>Культура</c:v>
                </c:pt>
                <c:pt idx="5">
                  <c:v>Гос. учреждения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3.4</c:v>
                </c:pt>
                <c:pt idx="1">
                  <c:v>1</c:v>
                </c:pt>
                <c:pt idx="2">
                  <c:v>2</c:v>
                </c:pt>
                <c:pt idx="3">
                  <c:v>2.1</c:v>
                </c:pt>
                <c:pt idx="4">
                  <c:v>2</c:v>
                </c:pt>
                <c:pt idx="5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Лист1!$A$2:$A$7</c:f>
              <c:strCache>
                <c:ptCount val="6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Производство</c:v>
                </c:pt>
                <c:pt idx="4">
                  <c:v>Культура</c:v>
                </c:pt>
                <c:pt idx="5">
                  <c:v>Гос. учреждения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108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8.0224883750585743E-2"/>
                  <c:y val="-5.5137469136883333E-2"/>
                </c:manualLayout>
              </c:layout>
              <c:showPercent val="1"/>
            </c:dLbl>
            <c:dLbl>
              <c:idx val="4"/>
              <c:layout>
                <c:manualLayout>
                  <c:x val="8.0789168180900525E-2"/>
                  <c:y val="1.8723174309093888E-2"/>
                </c:manualLayout>
              </c:layout>
              <c:showPercent val="1"/>
            </c:dLbl>
            <c:dLbl>
              <c:idx val="5"/>
              <c:layout>
                <c:manualLayout>
                  <c:x val="3.5050732365907021E-2"/>
                  <c:y val="4.8542206773090235E-2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Лист1!$A$2:$A$7</c:f>
              <c:strCache>
                <c:ptCount val="6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проезд в отпуск</c:v>
                </c:pt>
                <c:pt idx="4">
                  <c:v>реорганизация предприятия</c:v>
                </c:pt>
                <c:pt idx="5">
                  <c:v>оптимизация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1</c:v>
                </c:pt>
                <c:pt idx="4">
                  <c:v>1.6</c:v>
                </c:pt>
                <c:pt idx="5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Лист1!$A$2:$A$7</c:f>
              <c:strCache>
                <c:ptCount val="6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проезд в отпуск</c:v>
                </c:pt>
                <c:pt idx="4">
                  <c:v>реорганизация предприятия</c:v>
                </c:pt>
                <c:pt idx="5">
                  <c:v>оптимизация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305"/>
          <c:y val="7.247549019607849E-2"/>
          <c:w val="0.69786102998794131"/>
          <c:h val="0.24527466481739194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13.08.2015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08 (08)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августа 2015г.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июля 2015г.  по 15 августа 2015г…………………….…………………………………..……….4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месяцев……………………………………….………….…..………6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5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крае………………………………………….…………..….…19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Камчатки………………………...…20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июля 2015г.  по 15 августа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394841"/>
          <a:ext cx="8991600" cy="3352800"/>
        </p:xfrm>
        <a:graphic>
          <a:graphicData uri="http://schemas.openxmlformats.org/drawingml/2006/table">
            <a:tbl>
              <a:tblPr/>
              <a:tblGrid>
                <a:gridCol w="1752600"/>
                <a:gridCol w="1600200"/>
                <a:gridCol w="1371600"/>
                <a:gridCol w="2971800"/>
                <a:gridCol w="1295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8771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Июль-август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 период с</a:t>
                      </a:r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15 июля по 15 августа 2015 года в Камчатском крае </a:t>
                      </a:r>
                    </a:p>
                    <a:p>
                      <a:pPr algn="ctr" fontAlgn="t"/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 происходило событий, </a:t>
                      </a:r>
                    </a:p>
                    <a:p>
                      <a:pPr algn="ctr" fontAlgn="t"/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указывающих на потенциальные СТК.</a:t>
                      </a:r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57200" y="152400"/>
            <a:ext cx="9906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228600" y="838200"/>
          <a:ext cx="8686801" cy="57150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089997"/>
                <a:gridCol w="1043603"/>
                <a:gridCol w="1136391"/>
                <a:gridCol w="2292609"/>
                <a:gridCol w="1905000"/>
                <a:gridCol w="1219201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Причина возникновения СТК 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1398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Август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Камчатский театр драмы и комедии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Смена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руководителя, внутренний конфликт, угроза сокращения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Камчатского театра драмы и комедии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Камчатского театра драмы и комедии</a:t>
                      </a:r>
                    </a:p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Были проведены консультации и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работа профсоюзного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комитета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 поддержке Камчатской краевой организации профсоюза работников культуры РФ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 заключению коллективного договора.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384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Сентябрь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Реорганизация предприятия, угроза сокращения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агропромышленного комплекса РФ 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Председатель Федерации профсоюзов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Камчатки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консультации и встречи работников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с Председателем профсоюзов Камчатки, профсоюзные проверки.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Достигнута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договоренность с руководителем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. </a:t>
                      </a:r>
                    </a:p>
                    <a:p>
                      <a:pPr algn="ctr" fontAlgn="b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33400" y="152400"/>
            <a:ext cx="10134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94583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057400"/>
                <a:gridCol w="18288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2108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914400"/>
          <a:ext cx="8763000" cy="579119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359297"/>
                <a:gridCol w="885225"/>
                <a:gridCol w="965701"/>
                <a:gridCol w="2092350"/>
                <a:gridCol w="2172826"/>
                <a:gridCol w="1287601"/>
              </a:tblGrid>
              <a:tr h="5513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завершен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ГКАУ «Охрана камчатских лесов»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Сокращение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штата, снижение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ГКАУ  «Охрана Камчатских лесов»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ГКАУ  «Охрана Камчатских лесов»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 и Председателем Федерации профсоюзов Камчатки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Сокращение снизилось до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2 человек, вместо планируемых 20, размер заработной платы был увеличен.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81000" y="274638"/>
            <a:ext cx="9906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534400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417607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размера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99822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986287"/>
                <a:gridCol w="948906"/>
                <a:gridCol w="2789207"/>
                <a:gridCol w="1752600"/>
                <a:gridCol w="11430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 направил обращения в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Общественную палату РФ, Государственную Думу РФ, Совет Федерации РФ, 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974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Исключение из штатного расписания должностей (6,5 ставок), нарушение ТК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МБУ «Служба хозяйственного обслуживания»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провела встречу в первичной профсоюзной организации, ведется переговоры с руководителем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1"/>
          <a:ext cx="8610600" cy="521049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838200"/>
                <a:gridCol w="1066800"/>
                <a:gridCol w="2971800"/>
                <a:gridCol w="1752600"/>
                <a:gridCol w="990600"/>
              </a:tblGrid>
              <a:tr h="41800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3810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«Теплоресурс», ООО «Теплорезерв», ООО «Теплоэффект», ООО «Северное-1», «Северное-2»,  ООО «Мишенное», ООО «Центр»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плате, неперечисление взносов в негосударственные фонды, ИФНС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ООО "Теплорезерв", ООО "Теплоресурс", ООО "Теплоэффект»,ООО «Северное-1», «Северное-2», Мишенное», ООО «Центр»"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ПКГО,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ЖКХ и энергетики Камчатского края,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Губернатор Камчатского края, Администрация предприятий ООО "Теплорезерв", ООО "Теплоресурс", ООО "Теплоэффект»,ООО «Северное-1», «Северное-2», Мишенное», ООО «Центр»"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ПКГО, Министерством ЖКХ и энергетики Камчатского края. направлено обращение к Губернатору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875966"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ФГКУ «Отряд федеральной противопожарной службы по Камчатскому краю»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 урегулирован вопрос с протоколом разногласий к коллективному договору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предприятия ФГКУ «Отряд федеральной противопожарной службы по Камчатскому краю»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ФГКУ «Отряд федеральной противопожарной службы по Камчатскому краю»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социального развития и труда Камчатского края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 переговоры с Министерством социального развития и труда Камчатского края, планируется встреча с начальником Главного управления МЧС России по Камчатскому краю.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Достигнута договоренность с руководителем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408908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7432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Май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 , проживающих в районе Крайнего Севера, на оплату проезда в отпуск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 профсоюза работников народного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Правительство РФ, Прокуратура Камчатского края, Администрация  Федерального агентства научных учреждений (ФАНО).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Председателя Правительства РФ Медведева Д.А., в Прокуратуру Камчатского края, Руководителю Федерального агентства научных учреждений (ФАНО).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392906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600200"/>
                <a:gridCol w="21336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318992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Премьер-министр РФ Д. Медведев на заседании кабинета министров дал указание изучить вопрос создания территории опережающего социально-экономического развития за пределами Дальнего Востока. Д. Медведев поручил Минприроды, </a:t>
            </a:r>
            <a:r>
              <a:rPr lang="ru-RU" sz="8000" dirty="0" err="1" smtClean="0">
                <a:solidFill>
                  <a:srgbClr val="002060"/>
                </a:solidFill>
              </a:rPr>
              <a:t>Минпромторгу</a:t>
            </a:r>
            <a:r>
              <a:rPr lang="ru-RU" sz="8000" dirty="0" smtClean="0">
                <a:solidFill>
                  <a:srgbClr val="002060"/>
                </a:solidFill>
              </a:rPr>
              <a:t> и Правительству Иркутской области представить предложения по рекультивации накопленных отходов промышленного производства ООО "</a:t>
            </a:r>
            <a:r>
              <a:rPr lang="ru-RU" sz="8000" dirty="0" err="1" smtClean="0">
                <a:solidFill>
                  <a:srgbClr val="002060"/>
                </a:solidFill>
              </a:rPr>
              <a:t>Усольехимпром</a:t>
            </a:r>
            <a:r>
              <a:rPr lang="ru-RU" sz="8000" dirty="0" smtClean="0">
                <a:solidFill>
                  <a:srgbClr val="002060"/>
                </a:solidFill>
              </a:rPr>
              <a:t>" в городе </a:t>
            </a:r>
            <a:r>
              <a:rPr lang="ru-RU" sz="8000" dirty="0" err="1" smtClean="0">
                <a:solidFill>
                  <a:srgbClr val="002060"/>
                </a:solidFill>
              </a:rPr>
              <a:t>Усолье-Сибирское</a:t>
            </a:r>
            <a:r>
              <a:rPr lang="ru-RU" sz="8000" dirty="0" smtClean="0">
                <a:solidFill>
                  <a:srgbClr val="002060"/>
                </a:solidFill>
              </a:rPr>
              <a:t> Иркутской области. По итогам совещания, которое Премьер-министр РФ провел в рамках рабочей поездки в Иркутскую область, также поручено рассмотреть возможность </a:t>
            </a:r>
            <a:r>
              <a:rPr lang="ru-RU" sz="8000" dirty="0" err="1" smtClean="0">
                <a:solidFill>
                  <a:srgbClr val="002060"/>
                </a:solidFill>
              </a:rPr>
              <a:t>софинансирования</a:t>
            </a:r>
            <a:r>
              <a:rPr lang="ru-RU" sz="8000" dirty="0" smtClean="0">
                <a:solidFill>
                  <a:srgbClr val="002060"/>
                </a:solidFill>
              </a:rPr>
              <a:t> мероприятий по поддержке моногородов за счет средств некоммерческой организации "Фонд развития моногородов" и распространения механизма ТОР за границей моногородов в рамках территории единого производственного комплекса. Премьер-министр предложил поддержать за счет средств фонда реализацию инвестиционных проектов на земельных участках, находящихся в частной собственности, а предпринимателям присвоить статус резидента ТОР на территории моногородов.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Министр экономического развития А. </a:t>
            </a:r>
            <a:r>
              <a:rPr lang="ru-RU" sz="8000" dirty="0" err="1" smtClean="0">
                <a:solidFill>
                  <a:srgbClr val="002060"/>
                </a:solidFill>
              </a:rPr>
              <a:t>Улюкаев</a:t>
            </a:r>
            <a:r>
              <a:rPr lang="ru-RU" sz="8000" dirty="0" smtClean="0">
                <a:solidFill>
                  <a:srgbClr val="002060"/>
                </a:solidFill>
              </a:rPr>
              <a:t> на совещании у Премьер-министра Д. Медведева, посвященном созданию территорий опережающего развития (ТОР) в моногородах заявил, что статус будет предоставляться отобранным моногородам сроком на 10 лет, при этом в данных ТОРах будет обновлена федеральная часть налога на прибыль. "Мы начинаем работу по отбору тех моногородов, в которых целесообразно начать отрабатывать территории опережающего развития.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62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Это на 10 лет соответствующий статус моногород может получить, с возможностью продлить еще на 5 лет. По налогу на прибыль - федеральная часть налога полностью обнуляется", - сказал А. </a:t>
            </a:r>
            <a:r>
              <a:rPr lang="ru-RU" sz="8000" dirty="0" err="1" smtClean="0">
                <a:solidFill>
                  <a:srgbClr val="002060"/>
                </a:solidFill>
              </a:rPr>
              <a:t>Улюкаев</a:t>
            </a:r>
            <a:r>
              <a:rPr lang="ru-RU" sz="8000" dirty="0" smtClean="0">
                <a:solidFill>
                  <a:srgbClr val="002060"/>
                </a:solidFill>
              </a:rPr>
              <a:t>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Премьер-министр РФ Д. Медведев на заседании кабинета министров констатировал существенное снижение смертности и травматизма на производстве, однако отметил, что считает необходимым больше внимания уделять профилактике для предотвращения рисков травм и совершенствовать систему страхования. "Не так давно ситуация была весьма тревожная, но удалось ее изменить: за последние 10 лет число травм и смертельных случаев снизилось почти в два раза", - сообщил председатель Правительства РФ. По его мнению, улучшение ситуации связано с применением новых механизмов охраны труда и совершенствованием законодательной базы. Кроме того, по его словам, "большинство регионов утвердили программы по улучшению условий труда - 82 из 85". "Те, кто этого не сделал, должны завершить этот процесс до конца текущего года", - указал Д. Медведев. Он уточнил, что речь идет о Санкт-Петербурге, Башкирии и Хакасии. "Также совершенствуются правила в области охраны труда, в том числе касающиеся обеспечения работников спецодеждой и другими предметами индивидуальной защиты; существенно увеличены расходы Фонда социального страхования на финансирование мер по предупреждению травм на производстве и профзаболеваний", - перечислил глава кабинета министров. </a:t>
            </a:r>
          </a:p>
          <a:p>
            <a:endParaRPr lang="ru-RU" sz="62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62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 Однако, по мнению Д. Медведева, "есть и проблемы - несчастные случаи все равно происходят, трудовые инспекции выявляют в основном уже совершенные нарушения". Для улучшения ситуации Д. Медведев считает одной из важнейших задач развитие системы профилактики производственных травм и заболеваний. Среди направлений работы он назвал "применение механизма </a:t>
            </a:r>
            <a:r>
              <a:rPr lang="ru-RU" sz="8000" dirty="0" err="1" smtClean="0">
                <a:solidFill>
                  <a:srgbClr val="002060"/>
                </a:solidFill>
              </a:rPr>
              <a:t>спецоценки</a:t>
            </a:r>
            <a:r>
              <a:rPr lang="ru-RU" sz="8000" dirty="0" smtClean="0">
                <a:solidFill>
                  <a:srgbClr val="002060"/>
                </a:solidFill>
              </a:rPr>
              <a:t> условий труда, внедрение так называемого </a:t>
            </a:r>
            <a:r>
              <a:rPr lang="ru-RU" sz="8000" dirty="0" err="1" smtClean="0">
                <a:solidFill>
                  <a:srgbClr val="002060"/>
                </a:solidFill>
              </a:rPr>
              <a:t>риск-ориентированного</a:t>
            </a:r>
            <a:r>
              <a:rPr lang="ru-RU" sz="8000" dirty="0" smtClean="0">
                <a:solidFill>
                  <a:srgbClr val="002060"/>
                </a:solidFill>
              </a:rPr>
              <a:t> подхода на производстве, который позволяет объективно оценивать профессиональные риски на каждом рабочем месте, а также улучшение службы профессиональных патологий, чтобы выявлять профессиональные болезни на ранних стадиях".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2252</TotalTime>
  <Words>2109</Words>
  <PresentationFormat>Экран (4:3)</PresentationFormat>
  <Paragraphs>301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17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227</cp:revision>
  <dcterms:modified xsi:type="dcterms:W3CDTF">2015-08-13T05:21:03Z</dcterms:modified>
</cp:coreProperties>
</file>