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xlsx" ContentType="application/vnd.openxmlformats-officedocument.spreadsheetml.sheet"/>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344" r:id="rId1"/>
  </p:sldMasterIdLst>
  <p:notesMasterIdLst>
    <p:notesMasterId r:id="rId18"/>
  </p:notesMasterIdLst>
  <p:sldIdLst>
    <p:sldId id="256" r:id="rId2"/>
    <p:sldId id="269" r:id="rId3"/>
    <p:sldId id="275" r:id="rId4"/>
    <p:sldId id="274" r:id="rId5"/>
    <p:sldId id="280" r:id="rId6"/>
    <p:sldId id="281" r:id="rId7"/>
    <p:sldId id="282" r:id="rId8"/>
    <p:sldId id="284" r:id="rId9"/>
    <p:sldId id="286" r:id="rId10"/>
    <p:sldId id="287" r:id="rId11"/>
    <p:sldId id="294" r:id="rId12"/>
    <p:sldId id="291" r:id="rId13"/>
    <p:sldId id="292" r:id="rId14"/>
    <p:sldId id="293" r:id="rId15"/>
    <p:sldId id="270" r:id="rId16"/>
    <p:sldId id="283" r:id="rId17"/>
  </p:sldIdLst>
  <p:sldSz cx="9144000" cy="6858000" type="screen4x3"/>
  <p:notesSz cx="6858000" cy="9144000"/>
  <p:defaultTextStyle>
    <a:defPPr>
      <a:defRPr lang="en-US"/>
    </a:defPPr>
    <a:lvl1pPr marL="0" algn="l" defTabSz="914400" rtl="0" latinLnBrk="0">
      <a:defRPr sz="1800" kern="1200">
        <a:solidFill>
          <a:schemeClr val="tx1"/>
        </a:solidFill>
        <a:latin typeface="+mn-lt"/>
        <a:ea typeface="+mn-ea"/>
        <a:cs typeface="+mn-cs"/>
      </a:defRPr>
    </a:lvl1pPr>
    <a:lvl2pPr marL="457200" algn="l" defTabSz="914400" rtl="0" latinLnBrk="0">
      <a:defRPr sz="1800" kern="1200">
        <a:solidFill>
          <a:schemeClr val="tx1"/>
        </a:solidFill>
        <a:latin typeface="+mn-lt"/>
        <a:ea typeface="+mn-ea"/>
        <a:cs typeface="+mn-cs"/>
      </a:defRPr>
    </a:lvl2pPr>
    <a:lvl3pPr marL="914400" algn="l" defTabSz="914400" rtl="0" latinLnBrk="0">
      <a:defRPr sz="1800" kern="1200">
        <a:solidFill>
          <a:schemeClr val="tx1"/>
        </a:solidFill>
        <a:latin typeface="+mn-lt"/>
        <a:ea typeface="+mn-ea"/>
        <a:cs typeface="+mn-cs"/>
      </a:defRPr>
    </a:lvl3pPr>
    <a:lvl4pPr marL="1371600" algn="l" defTabSz="914400" rtl="0" latinLnBrk="0">
      <a:defRPr sz="1800" kern="1200">
        <a:solidFill>
          <a:schemeClr val="tx1"/>
        </a:solidFill>
        <a:latin typeface="+mn-lt"/>
        <a:ea typeface="+mn-ea"/>
        <a:cs typeface="+mn-cs"/>
      </a:defRPr>
    </a:lvl4pPr>
    <a:lvl5pPr marL="1828800" algn="l" defTabSz="914400" rtl="0" latinLnBrk="0">
      <a:defRPr sz="1800" kern="1200">
        <a:solidFill>
          <a:schemeClr val="tx1"/>
        </a:solidFill>
        <a:latin typeface="+mn-lt"/>
        <a:ea typeface="+mn-ea"/>
        <a:cs typeface="+mn-cs"/>
      </a:defRPr>
    </a:lvl5pPr>
    <a:lvl6pPr marL="2286000" algn="l" defTabSz="914400" rtl="0" latinLnBrk="0">
      <a:defRPr sz="1800" kern="1200">
        <a:solidFill>
          <a:schemeClr val="tx1"/>
        </a:solidFill>
        <a:latin typeface="+mn-lt"/>
        <a:ea typeface="+mn-ea"/>
        <a:cs typeface="+mn-cs"/>
      </a:defRPr>
    </a:lvl6pPr>
    <a:lvl7pPr marL="2743200" algn="l" defTabSz="914400" rtl="0" latinLnBrk="0">
      <a:defRPr sz="1800" kern="1200">
        <a:solidFill>
          <a:schemeClr val="tx1"/>
        </a:solidFill>
        <a:latin typeface="+mn-lt"/>
        <a:ea typeface="+mn-ea"/>
        <a:cs typeface="+mn-cs"/>
      </a:defRPr>
    </a:lvl7pPr>
    <a:lvl8pPr marL="3200400" algn="l" defTabSz="914400" rtl="0" latinLnBrk="0">
      <a:defRPr sz="1800" kern="1200">
        <a:solidFill>
          <a:schemeClr val="tx1"/>
        </a:solidFill>
        <a:latin typeface="+mn-lt"/>
        <a:ea typeface="+mn-ea"/>
        <a:cs typeface="+mn-cs"/>
      </a:defRPr>
    </a:lvl8pPr>
    <a:lvl9pPr marL="3657600" algn="l" defTabSz="914400" rtl="0" latinLnBrk="0">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00"/>
    <a:srgbClr val="000099"/>
    <a:srgbClr val="9C8214"/>
    <a:srgbClr val="CC6600"/>
  </p:clrMru>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Средний стиль 2 - акцент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Средний стиль 2 - акцент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Средний стиль 2 - акцент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Средний стиль 2 - акцент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Средний стиль 2 - акцент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FD4443E-F989-4FC4-A0C8-D5A2AF1F390B}" styleName="Темный стиль 1 - акцент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202B0CA-FC54-4496-8BCA-5EF66A818D29}" styleName="Темный стиль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F2DE63D5-997A-4646-A377-4702673A728D}" styleName="Светлый стиль 2 - акцент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17292A2E-F333-43FB-9621-5CBBE7FDCDCB}" styleName="Светлый стиль 2 - акцент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A111915-BE36-4E01-A7E5-04B1672EAD32}" styleName="Светлый стиль 2 - акцент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638B1855-1B75-4FBE-930C-398BA8C253C6}" styleName="Стиль из темы 2 - акцент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6D9F66E-5EB9-4882-86FB-DCBF35E3C3E4}" styleName="Средний стиль 4 - акцент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E8034E78-7F5D-4C2E-B375-FC64B27BC917}" styleName="Темный стиль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B344D84-9AFB-497E-A393-DC336BA19D2E}" styleName="Средний стиль 3 - акцент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EB9631B5-78F2-41C9-869B-9F39066F8104}" styleName="Средний стиль 3 - акцент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85BE263C-DBD7-4A20-BB59-AAB30ACAA65A}" styleName="Средний стиль 3 - акцент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Средний стиль 3 - акцент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2838BEF-8BB2-4498-84A7-C5851F593DF1}" styleName="Средний стиль 4 - акцент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0505E3EF-67EA-436B-97B2-0124C06EBD24}" styleName="Средний стиль 4 - акцент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9808" autoAdjust="0"/>
    <p:restoredTop sz="98483" autoAdjust="0"/>
  </p:normalViewPr>
  <p:slideViewPr>
    <p:cSldViewPr>
      <p:cViewPr>
        <p:scale>
          <a:sx n="77" d="100"/>
          <a:sy n="77" d="100"/>
        </p:scale>
        <p:origin x="-486" y="-282"/>
      </p:cViewPr>
      <p:guideLst>
        <p:guide orient="horz" pos="2160"/>
        <p:guide pos="2880"/>
      </p:guideLst>
    </p:cSldViewPr>
  </p:slideViewPr>
  <p:outlineViewPr>
    <p:cViewPr>
      <p:scale>
        <a:sx n="33" d="100"/>
        <a:sy n="33" d="100"/>
      </p:scale>
      <p:origin x="48"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_____Microsoft_Office_Excel1.xlsx"/></Relationships>
</file>

<file path=ppt/charts/_rels/chart2.xml.rels><?xml version="1.0" encoding="UTF-8" standalone="yes"?>
<Relationships xmlns="http://schemas.openxmlformats.org/package/2006/relationships"><Relationship Id="rId1" Type="http://schemas.openxmlformats.org/officeDocument/2006/relationships/package" Target="../embeddings/_____Microsoft_Office_Excel2.xlsx"/></Relationships>
</file>

<file path=ppt/charts/chart1.xml><?xml version="1.0" encoding="utf-8"?>
<c:chartSpace xmlns:c="http://schemas.openxmlformats.org/drawingml/2006/chart" xmlns:a="http://schemas.openxmlformats.org/drawingml/2006/main" xmlns:r="http://schemas.openxmlformats.org/officeDocument/2006/relationships">
  <c:lang val="ru-RU"/>
  <c:chart>
    <c:title>
      <c:tx>
        <c:rich>
          <a:bodyPr/>
          <a:lstStyle/>
          <a:p>
            <a:pPr>
              <a:defRPr>
                <a:solidFill>
                  <a:srgbClr val="002060"/>
                </a:solidFill>
              </a:defRPr>
            </a:pPr>
            <a:r>
              <a:rPr lang="ru-RU" dirty="0">
                <a:solidFill>
                  <a:srgbClr val="002060"/>
                </a:solidFill>
              </a:rPr>
              <a:t>Распределение актуальных СТК по </a:t>
            </a:r>
            <a:r>
              <a:rPr lang="ru-RU" dirty="0" smtClean="0">
                <a:solidFill>
                  <a:srgbClr val="002060"/>
                </a:solidFill>
              </a:rPr>
              <a:t>отраслям</a:t>
            </a:r>
            <a:endParaRPr lang="ru-RU" dirty="0">
              <a:solidFill>
                <a:srgbClr val="002060"/>
              </a:solidFill>
            </a:endParaRPr>
          </a:p>
        </c:rich>
      </c:tx>
    </c:title>
    <c:view3D>
      <c:rotX val="30"/>
      <c:perspective val="30"/>
    </c:view3D>
    <c:plotArea>
      <c:layout>
        <c:manualLayout>
          <c:layoutTarget val="inner"/>
          <c:xMode val="edge"/>
          <c:yMode val="edge"/>
          <c:x val="1.4091014011667789E-2"/>
          <c:y val="0.14455458847579891"/>
          <c:w val="0.63787179420243301"/>
          <c:h val="0.6729624284352147"/>
        </c:manualLayout>
      </c:layout>
      <c:pie3DChart>
        <c:varyColors val="1"/>
        <c:ser>
          <c:idx val="0"/>
          <c:order val="0"/>
          <c:tx>
            <c:strRef>
              <c:f>Лист1!$B$1</c:f>
              <c:strCache>
                <c:ptCount val="1"/>
                <c:pt idx="0">
                  <c:v>Распределение актуальных СТК по отрослям</c:v>
                </c:pt>
              </c:strCache>
            </c:strRef>
          </c:tx>
          <c:dLbls>
            <c:dLbl>
              <c:idx val="2"/>
              <c:layout>
                <c:manualLayout>
                  <c:x val="-3.6169386196075411E-2"/>
                  <c:y val="-0.12295358455084926"/>
                </c:manualLayout>
              </c:layout>
              <c:showPercent val="1"/>
            </c:dLbl>
            <c:dLbl>
              <c:idx val="3"/>
              <c:layout>
                <c:manualLayout>
                  <c:x val="4.0949229344537938E-3"/>
                  <c:y val="-0.11178900428708757"/>
                </c:manualLayout>
              </c:layout>
              <c:showPercent val="1"/>
            </c:dLbl>
            <c:dLbl>
              <c:idx val="6"/>
              <c:layout>
                <c:manualLayout>
                  <c:x val="1.1881510863920135E-2"/>
                  <c:y val="5.963366691754024E-2"/>
                </c:manualLayout>
              </c:layout>
              <c:showPercent val="1"/>
            </c:dLbl>
            <c:dLbl>
              <c:idx val="7"/>
              <c:delete val="1"/>
            </c:dLbl>
            <c:txPr>
              <a:bodyPr/>
              <a:lstStyle/>
              <a:p>
                <a:pPr>
                  <a:defRPr sz="1200">
                    <a:solidFill>
                      <a:schemeClr val="tx1"/>
                    </a:solidFill>
                  </a:defRPr>
                </a:pPr>
                <a:endParaRPr lang="ru-RU"/>
              </a:p>
            </c:txPr>
            <c:showPercent val="1"/>
          </c:dLbls>
          <c:cat>
            <c:strRef>
              <c:f>Лист1!$A$2:$A$7</c:f>
              <c:strCache>
                <c:ptCount val="6"/>
                <c:pt idx="0">
                  <c:v>ЖКХ</c:v>
                </c:pt>
                <c:pt idx="1">
                  <c:v>АПК</c:v>
                </c:pt>
                <c:pt idx="2">
                  <c:v>Образование</c:v>
                </c:pt>
                <c:pt idx="3">
                  <c:v>Производство</c:v>
                </c:pt>
                <c:pt idx="4">
                  <c:v>Культура</c:v>
                </c:pt>
                <c:pt idx="5">
                  <c:v>Гос. учреждения</c:v>
                </c:pt>
              </c:strCache>
            </c:strRef>
          </c:cat>
          <c:val>
            <c:numRef>
              <c:f>Лист1!$B$2:$B$7</c:f>
              <c:numCache>
                <c:formatCode>General</c:formatCode>
                <c:ptCount val="6"/>
                <c:pt idx="0">
                  <c:v>3.4</c:v>
                </c:pt>
                <c:pt idx="1">
                  <c:v>1</c:v>
                </c:pt>
                <c:pt idx="2">
                  <c:v>2</c:v>
                </c:pt>
                <c:pt idx="3">
                  <c:v>2.1</c:v>
                </c:pt>
                <c:pt idx="4">
                  <c:v>2</c:v>
                </c:pt>
                <c:pt idx="5">
                  <c:v>1.9</c:v>
                </c:pt>
              </c:numCache>
            </c:numRef>
          </c:val>
        </c:ser>
        <c:ser>
          <c:idx val="1"/>
          <c:order val="1"/>
          <c:tx>
            <c:strRef>
              <c:f>Лист1!$C$1</c:f>
              <c:strCache>
                <c:ptCount val="1"/>
                <c:pt idx="0">
                  <c:v>Столбец1</c:v>
                </c:pt>
              </c:strCache>
            </c:strRef>
          </c:tx>
          <c:dLbls>
            <c:showPercent val="1"/>
          </c:dLbls>
          <c:cat>
            <c:strRef>
              <c:f>Лист1!$A$2:$A$7</c:f>
              <c:strCache>
                <c:ptCount val="6"/>
                <c:pt idx="0">
                  <c:v>ЖКХ</c:v>
                </c:pt>
                <c:pt idx="1">
                  <c:v>АПК</c:v>
                </c:pt>
                <c:pt idx="2">
                  <c:v>Образование</c:v>
                </c:pt>
                <c:pt idx="3">
                  <c:v>Производство</c:v>
                </c:pt>
                <c:pt idx="4">
                  <c:v>Культура</c:v>
                </c:pt>
                <c:pt idx="5">
                  <c:v>Гос. учреждения</c:v>
                </c:pt>
              </c:strCache>
            </c:strRef>
          </c:cat>
          <c:val>
            <c:numRef>
              <c:f>Лист1!$C$2:$C$8</c:f>
              <c:numCache>
                <c:formatCode>General</c:formatCode>
                <c:ptCount val="7"/>
              </c:numCache>
            </c:numRef>
          </c:val>
        </c:ser>
        <c:dLbls>
          <c:showPercent val="1"/>
        </c:dLbls>
      </c:pie3DChart>
    </c:plotArea>
    <c:legend>
      <c:legendPos val="r"/>
      <c:layout>
        <c:manualLayout>
          <c:xMode val="edge"/>
          <c:yMode val="edge"/>
          <c:x val="0.73366994265081986"/>
          <c:y val="0.17715230124892531"/>
          <c:w val="0.19183244666965274"/>
          <c:h val="0.35032424400111895"/>
        </c:manualLayout>
      </c:layout>
      <c:txPr>
        <a:bodyPr/>
        <a:lstStyle/>
        <a:p>
          <a:pPr>
            <a:defRPr sz="1000">
              <a:solidFill>
                <a:schemeClr val="tx1"/>
              </a:solidFill>
            </a:defRPr>
          </a:pPr>
          <a:endParaRPr lang="ru-RU"/>
        </a:p>
      </c:txPr>
    </c:legend>
    <c:plotVisOnly val="1"/>
  </c:chart>
  <c:txPr>
    <a:bodyPr/>
    <a:lstStyle/>
    <a:p>
      <a:pPr>
        <a:defRPr sz="1800"/>
      </a:pPr>
      <a:endParaRPr lang="ru-RU"/>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ru-RU"/>
  <c:chart>
    <c:title>
      <c:tx>
        <c:rich>
          <a:bodyPr/>
          <a:lstStyle/>
          <a:p>
            <a:pPr>
              <a:defRPr>
                <a:solidFill>
                  <a:srgbClr val="002060"/>
                </a:solidFill>
              </a:defRPr>
            </a:pPr>
            <a:r>
              <a:rPr lang="ru-RU" dirty="0">
                <a:solidFill>
                  <a:srgbClr val="002060"/>
                </a:solidFill>
              </a:rPr>
              <a:t>Причины актуальных СТК</a:t>
            </a:r>
          </a:p>
        </c:rich>
      </c:tx>
    </c:title>
    <c:view3D>
      <c:rotX val="30"/>
      <c:perspective val="30"/>
    </c:view3D>
    <c:plotArea>
      <c:layout>
        <c:manualLayout>
          <c:layoutTarget val="inner"/>
          <c:xMode val="edge"/>
          <c:yMode val="edge"/>
          <c:x val="0.15224358974358973"/>
          <c:y val="0.30816581750810562"/>
          <c:w val="0.80448717948717952"/>
          <c:h val="0.61924135402192371"/>
        </c:manualLayout>
      </c:layout>
      <c:pie3DChart>
        <c:varyColors val="1"/>
        <c:ser>
          <c:idx val="0"/>
          <c:order val="0"/>
          <c:tx>
            <c:strRef>
              <c:f>Лист1!$B$1</c:f>
              <c:strCache>
                <c:ptCount val="1"/>
                <c:pt idx="0">
                  <c:v>Причины актуальных СТК</c:v>
                </c:pt>
              </c:strCache>
            </c:strRef>
          </c:tx>
          <c:explosion val="25"/>
          <c:dLbls>
            <c:dLbl>
              <c:idx val="2"/>
              <c:layout>
                <c:manualLayout>
                  <c:x val="6.8449850111920757E-2"/>
                  <c:y val="-6.657173609059186E-2"/>
                </c:manualLayout>
              </c:layout>
              <c:showPercent val="1"/>
            </c:dLbl>
            <c:dLbl>
              <c:idx val="3"/>
              <c:layout>
                <c:manualLayout>
                  <c:x val="8.0224883750585674E-2"/>
                  <c:y val="-5.5137469136883249E-2"/>
                </c:manualLayout>
              </c:layout>
              <c:showPercent val="1"/>
            </c:dLbl>
            <c:dLbl>
              <c:idx val="4"/>
              <c:layout>
                <c:manualLayout>
                  <c:x val="8.0789168180900525E-2"/>
                  <c:y val="1.8723174309093864E-2"/>
                </c:manualLayout>
              </c:layout>
              <c:showPercent val="1"/>
            </c:dLbl>
            <c:dLbl>
              <c:idx val="5"/>
              <c:layout>
                <c:manualLayout>
                  <c:x val="3.5050732365907021E-2"/>
                  <c:y val="4.8542206773090235E-2"/>
                </c:manualLayout>
              </c:layout>
              <c:showPercent val="1"/>
            </c:dLbl>
            <c:txPr>
              <a:bodyPr/>
              <a:lstStyle/>
              <a:p>
                <a:pPr>
                  <a:defRPr>
                    <a:solidFill>
                      <a:srgbClr val="FFCC00"/>
                    </a:solidFill>
                  </a:defRPr>
                </a:pPr>
                <a:endParaRPr lang="ru-RU"/>
              </a:p>
            </c:txPr>
            <c:showPercent val="1"/>
          </c:dLbls>
          <c:cat>
            <c:strRef>
              <c:f>Лист1!$A$2:$A$7</c:f>
              <c:strCache>
                <c:ptCount val="6"/>
                <c:pt idx="0">
                  <c:v>заработная плата</c:v>
                </c:pt>
                <c:pt idx="1">
                  <c:v>сокращение работников</c:v>
                </c:pt>
                <c:pt idx="2">
                  <c:v>давление на членов профсоюза, коллективный договор</c:v>
                </c:pt>
                <c:pt idx="3">
                  <c:v>проезд в отпуск</c:v>
                </c:pt>
                <c:pt idx="4">
                  <c:v>реорганизация предприятия</c:v>
                </c:pt>
                <c:pt idx="5">
                  <c:v>оптимизация</c:v>
                </c:pt>
              </c:strCache>
            </c:strRef>
          </c:cat>
          <c:val>
            <c:numRef>
              <c:f>Лист1!$B$2:$B$7</c:f>
              <c:numCache>
                <c:formatCode>General</c:formatCode>
                <c:ptCount val="6"/>
                <c:pt idx="0">
                  <c:v>5</c:v>
                </c:pt>
                <c:pt idx="1">
                  <c:v>6</c:v>
                </c:pt>
                <c:pt idx="2">
                  <c:v>0.8</c:v>
                </c:pt>
                <c:pt idx="3">
                  <c:v>1</c:v>
                </c:pt>
                <c:pt idx="4">
                  <c:v>1.6</c:v>
                </c:pt>
                <c:pt idx="5">
                  <c:v>3</c:v>
                </c:pt>
              </c:numCache>
            </c:numRef>
          </c:val>
        </c:ser>
        <c:ser>
          <c:idx val="1"/>
          <c:order val="1"/>
          <c:tx>
            <c:strRef>
              <c:f>Лист1!$C$1</c:f>
              <c:strCache>
                <c:ptCount val="1"/>
                <c:pt idx="0">
                  <c:v>Столбец1</c:v>
                </c:pt>
              </c:strCache>
            </c:strRef>
          </c:tx>
          <c:dLbls>
            <c:showPercent val="1"/>
          </c:dLbls>
          <c:cat>
            <c:strRef>
              <c:f>Лист1!$A$2:$A$7</c:f>
              <c:strCache>
                <c:ptCount val="6"/>
                <c:pt idx="0">
                  <c:v>заработная плата</c:v>
                </c:pt>
                <c:pt idx="1">
                  <c:v>сокращение работников</c:v>
                </c:pt>
                <c:pt idx="2">
                  <c:v>давление на членов профсоюза, коллективный договор</c:v>
                </c:pt>
                <c:pt idx="3">
                  <c:v>проезд в отпуск</c:v>
                </c:pt>
                <c:pt idx="4">
                  <c:v>реорганизация предприятия</c:v>
                </c:pt>
                <c:pt idx="5">
                  <c:v>оптимизация</c:v>
                </c:pt>
              </c:strCache>
            </c:strRef>
          </c:cat>
          <c:val>
            <c:numRef>
              <c:f>Лист1!$C$2:$C$7</c:f>
              <c:numCache>
                <c:formatCode>General</c:formatCode>
                <c:ptCount val="6"/>
              </c:numCache>
            </c:numRef>
          </c:val>
        </c:ser>
        <c:dLbls>
          <c:showPercent val="1"/>
        </c:dLbls>
      </c:pie3DChart>
    </c:plotArea>
    <c:legend>
      <c:legendPos val="t"/>
      <c:legendEntry>
        <c:idx val="0"/>
        <c:txPr>
          <a:bodyPr/>
          <a:lstStyle/>
          <a:p>
            <a:pPr>
              <a:defRPr sz="1000">
                <a:solidFill>
                  <a:schemeClr val="tx1"/>
                </a:solidFill>
              </a:defRPr>
            </a:pPr>
            <a:endParaRPr lang="ru-RU"/>
          </a:p>
        </c:txPr>
      </c:legendEntry>
      <c:legendEntry>
        <c:idx val="1"/>
        <c:txPr>
          <a:bodyPr/>
          <a:lstStyle/>
          <a:p>
            <a:pPr>
              <a:defRPr sz="1000">
                <a:solidFill>
                  <a:schemeClr val="tx1"/>
                </a:solidFill>
              </a:defRPr>
            </a:pPr>
            <a:endParaRPr lang="ru-RU"/>
          </a:p>
        </c:txPr>
      </c:legendEntry>
      <c:legendEntry>
        <c:idx val="2"/>
        <c:txPr>
          <a:bodyPr/>
          <a:lstStyle/>
          <a:p>
            <a:pPr>
              <a:defRPr sz="1000">
                <a:solidFill>
                  <a:schemeClr val="tx1"/>
                </a:solidFill>
              </a:defRPr>
            </a:pPr>
            <a:endParaRPr lang="ru-RU"/>
          </a:p>
        </c:txPr>
      </c:legendEntry>
      <c:legendEntry>
        <c:idx val="3"/>
        <c:txPr>
          <a:bodyPr/>
          <a:lstStyle/>
          <a:p>
            <a:pPr>
              <a:defRPr sz="1000">
                <a:solidFill>
                  <a:schemeClr val="tx1"/>
                </a:solidFill>
              </a:defRPr>
            </a:pPr>
            <a:endParaRPr lang="ru-RU"/>
          </a:p>
        </c:txPr>
      </c:legendEntry>
      <c:legendEntry>
        <c:idx val="4"/>
        <c:txPr>
          <a:bodyPr/>
          <a:lstStyle/>
          <a:p>
            <a:pPr>
              <a:defRPr sz="1000">
                <a:solidFill>
                  <a:schemeClr val="tx1"/>
                </a:solidFill>
              </a:defRPr>
            </a:pPr>
            <a:endParaRPr lang="ru-RU"/>
          </a:p>
        </c:txPr>
      </c:legendEntry>
      <c:layout>
        <c:manualLayout>
          <c:xMode val="edge"/>
          <c:yMode val="edge"/>
          <c:x val="0.30213885523925244"/>
          <c:y val="7.247549019607849E-2"/>
          <c:w val="0.69786102998794208"/>
          <c:h val="0.24527466481739166"/>
        </c:manualLayout>
      </c:layout>
      <c:txPr>
        <a:bodyPr/>
        <a:lstStyle/>
        <a:p>
          <a:pPr>
            <a:defRPr sz="1000">
              <a:solidFill>
                <a:schemeClr val="tx1"/>
              </a:solidFill>
            </a:defRPr>
          </a:pPr>
          <a:endParaRPr lang="ru-RU"/>
        </a:p>
      </c:txPr>
    </c:legend>
    <c:plotVisOnly val="1"/>
  </c:chart>
  <c:txPr>
    <a:bodyPr/>
    <a:lstStyle/>
    <a:p>
      <a:pPr>
        <a:defRPr sz="1800"/>
      </a:pPr>
      <a:endParaRPr lang="ru-RU"/>
    </a:p>
  </c:txPr>
  <c:externalData r:id="rId1"/>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dirty="0"/>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35E8D9F-68A5-43A5-AD8D-C739FA0654CD}" type="datetimeFigureOut">
              <a:rPr lang="ru-RU" smtClean="0"/>
              <a:pPr/>
              <a:t>15.06.2015</a:t>
            </a:fld>
            <a:endParaRPr lang="ru-RU" dirty="0"/>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dirty="0"/>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dirty="0"/>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BCB425E-FAA4-4E47-A50F-37A3B4C0F9DC}" type="slidenum">
              <a:rPr lang="ru-RU" smtClean="0"/>
              <a:pPr/>
              <a:t>‹#›</a:t>
            </a:fld>
            <a:endParaRPr lang="ru-RU"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7BCB425E-FAA4-4E47-A50F-37A3B4C0F9DC}" type="slidenum">
              <a:rPr lang="ru-RU" smtClean="0"/>
              <a:pPr/>
              <a:t>1</a:t>
            </a:fld>
            <a:endParaRPr lang="ru-RU"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7EAF463A-BC7C-46EE-9F1E-7F377CCA4891}" type="datetimeFigureOut">
              <a:rPr lang="en-US" smtClean="0"/>
              <a:pPr/>
              <a:t>6/15/2015</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EAF463A-BC7C-46EE-9F1E-7F377CCA4891}" type="datetimeFigureOut">
              <a:rPr lang="en-US" smtClean="0"/>
              <a:pPr/>
              <a:t>6/15/2015</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7EAF463A-BC7C-46EE-9F1E-7F377CCA4891}" type="datetimeFigureOut">
              <a:rPr lang="en-US" smtClean="0"/>
              <a:pPr/>
              <a:t>6/15/2015</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7EAF463A-BC7C-46EE-9F1E-7F377CCA4891}" type="datetimeFigureOut">
              <a:rPr lang="en-US" smtClean="0"/>
              <a:pPr/>
              <a:t>6/15/2015</a:t>
            </a:fld>
            <a:endParaRPr lang="en-US" dirty="0"/>
          </a:p>
        </p:txBody>
      </p:sp>
      <p:sp>
        <p:nvSpPr>
          <p:cNvPr id="6" name="Нижний колонтитул 5"/>
          <p:cNvSpPr>
            <a:spLocks noGrp="1"/>
          </p:cNvSpPr>
          <p:nvPr>
            <p:ph type="ftr" sz="quarter" idx="11"/>
          </p:nvPr>
        </p:nvSpPr>
        <p:spPr/>
        <p:txBody>
          <a:bodyPr/>
          <a:lstStyle/>
          <a:p>
            <a:endParaRPr lang="en-US" dirty="0"/>
          </a:p>
        </p:txBody>
      </p:sp>
      <p:sp>
        <p:nvSpPr>
          <p:cNvPr id="7" name="Номер слайда 6"/>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7EAF463A-BC7C-46EE-9F1E-7F377CCA4891}" type="datetimeFigureOut">
              <a:rPr lang="en-US" smtClean="0"/>
              <a:pPr/>
              <a:t>6/15/2015</a:t>
            </a:fld>
            <a:endParaRPr lang="en-US" dirty="0"/>
          </a:p>
        </p:txBody>
      </p:sp>
      <p:sp>
        <p:nvSpPr>
          <p:cNvPr id="8" name="Нижний колонтитул 7"/>
          <p:cNvSpPr>
            <a:spLocks noGrp="1"/>
          </p:cNvSpPr>
          <p:nvPr>
            <p:ph type="ftr" sz="quarter" idx="11"/>
          </p:nvPr>
        </p:nvSpPr>
        <p:spPr/>
        <p:txBody>
          <a:bodyPr/>
          <a:lstStyle/>
          <a:p>
            <a:endParaRPr lang="en-US" dirty="0"/>
          </a:p>
        </p:txBody>
      </p:sp>
      <p:sp>
        <p:nvSpPr>
          <p:cNvPr id="9" name="Номер слайда 8"/>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7EAF463A-BC7C-46EE-9F1E-7F377CCA4891}" type="datetimeFigureOut">
              <a:rPr lang="en-US" smtClean="0"/>
              <a:pPr/>
              <a:t>6/15/2015</a:t>
            </a:fld>
            <a:endParaRPr lang="en-US" dirty="0"/>
          </a:p>
        </p:txBody>
      </p:sp>
      <p:sp>
        <p:nvSpPr>
          <p:cNvPr id="4" name="Нижний колонтитул 3"/>
          <p:cNvSpPr>
            <a:spLocks noGrp="1"/>
          </p:cNvSpPr>
          <p:nvPr>
            <p:ph type="ftr" sz="quarter" idx="11"/>
          </p:nvPr>
        </p:nvSpPr>
        <p:spPr/>
        <p:txBody>
          <a:bodyPr/>
          <a:lstStyle/>
          <a:p>
            <a:endParaRPr lang="en-US" dirty="0"/>
          </a:p>
        </p:txBody>
      </p:sp>
      <p:sp>
        <p:nvSpPr>
          <p:cNvPr id="5" name="Номер слайда 4"/>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7EAF463A-BC7C-46EE-9F1E-7F377CCA4891}" type="datetimeFigureOut">
              <a:rPr lang="en-US" smtClean="0"/>
              <a:pPr/>
              <a:t>6/15/2015</a:t>
            </a:fld>
            <a:endParaRPr lang="en-US" dirty="0"/>
          </a:p>
        </p:txBody>
      </p:sp>
      <p:sp>
        <p:nvSpPr>
          <p:cNvPr id="3" name="Нижний колонтитул 2"/>
          <p:cNvSpPr>
            <a:spLocks noGrp="1"/>
          </p:cNvSpPr>
          <p:nvPr>
            <p:ph type="ftr" sz="quarter" idx="11"/>
          </p:nvPr>
        </p:nvSpPr>
        <p:spPr/>
        <p:txBody>
          <a:bodyPr/>
          <a:lstStyle/>
          <a:p>
            <a:endParaRPr lang="en-US" dirty="0"/>
          </a:p>
        </p:txBody>
      </p:sp>
      <p:sp>
        <p:nvSpPr>
          <p:cNvPr id="4" name="Номер слайда 3"/>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7EAF463A-BC7C-46EE-9F1E-7F377CCA4891}" type="datetimeFigureOut">
              <a:rPr lang="en-US" smtClean="0"/>
              <a:pPr/>
              <a:t>6/15/2015</a:t>
            </a:fld>
            <a:endParaRPr lang="en-US" dirty="0"/>
          </a:p>
        </p:txBody>
      </p:sp>
      <p:sp>
        <p:nvSpPr>
          <p:cNvPr id="6" name="Нижний колонтитул 5"/>
          <p:cNvSpPr>
            <a:spLocks noGrp="1"/>
          </p:cNvSpPr>
          <p:nvPr>
            <p:ph type="ftr" sz="quarter" idx="11"/>
          </p:nvPr>
        </p:nvSpPr>
        <p:spPr/>
        <p:txBody>
          <a:bodyPr/>
          <a:lstStyle/>
          <a:p>
            <a:endParaRPr lang="en-US" dirty="0"/>
          </a:p>
        </p:txBody>
      </p:sp>
      <p:sp>
        <p:nvSpPr>
          <p:cNvPr id="7" name="Номер слайда 6"/>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dirty="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7EAF463A-BC7C-46EE-9F1E-7F377CCA4891}" type="datetimeFigureOut">
              <a:rPr lang="en-US" smtClean="0"/>
              <a:pPr/>
              <a:t>6/15/2015</a:t>
            </a:fld>
            <a:endParaRPr lang="en-US" dirty="0"/>
          </a:p>
        </p:txBody>
      </p:sp>
      <p:sp>
        <p:nvSpPr>
          <p:cNvPr id="6" name="Нижний колонтитул 5"/>
          <p:cNvSpPr>
            <a:spLocks noGrp="1"/>
          </p:cNvSpPr>
          <p:nvPr>
            <p:ph type="ftr" sz="quarter" idx="11"/>
          </p:nvPr>
        </p:nvSpPr>
        <p:spPr/>
        <p:txBody>
          <a:bodyPr/>
          <a:lstStyle/>
          <a:p>
            <a:endParaRPr lang="en-US" dirty="0"/>
          </a:p>
        </p:txBody>
      </p:sp>
      <p:sp>
        <p:nvSpPr>
          <p:cNvPr id="7" name="Номер слайда 6"/>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EAF463A-BC7C-46EE-9F1E-7F377CCA4891}" type="datetimeFigureOut">
              <a:rPr lang="en-US" smtClean="0"/>
              <a:pPr/>
              <a:t>6/15/2015</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EAF463A-BC7C-46EE-9F1E-7F377CCA4891}" type="datetimeFigureOut">
              <a:rPr lang="en-US" smtClean="0"/>
              <a:pPr/>
              <a:t>6/15/2015</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AF463A-BC7C-46EE-9F1E-7F377CCA4891}" type="datetimeFigureOut">
              <a:rPr lang="en-US" smtClean="0"/>
              <a:pPr/>
              <a:t>6/15/2015</a:t>
            </a:fld>
            <a:endParaRPr lang="en-US" dirty="0"/>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83448D-3A78-4528-A469-B745A65DA480}"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4345" r:id="rId1"/>
    <p:sldLayoutId id="2147484346" r:id="rId2"/>
    <p:sldLayoutId id="2147484347" r:id="rId3"/>
    <p:sldLayoutId id="2147484348" r:id="rId4"/>
    <p:sldLayoutId id="2147484349" r:id="rId5"/>
    <p:sldLayoutId id="2147484350" r:id="rId6"/>
    <p:sldLayoutId id="2147484351" r:id="rId7"/>
    <p:sldLayoutId id="2147484352" r:id="rId8"/>
    <p:sldLayoutId id="2147484353" r:id="rId9"/>
    <p:sldLayoutId id="2147484354" r:id="rId10"/>
    <p:sldLayoutId id="214748435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chart" Target="../charts/chart2.xml"/></Relationships>
</file>

<file path=ppt/slides/_rels/slide1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C:\Documents and Settings\trud.FPK\Рабочий стол\Документ Microsoft Office Publisher.jpg"/>
          <p:cNvPicPr>
            <a:picLocks noChangeAspect="1" noChangeArrowheads="1"/>
          </p:cNvPicPr>
          <p:nvPr/>
        </p:nvPicPr>
        <p:blipFill>
          <a:blip r:embed="rId3"/>
          <a:srcRect/>
          <a:stretch>
            <a:fillRect/>
          </a:stretch>
        </p:blipFill>
        <p:spPr bwMode="auto">
          <a:xfrm>
            <a:off x="-16561" y="0"/>
            <a:ext cx="9160561" cy="6858000"/>
          </a:xfrm>
          <a:prstGeom prst="rect">
            <a:avLst/>
          </a:prstGeom>
          <a:noFill/>
        </p:spPr>
      </p:pic>
      <p:sp>
        <p:nvSpPr>
          <p:cNvPr id="2" name="Заголовок 1"/>
          <p:cNvSpPr>
            <a:spLocks noGrp="1"/>
          </p:cNvSpPr>
          <p:nvPr>
            <p:ph type="ctrTitle"/>
          </p:nvPr>
        </p:nvSpPr>
        <p:spPr>
          <a:xfrm>
            <a:off x="0" y="228600"/>
            <a:ext cx="9144000" cy="1470025"/>
          </a:xfrm>
        </p:spPr>
        <p:txBody>
          <a:bodyPr>
            <a:noAutofit/>
          </a:bodyPr>
          <a:lstStyle/>
          <a:p>
            <a:r>
              <a:rPr lang="ru-RU" sz="3200" dirty="0" smtClean="0">
                <a:solidFill>
                  <a:srgbClr val="FFC000"/>
                </a:solidFill>
                <a:effectLst>
                  <a:outerShdw blurRad="38100" dist="38100" dir="2700000" algn="tl">
                    <a:srgbClr val="000000">
                      <a:alpha val="43137"/>
                    </a:srgbClr>
                  </a:outerShdw>
                </a:effectLst>
              </a:rPr>
              <a:t/>
            </a:r>
            <a:br>
              <a:rPr lang="ru-RU" sz="3200" dirty="0" smtClean="0">
                <a:solidFill>
                  <a:srgbClr val="FFC000"/>
                </a:solidFill>
                <a:effectLst>
                  <a:outerShdw blurRad="38100" dist="38100" dir="2700000" algn="tl">
                    <a:srgbClr val="000000">
                      <a:alpha val="43137"/>
                    </a:srgbClr>
                  </a:outerShdw>
                </a:effectLst>
              </a:rPr>
            </a:br>
            <a:r>
              <a:rPr lang="ru-RU" sz="3200" dirty="0" smtClean="0">
                <a:solidFill>
                  <a:srgbClr val="002060"/>
                </a:solidFill>
                <a:effectLst>
                  <a:outerShdw blurRad="38100" dist="38100" dir="2700000" algn="tl">
                    <a:srgbClr val="000000">
                      <a:alpha val="43137"/>
                    </a:srgbClr>
                  </a:outerShdw>
                </a:effectLst>
              </a:rPr>
              <a:t/>
            </a:r>
            <a:br>
              <a:rPr lang="ru-RU" sz="3200" dirty="0" smtClean="0">
                <a:solidFill>
                  <a:srgbClr val="002060"/>
                </a:solidFill>
                <a:effectLst>
                  <a:outerShdw blurRad="38100" dist="38100" dir="2700000" algn="tl">
                    <a:srgbClr val="000000">
                      <a:alpha val="43137"/>
                    </a:srgbClr>
                  </a:outerShdw>
                </a:effectLst>
              </a:rPr>
            </a:br>
            <a:r>
              <a:rPr lang="ru-RU" sz="4000" dirty="0" smtClean="0">
                <a:solidFill>
                  <a:srgbClr val="002060"/>
                </a:solidFill>
                <a:effectLst>
                  <a:outerShdw blurRad="38100" dist="38100" dir="2700000" algn="tl">
                    <a:srgbClr val="000000">
                      <a:alpha val="43137"/>
                    </a:srgbClr>
                  </a:outerShdw>
                </a:effectLst>
              </a:rPr>
              <a:t>Федерация профсоюзов Камчатки </a:t>
            </a:r>
            <a:r>
              <a:rPr lang="ru-RU" sz="3600" dirty="0" smtClean="0">
                <a:solidFill>
                  <a:srgbClr val="002060"/>
                </a:solidFill>
                <a:effectLst>
                  <a:outerShdw blurRad="38100" dist="38100" dir="2700000" algn="tl">
                    <a:srgbClr val="000000">
                      <a:alpha val="43137"/>
                    </a:srgbClr>
                  </a:outerShdw>
                </a:effectLst>
              </a:rPr>
              <a:t/>
            </a:r>
            <a:br>
              <a:rPr lang="ru-RU" sz="3600" dirty="0" smtClean="0">
                <a:solidFill>
                  <a:srgbClr val="002060"/>
                </a:solidFill>
                <a:effectLst>
                  <a:outerShdw blurRad="38100" dist="38100" dir="2700000" algn="tl">
                    <a:srgbClr val="000000">
                      <a:alpha val="43137"/>
                    </a:srgbClr>
                  </a:outerShdw>
                </a:effectLst>
              </a:rPr>
            </a:br>
            <a:r>
              <a:rPr lang="ru-RU" sz="3200" dirty="0" smtClean="0">
                <a:solidFill>
                  <a:srgbClr val="002060"/>
                </a:solidFill>
                <a:effectLst>
                  <a:outerShdw blurRad="38100" dist="38100" dir="2700000" algn="tl">
                    <a:srgbClr val="000000">
                      <a:alpha val="43137"/>
                    </a:srgbClr>
                  </a:outerShdw>
                </a:effectLst>
              </a:rPr>
              <a:t> Бюллетень  проекта</a:t>
            </a:r>
            <a:br>
              <a:rPr lang="ru-RU" sz="3200" dirty="0" smtClean="0">
                <a:solidFill>
                  <a:srgbClr val="002060"/>
                </a:solidFill>
                <a:effectLst>
                  <a:outerShdw blurRad="38100" dist="38100" dir="2700000" algn="tl">
                    <a:srgbClr val="000000">
                      <a:alpha val="43137"/>
                    </a:srgbClr>
                  </a:outerShdw>
                </a:effectLst>
              </a:rPr>
            </a:br>
            <a:r>
              <a:rPr lang="ru-RU" sz="3200" dirty="0" smtClean="0">
                <a:solidFill>
                  <a:srgbClr val="002060"/>
                </a:solidFill>
                <a:effectLst>
                  <a:outerShdw blurRad="38100" dist="38100" dir="2700000" algn="tl">
                    <a:srgbClr val="000000">
                      <a:alpha val="43137"/>
                    </a:srgbClr>
                  </a:outerShdw>
                </a:effectLst>
              </a:rPr>
              <a:t>«Социально-трудовые конфликты </a:t>
            </a:r>
            <a:br>
              <a:rPr lang="ru-RU" sz="3200" dirty="0" smtClean="0">
                <a:solidFill>
                  <a:srgbClr val="002060"/>
                </a:solidFill>
                <a:effectLst>
                  <a:outerShdw blurRad="38100" dist="38100" dir="2700000" algn="tl">
                    <a:srgbClr val="000000">
                      <a:alpha val="43137"/>
                    </a:srgbClr>
                  </a:outerShdw>
                </a:effectLst>
              </a:rPr>
            </a:br>
            <a:r>
              <a:rPr lang="ru-RU" sz="3200" dirty="0" smtClean="0">
                <a:solidFill>
                  <a:srgbClr val="002060"/>
                </a:solidFill>
                <a:effectLst>
                  <a:outerShdw blurRad="38100" dist="38100" dir="2700000" algn="tl">
                    <a:srgbClr val="000000">
                      <a:alpha val="43137"/>
                    </a:srgbClr>
                  </a:outerShdw>
                </a:effectLst>
              </a:rPr>
              <a:t>в Камчатском крае» </a:t>
            </a:r>
            <a:r>
              <a:rPr lang="ru-RU" sz="3200" dirty="0" smtClean="0">
                <a:solidFill>
                  <a:srgbClr val="FFC000"/>
                </a:solidFill>
                <a:effectLst>
                  <a:outerShdw blurRad="38100" dist="38100" dir="2700000" algn="tl">
                    <a:srgbClr val="000000">
                      <a:alpha val="43137"/>
                    </a:srgbClr>
                  </a:outerShdw>
                </a:effectLst>
              </a:rPr>
              <a:t/>
            </a:r>
            <a:br>
              <a:rPr lang="ru-RU" sz="3200" dirty="0" smtClean="0">
                <a:solidFill>
                  <a:srgbClr val="FFC000"/>
                </a:solidFill>
                <a:effectLst>
                  <a:outerShdw blurRad="38100" dist="38100" dir="2700000" algn="tl">
                    <a:srgbClr val="000000">
                      <a:alpha val="43137"/>
                    </a:srgbClr>
                  </a:outerShdw>
                </a:effectLst>
              </a:rPr>
            </a:br>
            <a:r>
              <a:rPr lang="ru-RU" sz="3200" dirty="0" smtClean="0">
                <a:solidFill>
                  <a:srgbClr val="FFC000"/>
                </a:solidFill>
                <a:effectLst>
                  <a:outerShdw blurRad="38100" dist="38100" dir="2700000" algn="tl">
                    <a:srgbClr val="000000">
                      <a:alpha val="43137"/>
                    </a:srgbClr>
                  </a:outerShdw>
                </a:effectLst>
              </a:rPr>
              <a:t> </a:t>
            </a:r>
            <a:endParaRPr lang="ru-RU" sz="4400" dirty="0">
              <a:solidFill>
                <a:srgbClr val="FFC000"/>
              </a:solidFill>
            </a:endParaRPr>
          </a:p>
        </p:txBody>
      </p:sp>
      <p:sp>
        <p:nvSpPr>
          <p:cNvPr id="8" name="TextBox 7"/>
          <p:cNvSpPr txBox="1"/>
          <p:nvPr/>
        </p:nvSpPr>
        <p:spPr>
          <a:xfrm>
            <a:off x="0" y="6211669"/>
            <a:ext cx="9144000" cy="1169551"/>
          </a:xfrm>
          <a:prstGeom prst="rect">
            <a:avLst/>
          </a:prstGeom>
          <a:noFill/>
        </p:spPr>
        <p:txBody>
          <a:bodyPr wrap="square" rtlCol="0">
            <a:spAutoFit/>
          </a:bodyPr>
          <a:lstStyle/>
          <a:p>
            <a:pPr algn="ctr"/>
            <a:r>
              <a:rPr lang="ru-RU" sz="2800" dirty="0" smtClean="0">
                <a:solidFill>
                  <a:schemeClr val="bg1"/>
                </a:solidFill>
                <a:effectLst>
                  <a:outerShdw blurRad="38100" dist="38100" dir="2700000" algn="tl">
                    <a:srgbClr val="000000">
                      <a:alpha val="43137"/>
                    </a:srgbClr>
                  </a:outerShdw>
                </a:effectLst>
              </a:rPr>
              <a:t>  </a:t>
            </a:r>
            <a:r>
              <a:rPr lang="ru-RU" sz="2800" dirty="0" smtClean="0">
                <a:solidFill>
                  <a:srgbClr val="002060"/>
                </a:solidFill>
                <a:effectLst>
                  <a:outerShdw blurRad="38100" dist="38100" dir="2700000" algn="tl">
                    <a:srgbClr val="000000">
                      <a:alpha val="43137"/>
                    </a:srgbClr>
                  </a:outerShdw>
                </a:effectLst>
              </a:rPr>
              <a:t>№ 06 (06) по состоянию на </a:t>
            </a:r>
            <a:r>
              <a:rPr lang="ru-RU" sz="2400" dirty="0" smtClean="0">
                <a:solidFill>
                  <a:srgbClr val="002060"/>
                </a:solidFill>
                <a:effectLst>
                  <a:outerShdw blurRad="38100" dist="38100" dir="2700000" algn="tl">
                    <a:srgbClr val="000000">
                      <a:alpha val="43137"/>
                    </a:srgbClr>
                  </a:outerShdw>
                </a:effectLst>
              </a:rPr>
              <a:t>15 июня 2015г.</a:t>
            </a:r>
          </a:p>
          <a:p>
            <a:pPr algn="ctr"/>
            <a:endParaRPr lang="ru-RU" sz="2400" dirty="0" smtClean="0">
              <a:solidFill>
                <a:srgbClr val="002060"/>
              </a:solidFill>
              <a:effectLst>
                <a:outerShdw blurRad="38100" dist="38100" dir="2700000" algn="tl">
                  <a:srgbClr val="000000">
                    <a:alpha val="43137"/>
                  </a:srgbClr>
                </a:outerShdw>
              </a:effectLst>
            </a:endParaRPr>
          </a:p>
          <a:p>
            <a:pPr algn="ctr"/>
            <a:endParaRPr lang="ru-RU" dirty="0"/>
          </a:p>
        </p:txBody>
      </p:sp>
      <p:pic>
        <p:nvPicPr>
          <p:cNvPr id="1026" name="Picture 2" descr="C:\Documents and Settings\trud.FPK\Рабочий стол\fwk-collins-fig07_012.jpg"/>
          <p:cNvPicPr>
            <a:picLocks noChangeAspect="1" noChangeArrowheads="1"/>
          </p:cNvPicPr>
          <p:nvPr/>
        </p:nvPicPr>
        <p:blipFill>
          <a:blip r:embed="rId4"/>
          <a:srcRect/>
          <a:stretch>
            <a:fillRect/>
          </a:stretch>
        </p:blipFill>
        <p:spPr bwMode="auto">
          <a:xfrm rot="21426369">
            <a:off x="845152" y="2453482"/>
            <a:ext cx="6722366" cy="3463886"/>
          </a:xfrm>
          <a:prstGeom prst="rect">
            <a:avLst/>
          </a:prstGeom>
          <a:noFill/>
          <a:effectLst>
            <a:innerShdw blurRad="63500" dist="50800" dir="13500000">
              <a:prstClr val="black">
                <a:alpha val="50000"/>
              </a:prstClr>
            </a:innerShdw>
            <a:softEdge rad="317500"/>
          </a:effectLst>
        </p:spPr>
      </p:pic>
    </p:spTree>
  </p:cSld>
  <p:clrMapOvr>
    <a:masterClrMapping/>
  </p:clrMapOvr>
  <p:transition spd="slow">
    <p:pull dir="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0" y="0"/>
            <a:ext cx="9160561" cy="6858000"/>
          </a:xfrm>
          <a:prstGeom prst="rect">
            <a:avLst/>
          </a:prstGeom>
          <a:noFill/>
        </p:spPr>
      </p:pic>
      <p:sp>
        <p:nvSpPr>
          <p:cNvPr id="4" name="Содержимое 3"/>
          <p:cNvSpPr>
            <a:spLocks noGrp="1"/>
          </p:cNvSpPr>
          <p:nvPr>
            <p:ph idx="1"/>
          </p:nvPr>
        </p:nvSpPr>
        <p:spPr>
          <a:xfrm>
            <a:off x="152400" y="609600"/>
            <a:ext cx="8839200" cy="5638800"/>
          </a:xfrm>
        </p:spPr>
        <p:txBody>
          <a:bodyPr>
            <a:normAutofit fontScale="62500" lnSpcReduction="20000"/>
          </a:bodyPr>
          <a:lstStyle/>
          <a:p>
            <a:pPr marL="708660" indent="-571500" algn="ctr">
              <a:buNone/>
            </a:pPr>
            <a:r>
              <a:rPr lang="ru-RU" sz="7100" dirty="0" smtClean="0">
                <a:solidFill>
                  <a:srgbClr val="002060"/>
                </a:solidFill>
              </a:rPr>
              <a:t>Содержание</a:t>
            </a:r>
          </a:p>
          <a:p>
            <a:pPr marL="708660" indent="-571500">
              <a:buNone/>
            </a:pPr>
            <a:endParaRPr lang="ru-RU" sz="3600" dirty="0" smtClean="0">
              <a:solidFill>
                <a:srgbClr val="002060"/>
              </a:solidFill>
            </a:endParaRPr>
          </a:p>
          <a:p>
            <a:pPr marL="994410" indent="-857250">
              <a:buNone/>
            </a:pPr>
            <a:endParaRPr lang="ru-RU" sz="3600" dirty="0" smtClean="0">
              <a:solidFill>
                <a:srgbClr val="002060"/>
              </a:solidFill>
            </a:endParaRPr>
          </a:p>
          <a:p>
            <a:pPr marL="994410" indent="-857250">
              <a:buNone/>
            </a:pPr>
            <a:r>
              <a:rPr lang="en-US" sz="3600" dirty="0" smtClean="0">
                <a:solidFill>
                  <a:srgbClr val="002060"/>
                </a:solidFill>
              </a:rPr>
              <a:t>I</a:t>
            </a:r>
            <a:r>
              <a:rPr lang="ru-RU" sz="3600" dirty="0" smtClean="0">
                <a:solidFill>
                  <a:srgbClr val="002060"/>
                </a:solidFill>
              </a:rPr>
              <a:t>. Социально – трудовые конфликты…………………………………..…………..3</a:t>
            </a:r>
            <a:endParaRPr lang="ru-RU" sz="800" dirty="0" smtClean="0">
              <a:solidFill>
                <a:srgbClr val="002060"/>
              </a:solidFill>
            </a:endParaRPr>
          </a:p>
          <a:p>
            <a:pPr marL="994410" indent="-857250">
              <a:buNone/>
            </a:pPr>
            <a:r>
              <a:rPr lang="en-US" sz="3600" dirty="0" smtClean="0">
                <a:solidFill>
                  <a:srgbClr val="002060"/>
                </a:solidFill>
              </a:rPr>
              <a:t>II</a:t>
            </a:r>
            <a:r>
              <a:rPr lang="ru-RU" sz="3600" dirty="0" smtClean="0">
                <a:solidFill>
                  <a:srgbClr val="002060"/>
                </a:solidFill>
              </a:rPr>
              <a:t>. СТК Камчатского края и события, указывающие на потенциальные СТК, возникшие в период с 15 </a:t>
            </a:r>
            <a:r>
              <a:rPr lang="ru-RU" sz="3600" dirty="0" smtClean="0">
                <a:solidFill>
                  <a:srgbClr val="002060"/>
                </a:solidFill>
              </a:rPr>
              <a:t>мая </a:t>
            </a:r>
            <a:r>
              <a:rPr lang="ru-RU" sz="3600" dirty="0" smtClean="0">
                <a:solidFill>
                  <a:srgbClr val="002060"/>
                </a:solidFill>
              </a:rPr>
              <a:t>2015г.  по 15 </a:t>
            </a:r>
            <a:r>
              <a:rPr lang="ru-RU" sz="3600" dirty="0" smtClean="0">
                <a:solidFill>
                  <a:srgbClr val="002060"/>
                </a:solidFill>
              </a:rPr>
              <a:t>июня </a:t>
            </a:r>
            <a:r>
              <a:rPr lang="ru-RU" sz="3600" dirty="0" smtClean="0">
                <a:solidFill>
                  <a:srgbClr val="002060"/>
                </a:solidFill>
              </a:rPr>
              <a:t>2015г</a:t>
            </a:r>
            <a:r>
              <a:rPr lang="ru-RU" sz="3600" dirty="0" smtClean="0">
                <a:solidFill>
                  <a:srgbClr val="002060"/>
                </a:solidFill>
              </a:rPr>
              <a:t>………………………….………………………………….……….</a:t>
            </a:r>
            <a:r>
              <a:rPr lang="ru-RU" sz="3600" dirty="0" smtClean="0">
                <a:solidFill>
                  <a:srgbClr val="002060"/>
                </a:solidFill>
              </a:rPr>
              <a:t>4</a:t>
            </a:r>
          </a:p>
          <a:p>
            <a:pPr marL="708660" indent="-571500">
              <a:buNone/>
            </a:pPr>
            <a:endParaRPr lang="ru-RU" sz="1500" dirty="0" smtClean="0">
              <a:solidFill>
                <a:srgbClr val="002060"/>
              </a:solidFill>
            </a:endParaRPr>
          </a:p>
          <a:p>
            <a:pPr marL="708660" indent="-571500">
              <a:buNone/>
            </a:pPr>
            <a:r>
              <a:rPr lang="en-US" sz="3600" dirty="0" smtClean="0">
                <a:solidFill>
                  <a:srgbClr val="002060"/>
                </a:solidFill>
              </a:rPr>
              <a:t>III</a:t>
            </a:r>
            <a:r>
              <a:rPr lang="ru-RU" sz="3600" dirty="0" smtClean="0">
                <a:solidFill>
                  <a:srgbClr val="002060"/>
                </a:solidFill>
              </a:rPr>
              <a:t>. СТК (в т.ч. потенциальные) Камчатского края, произошедшие за последние 12 месяцев……………………………………….………….…………5</a:t>
            </a:r>
          </a:p>
          <a:p>
            <a:pPr marL="708660" indent="-571500">
              <a:buNone/>
            </a:pPr>
            <a:endParaRPr lang="ru-RU" sz="1500" dirty="0" smtClean="0">
              <a:solidFill>
                <a:srgbClr val="002060"/>
              </a:solidFill>
            </a:endParaRPr>
          </a:p>
          <a:p>
            <a:pPr marL="708660" indent="-571500">
              <a:buNone/>
            </a:pPr>
            <a:r>
              <a:rPr lang="en-US" sz="3600" dirty="0" smtClean="0">
                <a:solidFill>
                  <a:srgbClr val="002060"/>
                </a:solidFill>
              </a:rPr>
              <a:t>IV</a:t>
            </a:r>
            <a:r>
              <a:rPr lang="ru-RU" sz="3600" dirty="0" smtClean="0">
                <a:solidFill>
                  <a:srgbClr val="002060"/>
                </a:solidFill>
              </a:rPr>
              <a:t>. Главное о социально-трудовых отношениях в РФ…………………... </a:t>
            </a:r>
            <a:r>
              <a:rPr lang="en-US" sz="3600" dirty="0" smtClean="0">
                <a:solidFill>
                  <a:srgbClr val="002060"/>
                </a:solidFill>
              </a:rPr>
              <a:t>1</a:t>
            </a:r>
            <a:r>
              <a:rPr lang="ru-RU" sz="3600" dirty="0" smtClean="0">
                <a:solidFill>
                  <a:srgbClr val="002060"/>
                </a:solidFill>
              </a:rPr>
              <a:t>2</a:t>
            </a:r>
          </a:p>
          <a:p>
            <a:pPr marL="708660" indent="-571500">
              <a:buNone/>
            </a:pPr>
            <a:endParaRPr lang="ru-RU" sz="1500" dirty="0" smtClean="0">
              <a:solidFill>
                <a:srgbClr val="002060"/>
              </a:solidFill>
            </a:endParaRPr>
          </a:p>
          <a:p>
            <a:pPr marL="708660" indent="-571500">
              <a:buNone/>
            </a:pPr>
            <a:r>
              <a:rPr lang="en-US" sz="3600" dirty="0" smtClean="0">
                <a:solidFill>
                  <a:srgbClr val="002060"/>
                </a:solidFill>
              </a:rPr>
              <a:t>V.</a:t>
            </a:r>
            <a:r>
              <a:rPr lang="ru-RU" sz="3600" dirty="0" smtClean="0">
                <a:solidFill>
                  <a:srgbClr val="002060"/>
                </a:solidFill>
              </a:rPr>
              <a:t> Данные о Федерации профсоюзов Камчатки………………………...…15</a:t>
            </a:r>
          </a:p>
          <a:p>
            <a:pPr marL="708660" indent="-571500">
              <a:buNone/>
            </a:pPr>
            <a:r>
              <a:rPr lang="en-US" sz="3600" dirty="0" smtClean="0">
                <a:solidFill>
                  <a:srgbClr val="002060"/>
                </a:solidFill>
              </a:rPr>
              <a:t>VI</a:t>
            </a:r>
            <a:r>
              <a:rPr lang="ru-RU" sz="3600" dirty="0" smtClean="0">
                <a:solidFill>
                  <a:srgbClr val="002060"/>
                </a:solidFill>
              </a:rPr>
              <a:t>. Распределения актуальных СТК по отраслям и основные причины СТК в Камчатском крае……………………………………..….…16</a:t>
            </a:r>
          </a:p>
          <a:p>
            <a:pPr marL="708660" indent="-571500">
              <a:buNone/>
            </a:pPr>
            <a:endParaRPr lang="ru-RU" sz="1500" dirty="0" smtClean="0">
              <a:solidFill>
                <a:srgbClr val="FFCC00"/>
              </a:solidFill>
            </a:endParaRPr>
          </a:p>
          <a:p>
            <a:pPr marL="708660" indent="-571500">
              <a:buNone/>
            </a:pPr>
            <a:endParaRPr lang="en-US" sz="3600" dirty="0" smtClean="0">
              <a:solidFill>
                <a:srgbClr val="FFC000"/>
              </a:solidFill>
            </a:endParaRPr>
          </a:p>
          <a:p>
            <a:pPr marL="651510" indent="-514350">
              <a:buNone/>
            </a:pPr>
            <a:endParaRPr lang="ru-RU" dirty="0" smtClean="0">
              <a:solidFill>
                <a:schemeClr val="bg1"/>
              </a:solidFill>
            </a:endParaRPr>
          </a:p>
          <a:p>
            <a:pPr marL="651510" indent="-514350">
              <a:buAutoNum type="arabicPeriod"/>
            </a:pPr>
            <a:endParaRPr lang="ru-RU" dirty="0">
              <a:solidFill>
                <a:schemeClr val="bg1"/>
              </a:solidFill>
            </a:endParaRPr>
          </a:p>
        </p:txBody>
      </p:sp>
      <p:pic>
        <p:nvPicPr>
          <p:cNvPr id="3" name="Picture 2" descr="\\Server\DATA\Public\флаг.jpg"/>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rot="712512">
            <a:off x="7467600" y="304800"/>
            <a:ext cx="1295400" cy="914400"/>
          </a:xfrm>
          <a:prstGeom prst="rect">
            <a:avLst/>
          </a:prstGeom>
          <a:noFill/>
          <a:ln>
            <a:noFill/>
            <a:prstDash val="solid"/>
          </a:ln>
          <a:effectLst/>
          <a:scene3d>
            <a:camera prst="orthographicFront"/>
            <a:lightRig rig="threePt" dir="t"/>
          </a:scene3d>
          <a:sp3d>
            <a:contourClr>
              <a:schemeClr val="bg1"/>
            </a:contourClr>
          </a:sp3d>
        </p:spPr>
      </p:pic>
    </p:spTree>
  </p:cSld>
  <p:clrMapOvr>
    <a:masterClrMapping/>
  </p:clrMapOvr>
  <p:transition spd="slow">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 y="0"/>
            <a:ext cx="9160561" cy="6858000"/>
          </a:xfrm>
          <a:prstGeom prst="rect">
            <a:avLst/>
          </a:prstGeom>
          <a:noFill/>
        </p:spPr>
      </p:pic>
      <p:sp>
        <p:nvSpPr>
          <p:cNvPr id="4" name="Прямоугольник 3"/>
          <p:cNvSpPr/>
          <p:nvPr/>
        </p:nvSpPr>
        <p:spPr>
          <a:xfrm>
            <a:off x="0" y="152400"/>
            <a:ext cx="9144000" cy="523220"/>
          </a:xfrm>
          <a:prstGeom prst="rect">
            <a:avLst/>
          </a:prstGeom>
        </p:spPr>
        <p:txBody>
          <a:bodyPr wrap="square">
            <a:spAutoFit/>
          </a:bodyPr>
          <a:lstStyle/>
          <a:p>
            <a:pPr algn="ctr"/>
            <a:r>
              <a:rPr lang="en-US" sz="2800" dirty="0" smtClean="0">
                <a:solidFill>
                  <a:srgbClr val="002060"/>
                </a:solidFill>
              </a:rPr>
              <a:t>I. </a:t>
            </a:r>
            <a:r>
              <a:rPr lang="ru-RU" sz="2800" dirty="0" smtClean="0">
                <a:solidFill>
                  <a:srgbClr val="002060"/>
                </a:solidFill>
              </a:rPr>
              <a:t>Социально – трудовые конфликты</a:t>
            </a:r>
            <a:endParaRPr lang="ru-RU" sz="2800" i="1" dirty="0">
              <a:solidFill>
                <a:srgbClr val="002060"/>
              </a:solidFill>
              <a:latin typeface="Arial Black" pitchFamily="34" charset="0"/>
            </a:endParaRPr>
          </a:p>
        </p:txBody>
      </p:sp>
      <p:sp>
        <p:nvSpPr>
          <p:cNvPr id="8" name="Содержимое 7"/>
          <p:cNvSpPr>
            <a:spLocks noGrp="1"/>
          </p:cNvSpPr>
          <p:nvPr>
            <p:ph idx="1"/>
          </p:nvPr>
        </p:nvSpPr>
        <p:spPr>
          <a:xfrm>
            <a:off x="304800" y="1066800"/>
            <a:ext cx="8458200" cy="5029200"/>
          </a:xfrm>
        </p:spPr>
        <p:txBody>
          <a:bodyPr>
            <a:normAutofit fontScale="62500" lnSpcReduction="20000"/>
          </a:bodyPr>
          <a:lstStyle/>
          <a:p>
            <a:pPr algn="just"/>
            <a:r>
              <a:rPr lang="ru-RU" b="1" dirty="0" smtClean="0">
                <a:solidFill>
                  <a:srgbClr val="002060"/>
                </a:solidFill>
              </a:rPr>
              <a:t>Социально-трудовые конфликты (СТК)</a:t>
            </a:r>
            <a:r>
              <a:rPr lang="ru-RU" dirty="0" smtClean="0">
                <a:solidFill>
                  <a:srgbClr val="002060"/>
                </a:solidFill>
              </a:rPr>
              <a:t> - неурегулированные противоречия между группами работников (в т.ч. объединённых в профсоюзы) и работодателями (в т.ч. в лице менеджмента организаций, предприятий, учреждений) в сфере трудовых отношений, принимающие характер противоборства  по вопросам применения действующего законодательства о труде, установления новых или изменения существующих условий труда. В рамках проекта не рассматриваются индивидуальные трудовые конфликты и споры. </a:t>
            </a:r>
          </a:p>
          <a:p>
            <a:pPr algn="just"/>
            <a:r>
              <a:rPr lang="ru-RU" dirty="0" smtClean="0">
                <a:solidFill>
                  <a:srgbClr val="002060"/>
                </a:solidFill>
              </a:rPr>
              <a:t>К числу СТК в проекте отнесены не только конфликты, происходящие в рамках законодательства РФ или предусмотренные международными нормами и правилами, но и любые другие формы протекания конфликтов связанных с трудовыми отношениями. 	</a:t>
            </a:r>
          </a:p>
          <a:p>
            <a:pPr algn="just"/>
            <a:r>
              <a:rPr lang="ru-RU" dirty="0" smtClean="0">
                <a:solidFill>
                  <a:srgbClr val="002060"/>
                </a:solidFill>
              </a:rPr>
              <a:t>Словосочетание «социально-трудовые» применяется для выделения конфликтов, влияющих на атмосферу социально-трудовых отношений на территории или в отрасли, имеющих значение для жизни общества, несущих потенциальную или фактическую угрозу социальному миру и стабильности.</a:t>
            </a:r>
          </a:p>
          <a:p>
            <a:endParaRPr lang="ru-RU" dirty="0"/>
          </a:p>
        </p:txBody>
      </p:sp>
    </p:spTree>
  </p:cSld>
  <p:clrMapOvr>
    <a:masterClrMapping/>
  </p:clrMapOvr>
  <p:transition spd="slow">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0" y="0"/>
            <a:ext cx="9160561" cy="6858000"/>
          </a:xfrm>
          <a:prstGeom prst="rect">
            <a:avLst/>
          </a:prstGeom>
          <a:noFill/>
        </p:spPr>
      </p:pic>
      <p:sp>
        <p:nvSpPr>
          <p:cNvPr id="4" name="Прямоугольник 3"/>
          <p:cNvSpPr/>
          <p:nvPr/>
        </p:nvSpPr>
        <p:spPr>
          <a:xfrm>
            <a:off x="0" y="0"/>
            <a:ext cx="8991600" cy="1200329"/>
          </a:xfrm>
          <a:prstGeom prst="rect">
            <a:avLst/>
          </a:prstGeom>
        </p:spPr>
        <p:txBody>
          <a:bodyPr wrap="square">
            <a:spAutoFit/>
          </a:bodyPr>
          <a:lstStyle/>
          <a:p>
            <a:pPr algn="ctr"/>
            <a:r>
              <a:rPr lang="ru-RU" sz="2400" dirty="0" smtClean="0">
                <a:solidFill>
                  <a:srgbClr val="002060"/>
                </a:solidFill>
                <a:latin typeface="Arial" pitchFamily="34" charset="0"/>
                <a:cs typeface="Arial" pitchFamily="34" charset="0"/>
              </a:rPr>
              <a:t>II. </a:t>
            </a:r>
            <a:r>
              <a:rPr lang="ru-RU" sz="2400" dirty="0" smtClean="0">
                <a:solidFill>
                  <a:srgbClr val="002060"/>
                </a:solidFill>
              </a:rPr>
              <a:t>СТК Камчатского края и события, указывающие на потенциальные СТК, возникшие в период</a:t>
            </a:r>
          </a:p>
          <a:p>
            <a:pPr algn="ctr"/>
            <a:r>
              <a:rPr lang="ru-RU" sz="2400" dirty="0" smtClean="0">
                <a:solidFill>
                  <a:srgbClr val="002060"/>
                </a:solidFill>
              </a:rPr>
              <a:t> с 15 мая 2015г.  по 15 июня 2015г.</a:t>
            </a:r>
            <a:endParaRPr lang="ru-RU" sz="2400" dirty="0">
              <a:solidFill>
                <a:srgbClr val="002060"/>
              </a:solidFill>
            </a:endParaRPr>
          </a:p>
        </p:txBody>
      </p:sp>
      <p:graphicFrame>
        <p:nvGraphicFramePr>
          <p:cNvPr id="8" name="Содержимое 6"/>
          <p:cNvGraphicFramePr>
            <a:graphicFrameLocks/>
          </p:cNvGraphicFramePr>
          <p:nvPr/>
        </p:nvGraphicFramePr>
        <p:xfrm>
          <a:off x="76200" y="1394841"/>
          <a:ext cx="8991600" cy="4960239"/>
        </p:xfrm>
        <a:graphic>
          <a:graphicData uri="http://schemas.openxmlformats.org/drawingml/2006/table">
            <a:tbl>
              <a:tblPr/>
              <a:tblGrid>
                <a:gridCol w="1752600"/>
                <a:gridCol w="1600200"/>
                <a:gridCol w="1371600"/>
                <a:gridCol w="2971800"/>
                <a:gridCol w="1295400"/>
              </a:tblGrid>
              <a:tr h="565084">
                <a:tc>
                  <a:txBody>
                    <a:bodyPr/>
                    <a:lstStyle/>
                    <a:p>
                      <a:pPr algn="ctr" fontAlgn="t"/>
                      <a:r>
                        <a:rPr lang="ru-RU" sz="1200" b="1" i="0" u="none" strike="noStrike" dirty="0">
                          <a:solidFill>
                            <a:srgbClr val="000000"/>
                          </a:solidFill>
                          <a:latin typeface="Calibri"/>
                        </a:rPr>
                        <a:t>Дата возникновения </a:t>
                      </a:r>
                      <a:r>
                        <a:rPr lang="ru-RU" sz="1200" b="1" i="0" u="none" strike="noStrike" dirty="0" smtClean="0">
                          <a:solidFill>
                            <a:srgbClr val="000000"/>
                          </a:solidFill>
                          <a:latin typeface="Calibri"/>
                        </a:rPr>
                        <a:t>СТК/ событие</a:t>
                      </a:r>
                      <a:endParaRPr lang="ru-RU" sz="1200" b="1"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200" b="1" i="0" u="none" strike="noStrike" dirty="0">
                          <a:solidFill>
                            <a:srgbClr val="000000"/>
                          </a:solidFill>
                          <a:latin typeface="Calibri"/>
                        </a:rPr>
                        <a:t>Предприятие, </a:t>
                      </a:r>
                      <a:endParaRPr lang="ru-RU" sz="1200" b="1" i="0" u="none" strike="noStrike" dirty="0" smtClean="0">
                        <a:solidFill>
                          <a:srgbClr val="000000"/>
                        </a:solidFill>
                        <a:latin typeface="Calibri"/>
                      </a:endParaRPr>
                    </a:p>
                    <a:p>
                      <a:pPr algn="ctr" fontAlgn="t"/>
                      <a:r>
                        <a:rPr lang="ru-RU" sz="1200" b="1" i="0" u="none" strike="noStrike" dirty="0" smtClean="0">
                          <a:solidFill>
                            <a:srgbClr val="000000"/>
                          </a:solidFill>
                          <a:latin typeface="Calibri"/>
                        </a:rPr>
                        <a:t>Организация</a:t>
                      </a:r>
                      <a:endParaRPr lang="ru-RU" sz="1200" b="1"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200" b="1" i="0" u="none" strike="noStrike" dirty="0">
                          <a:solidFill>
                            <a:srgbClr val="000000"/>
                          </a:solidFill>
                          <a:latin typeface="Calibri"/>
                        </a:rPr>
                        <a:t>Причина возникновения СТК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200" b="1" i="0" u="none" strike="noStrike" dirty="0">
                          <a:solidFill>
                            <a:srgbClr val="000000"/>
                          </a:solidFill>
                          <a:latin typeface="Calibri"/>
                        </a:rPr>
                        <a:t>Стороны СТК</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b"/>
                      <a:r>
                        <a:rPr lang="ru-RU" sz="1200" b="1" i="0" u="none" strike="noStrike" dirty="0" smtClean="0">
                          <a:solidFill>
                            <a:srgbClr val="000000"/>
                          </a:solidFill>
                          <a:latin typeface="Calibri"/>
                        </a:rPr>
                        <a:t>Итог</a:t>
                      </a:r>
                      <a:endParaRPr lang="ru-RU" sz="1200" b="1"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2787716">
                <a:tc>
                  <a:txBody>
                    <a:bodyPr/>
                    <a:lstStyle/>
                    <a:p>
                      <a:pPr algn="ctr" fontAlgn="t"/>
                      <a:r>
                        <a:rPr lang="ru-RU" sz="1200" b="0" i="0" u="none" strike="noStrike" kern="1200" dirty="0" smtClean="0">
                          <a:solidFill>
                            <a:srgbClr val="000000"/>
                          </a:solidFill>
                          <a:latin typeface="+mn-lt"/>
                          <a:ea typeface="+mn-ea"/>
                          <a:cs typeface="+mn-cs"/>
                        </a:rPr>
                        <a:t>Май 2015</a:t>
                      </a:r>
                    </a:p>
                    <a:p>
                      <a:pPr algn="ctr" fontAlgn="t"/>
                      <a:endParaRPr lang="ru-RU" sz="1200" b="0" i="0" u="none" strike="noStrike" kern="1200" dirty="0" smtClean="0">
                        <a:solidFill>
                          <a:srgbClr val="000000"/>
                        </a:solidFill>
                        <a:latin typeface="+mn-lt"/>
                        <a:ea typeface="+mn-ea"/>
                        <a:cs typeface="+mn-cs"/>
                      </a:endParaRPr>
                    </a:p>
                    <a:p>
                      <a:pPr marL="0" marR="0" indent="0" algn="ctr" defTabSz="914400" rtl="0" eaLnBrk="1" fontAlgn="t" latinLnBrk="0" hangingPunct="1">
                        <a:lnSpc>
                          <a:spcPct val="100000"/>
                        </a:lnSpc>
                        <a:spcBef>
                          <a:spcPts val="0"/>
                        </a:spcBef>
                        <a:spcAft>
                          <a:spcPts val="0"/>
                        </a:spcAft>
                        <a:buClrTx/>
                        <a:buSzTx/>
                        <a:buFontTx/>
                        <a:buNone/>
                        <a:tabLst/>
                        <a:defRPr/>
                      </a:pPr>
                      <a:r>
                        <a:rPr lang="ru-RU" sz="1200" b="0" i="0" u="none" strike="noStrike" kern="1200" dirty="0" smtClean="0">
                          <a:solidFill>
                            <a:srgbClr val="000000"/>
                          </a:solidFill>
                          <a:latin typeface="+mn-lt"/>
                          <a:ea typeface="+mn-ea"/>
                          <a:cs typeface="+mn-cs"/>
                        </a:rPr>
                        <a:t>Организации, подведомственные Федеральному агентству</a:t>
                      </a:r>
                      <a:r>
                        <a:rPr lang="ru-RU" sz="1200" b="0" i="0" u="none" strike="noStrike" kern="1200" baseline="0" dirty="0" smtClean="0">
                          <a:solidFill>
                            <a:srgbClr val="000000"/>
                          </a:solidFill>
                          <a:latin typeface="+mn-lt"/>
                          <a:ea typeface="+mn-ea"/>
                          <a:cs typeface="+mn-cs"/>
                        </a:rPr>
                        <a:t> научных учреждений (ФАНО): </a:t>
                      </a:r>
                      <a:r>
                        <a:rPr lang="ru-RU" sz="1200" b="0" i="0" u="none" strike="noStrike" kern="1200" dirty="0" smtClean="0">
                          <a:solidFill>
                            <a:srgbClr val="000000"/>
                          </a:solidFill>
                          <a:latin typeface="+mn-lt"/>
                          <a:ea typeface="+mn-ea"/>
                          <a:cs typeface="+mn-cs"/>
                        </a:rPr>
                        <a:t>Институт вулканологии и сейсмологии ДВО РАН, Камчатский филиал Геофизической службы РАН,</a:t>
                      </a:r>
                      <a:r>
                        <a:rPr lang="ru-RU" sz="1200" b="0" i="0" u="none" strike="noStrike" kern="1200" baseline="0" dirty="0" smtClean="0">
                          <a:solidFill>
                            <a:srgbClr val="000000"/>
                          </a:solidFill>
                          <a:latin typeface="+mn-lt"/>
                          <a:ea typeface="+mn-ea"/>
                          <a:cs typeface="+mn-cs"/>
                        </a:rPr>
                        <a:t> Институт космофизических исследований и распространения радиоволн ДВО РАН, Камчатский филиал Тихоокеанского института географии ДВО РАН, Научно-исследовательский геотехнологический центр ДВО РАН требуют оплаты проезда в отпуск</a:t>
                      </a:r>
                      <a:endParaRPr lang="ru-RU" sz="120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200" b="0" i="0" u="none" strike="noStrike" kern="1200" dirty="0" smtClean="0">
                          <a:solidFill>
                            <a:srgbClr val="000000"/>
                          </a:solidFill>
                          <a:latin typeface="+mn-lt"/>
                          <a:ea typeface="+mn-ea"/>
                          <a:cs typeface="+mn-cs"/>
                        </a:rPr>
                        <a:t>Институт вулканологии и сейсмологии ДВО РАН, Камчатский филиал Геофизической службы РАН,</a:t>
                      </a:r>
                      <a:r>
                        <a:rPr lang="ru-RU" sz="1200" b="0" i="0" u="none" strike="noStrike" kern="1200" baseline="0" dirty="0" smtClean="0">
                          <a:solidFill>
                            <a:srgbClr val="000000"/>
                          </a:solidFill>
                          <a:latin typeface="+mn-lt"/>
                          <a:ea typeface="+mn-ea"/>
                          <a:cs typeface="+mn-cs"/>
                        </a:rPr>
                        <a:t> Институт космофизических исследований и распространения радиоволн ДВО РАН, Камчатский филиал Тихоокеанского института географии ДВО РАН, Научно-исследовательский геотехнологический центр ДВО РАН </a:t>
                      </a:r>
                      <a:endParaRPr lang="ru-RU" sz="120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200" b="0" i="0" u="none" strike="noStrike" kern="1200" dirty="0" smtClean="0">
                          <a:solidFill>
                            <a:srgbClr val="000000"/>
                          </a:solidFill>
                          <a:latin typeface="+mn-lt"/>
                          <a:ea typeface="+mn-ea"/>
                          <a:cs typeface="+mn-cs"/>
                        </a:rPr>
                        <a:t>Нарушение прав работников , проживающих в районе Крайнего Севера, на оплату проезда в отпуск</a:t>
                      </a:r>
                    </a:p>
                    <a:p>
                      <a:pPr algn="ctr" fontAlgn="t"/>
                      <a:endParaRPr lang="ru-RU" sz="120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200" b="1" i="0" u="none" strike="noStrike" kern="1200" dirty="0" smtClean="0">
                          <a:solidFill>
                            <a:srgbClr val="000000"/>
                          </a:solidFill>
                          <a:latin typeface="+mn-lt"/>
                          <a:ea typeface="+mn-ea"/>
                          <a:cs typeface="+mn-cs"/>
                        </a:rPr>
                        <a:t>Противоборствующие стороны: </a:t>
                      </a:r>
                    </a:p>
                    <a:p>
                      <a:pPr algn="l" fontAlgn="t"/>
                      <a:r>
                        <a:rPr lang="ru-RU" sz="1200" b="0" i="0" u="none" strike="noStrike" kern="1200" dirty="0" smtClean="0">
                          <a:solidFill>
                            <a:srgbClr val="000000"/>
                          </a:solidFill>
                          <a:latin typeface="+mn-lt"/>
                          <a:ea typeface="+mn-ea"/>
                          <a:cs typeface="+mn-cs"/>
                        </a:rPr>
                        <a:t>1. Работники предприятий Институт вулканологии и сейсмологии ДВО РАН, Камчатский филиал Геофизической службы РАН,</a:t>
                      </a:r>
                      <a:r>
                        <a:rPr lang="ru-RU" sz="1200" b="0" i="0" u="none" strike="noStrike" kern="1200" baseline="0" dirty="0" smtClean="0">
                          <a:solidFill>
                            <a:srgbClr val="000000"/>
                          </a:solidFill>
                          <a:latin typeface="+mn-lt"/>
                          <a:ea typeface="+mn-ea"/>
                          <a:cs typeface="+mn-cs"/>
                        </a:rPr>
                        <a:t> Институт космофизических исследований и распространения радиоволн ДВО РАН, Камчатский филиал Тихоокеанского института географии ДВО РАН, Научно-исследовательский геотехнологический центр ДВО РАН </a:t>
                      </a:r>
                      <a:r>
                        <a:rPr lang="ru-RU" sz="1200" b="1" i="0" u="none" strike="noStrike" kern="1200" dirty="0" smtClean="0">
                          <a:solidFill>
                            <a:srgbClr val="000000"/>
                          </a:solidFill>
                          <a:latin typeface="+mn-lt"/>
                          <a:ea typeface="+mn-ea"/>
                          <a:cs typeface="+mn-cs"/>
                        </a:rPr>
                        <a:t>Активная поддержка участников:  </a:t>
                      </a:r>
                      <a:r>
                        <a:rPr lang="ru-RU" sz="1200" b="0" i="0" u="none" strike="noStrike" kern="1200" dirty="0" smtClean="0">
                          <a:solidFill>
                            <a:srgbClr val="000000"/>
                          </a:solidFill>
                          <a:latin typeface="+mn-lt"/>
                          <a:ea typeface="+mn-ea"/>
                          <a:cs typeface="+mn-cs"/>
                        </a:rPr>
                        <a:t>Камчатская краевая организация  профсоюза работников народного образования и науки РФ</a:t>
                      </a:r>
                    </a:p>
                    <a:p>
                      <a:pPr marL="0" marR="0" indent="0" algn="l" defTabSz="914400" rtl="0" eaLnBrk="1" fontAlgn="t" latinLnBrk="0" hangingPunct="1">
                        <a:lnSpc>
                          <a:spcPct val="100000"/>
                        </a:lnSpc>
                        <a:spcBef>
                          <a:spcPts val="0"/>
                        </a:spcBef>
                        <a:spcAft>
                          <a:spcPts val="0"/>
                        </a:spcAft>
                        <a:buClrTx/>
                        <a:buSzTx/>
                        <a:buFontTx/>
                        <a:buNone/>
                        <a:tabLst/>
                        <a:defRPr/>
                      </a:pPr>
                      <a:r>
                        <a:rPr lang="ru-RU" sz="1200" b="1" i="0" u="none" strike="noStrike" kern="1200" dirty="0" smtClean="0">
                          <a:solidFill>
                            <a:srgbClr val="000000"/>
                          </a:solidFill>
                          <a:latin typeface="+mn-lt"/>
                          <a:ea typeface="+mn-ea"/>
                          <a:cs typeface="+mn-cs"/>
                        </a:rPr>
                        <a:t>Привлеченные участники:</a:t>
                      </a:r>
                    </a:p>
                    <a:p>
                      <a:pPr marL="0" marR="0" indent="0" algn="l" defTabSz="914400" rtl="0" eaLnBrk="1" fontAlgn="t" latinLnBrk="0" hangingPunct="1">
                        <a:lnSpc>
                          <a:spcPct val="100000"/>
                        </a:lnSpc>
                        <a:spcBef>
                          <a:spcPts val="0"/>
                        </a:spcBef>
                        <a:spcAft>
                          <a:spcPts val="0"/>
                        </a:spcAft>
                        <a:buClrTx/>
                        <a:buSzTx/>
                        <a:buFontTx/>
                        <a:buNone/>
                        <a:tabLst/>
                        <a:defRPr/>
                      </a:pPr>
                      <a:r>
                        <a:rPr lang="ru-RU" sz="1200" b="0" i="0" u="none" strike="noStrike" kern="1200" dirty="0" smtClean="0">
                          <a:solidFill>
                            <a:srgbClr val="000000"/>
                          </a:solidFill>
                          <a:latin typeface="+mn-lt"/>
                          <a:ea typeface="+mn-ea"/>
                          <a:cs typeface="+mn-cs"/>
                        </a:rPr>
                        <a:t>2. </a:t>
                      </a:r>
                      <a:r>
                        <a:rPr lang="ru-RU" sz="1200" b="0" i="0" u="none" strike="noStrike" kern="1200" baseline="0" dirty="0" smtClean="0">
                          <a:solidFill>
                            <a:srgbClr val="000000"/>
                          </a:solidFill>
                          <a:latin typeface="+mn-lt"/>
                          <a:ea typeface="+mn-ea"/>
                          <a:cs typeface="+mn-cs"/>
                        </a:rPr>
                        <a:t>Правительство РФ, Прокуратура Камчатского края, Администрация  </a:t>
                      </a:r>
                      <a:r>
                        <a:rPr lang="ru-RU" sz="1200" b="0" i="0" u="none" strike="noStrike" kern="1200" dirty="0" smtClean="0">
                          <a:solidFill>
                            <a:srgbClr val="000000"/>
                          </a:solidFill>
                          <a:latin typeface="+mn-lt"/>
                          <a:ea typeface="+mn-ea"/>
                          <a:cs typeface="+mn-cs"/>
                        </a:rPr>
                        <a:t>Федерального агентства</a:t>
                      </a:r>
                      <a:r>
                        <a:rPr lang="ru-RU" sz="1200" b="0" i="0" u="none" strike="noStrike" kern="1200" baseline="0" dirty="0" smtClean="0">
                          <a:solidFill>
                            <a:srgbClr val="000000"/>
                          </a:solidFill>
                          <a:latin typeface="+mn-lt"/>
                          <a:ea typeface="+mn-ea"/>
                          <a:cs typeface="+mn-cs"/>
                        </a:rPr>
                        <a:t> научных учреждений (ФАНО).</a:t>
                      </a:r>
                      <a:endParaRPr lang="ru-RU" sz="1200" b="0" i="0" u="none" strike="noStrike" kern="1200" dirty="0" smtClean="0">
                        <a:solidFill>
                          <a:srgbClr val="000000"/>
                        </a:solidFill>
                        <a:latin typeface="+mn-lt"/>
                        <a:ea typeface="+mn-ea"/>
                        <a:cs typeface="+mn-cs"/>
                      </a:endParaRPr>
                    </a:p>
                    <a:p>
                      <a:pPr marL="0" marR="0" indent="0" algn="l" defTabSz="914400" rtl="0" eaLnBrk="1" fontAlgn="t" latinLnBrk="0" hangingPunct="1">
                        <a:lnSpc>
                          <a:spcPct val="100000"/>
                        </a:lnSpc>
                        <a:spcBef>
                          <a:spcPts val="0"/>
                        </a:spcBef>
                        <a:spcAft>
                          <a:spcPts val="0"/>
                        </a:spcAft>
                        <a:buClrTx/>
                        <a:buSzTx/>
                        <a:buFontTx/>
                        <a:buNone/>
                        <a:tabLst/>
                        <a:defRPr/>
                      </a:pPr>
                      <a:endParaRPr lang="ru-RU" sz="1200" b="0" i="0" u="none" strike="noStrike" kern="1200" dirty="0" smtClean="0">
                        <a:solidFill>
                          <a:srgbClr val="000000"/>
                        </a:solidFill>
                        <a:latin typeface="+mn-lt"/>
                        <a:ea typeface="+mn-ea"/>
                        <a:cs typeface="+mn-cs"/>
                      </a:endParaRPr>
                    </a:p>
                    <a:p>
                      <a:pPr marL="0" marR="0" indent="0" algn="l" defTabSz="914400" rtl="0" eaLnBrk="1" fontAlgn="t" latinLnBrk="0" hangingPunct="1">
                        <a:lnSpc>
                          <a:spcPct val="100000"/>
                        </a:lnSpc>
                        <a:spcBef>
                          <a:spcPts val="0"/>
                        </a:spcBef>
                        <a:spcAft>
                          <a:spcPts val="0"/>
                        </a:spcAft>
                        <a:buClrTx/>
                        <a:buSzTx/>
                        <a:buFontTx/>
                        <a:buNone/>
                        <a:tabLst/>
                        <a:defRPr/>
                      </a:pPr>
                      <a:endParaRPr lang="ru-RU" sz="1200" b="0" i="0" u="none" strike="noStrike" kern="1200" dirty="0" smtClean="0">
                        <a:solidFill>
                          <a:srgbClr val="000000"/>
                        </a:solidFill>
                        <a:latin typeface="+mn-lt"/>
                        <a:ea typeface="+mn-ea"/>
                        <a:cs typeface="+mn-cs"/>
                      </a:endParaRPr>
                    </a:p>
                    <a:p>
                      <a:pPr algn="l" fontAlgn="t"/>
                      <a:endParaRPr lang="ru-RU" sz="120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200" b="0" i="0" u="none" strike="noStrike" kern="1200" dirty="0" smtClean="0">
                          <a:solidFill>
                            <a:srgbClr val="000000"/>
                          </a:solidFill>
                          <a:latin typeface="+mn-lt"/>
                          <a:ea typeface="+mn-ea"/>
                          <a:cs typeface="+mn-cs"/>
                        </a:rPr>
                        <a:t>Направлено обращение в адрес Председателя </a:t>
                      </a:r>
                      <a:r>
                        <a:rPr lang="ru-RU" sz="1200" b="0" i="0" u="none" strike="noStrike" kern="1200" baseline="0" dirty="0" smtClean="0">
                          <a:solidFill>
                            <a:srgbClr val="000000"/>
                          </a:solidFill>
                          <a:latin typeface="+mn-lt"/>
                          <a:ea typeface="+mn-ea"/>
                          <a:cs typeface="+mn-cs"/>
                        </a:rPr>
                        <a:t>Правительства РФ Медведева Д.А., в Прокуратуру Камчатского края, Руководителю </a:t>
                      </a:r>
                      <a:r>
                        <a:rPr lang="ru-RU" sz="1200" b="0" i="0" u="none" strike="noStrike" kern="1200" dirty="0" smtClean="0">
                          <a:solidFill>
                            <a:srgbClr val="000000"/>
                          </a:solidFill>
                          <a:latin typeface="+mn-lt"/>
                          <a:ea typeface="+mn-ea"/>
                          <a:cs typeface="+mn-cs"/>
                        </a:rPr>
                        <a:t>Федерального агентства</a:t>
                      </a:r>
                      <a:r>
                        <a:rPr lang="ru-RU" sz="1200" b="0" i="0" u="none" strike="noStrike" kern="1200" baseline="0" dirty="0" smtClean="0">
                          <a:solidFill>
                            <a:srgbClr val="000000"/>
                          </a:solidFill>
                          <a:latin typeface="+mn-lt"/>
                          <a:ea typeface="+mn-ea"/>
                          <a:cs typeface="+mn-cs"/>
                        </a:rPr>
                        <a:t> научных учреждений (ФАНО).</a:t>
                      </a:r>
                      <a:endParaRPr lang="ru-RU" sz="120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Tree>
  </p:cSld>
  <p:clrMapOvr>
    <a:masterClrMapping/>
  </p:clrMapOvr>
  <p:transition spd="slow">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6561" y="0"/>
            <a:ext cx="9160561" cy="6858000"/>
          </a:xfrm>
          <a:prstGeom prst="rect">
            <a:avLst/>
          </a:prstGeom>
          <a:noFill/>
        </p:spPr>
      </p:pic>
      <p:sp>
        <p:nvSpPr>
          <p:cNvPr id="2" name="Заголовок 1"/>
          <p:cNvSpPr>
            <a:spLocks noGrp="1"/>
          </p:cNvSpPr>
          <p:nvPr>
            <p:ph type="title"/>
          </p:nvPr>
        </p:nvSpPr>
        <p:spPr>
          <a:xfrm>
            <a:off x="-457200" y="152400"/>
            <a:ext cx="9906000" cy="411162"/>
          </a:xfrm>
        </p:spPr>
        <p:txBody>
          <a:bodyPr>
            <a:noAutofit/>
          </a:bodyPr>
          <a:lstStyle/>
          <a:p>
            <a:r>
              <a:rPr lang="en-US" sz="2800" dirty="0" smtClean="0">
                <a:solidFill>
                  <a:srgbClr val="002060"/>
                </a:solidFill>
              </a:rPr>
              <a:t>III</a:t>
            </a:r>
            <a:r>
              <a:rPr lang="ru-RU" sz="2800" dirty="0" smtClean="0">
                <a:solidFill>
                  <a:srgbClr val="002060"/>
                </a:solidFill>
              </a:rPr>
              <a:t>. СТК Камчатского края</a:t>
            </a:r>
            <a:r>
              <a:rPr lang="en-US" sz="2800" dirty="0" smtClean="0">
                <a:solidFill>
                  <a:srgbClr val="002060"/>
                </a:solidFill>
              </a:rPr>
              <a:t> </a:t>
            </a:r>
            <a:r>
              <a:rPr lang="ru-RU" sz="2800" dirty="0" smtClean="0">
                <a:solidFill>
                  <a:srgbClr val="002060"/>
                </a:solidFill>
              </a:rPr>
              <a:t>(в т.ч. потенциальные), </a:t>
            </a:r>
            <a:r>
              <a:rPr lang="en-US" sz="2800" dirty="0" smtClean="0">
                <a:solidFill>
                  <a:srgbClr val="002060"/>
                </a:solidFill>
              </a:rPr>
              <a:t/>
            </a:r>
            <a:br>
              <a:rPr lang="en-US" sz="2800" dirty="0" smtClean="0">
                <a:solidFill>
                  <a:srgbClr val="002060"/>
                </a:solidFill>
              </a:rPr>
            </a:br>
            <a:r>
              <a:rPr lang="ru-RU" sz="2800" dirty="0" smtClean="0">
                <a:solidFill>
                  <a:srgbClr val="002060"/>
                </a:solidFill>
              </a:rPr>
              <a:t>произошедшие за последние 12 месяцев</a:t>
            </a:r>
            <a:endParaRPr lang="ru-RU" sz="2800" dirty="0">
              <a:solidFill>
                <a:srgbClr val="002060"/>
              </a:solidFill>
            </a:endParaRPr>
          </a:p>
        </p:txBody>
      </p:sp>
      <p:sp>
        <p:nvSpPr>
          <p:cNvPr id="3" name="Содержимое 2"/>
          <p:cNvSpPr>
            <a:spLocks noGrp="1"/>
          </p:cNvSpPr>
          <p:nvPr>
            <p:ph idx="1"/>
          </p:nvPr>
        </p:nvSpPr>
        <p:spPr/>
        <p:txBody>
          <a:bodyPr/>
          <a:lstStyle/>
          <a:p>
            <a:endParaRPr lang="ru-RU" dirty="0"/>
          </a:p>
        </p:txBody>
      </p:sp>
      <p:graphicFrame>
        <p:nvGraphicFramePr>
          <p:cNvPr id="4" name="Содержимое 6"/>
          <p:cNvGraphicFramePr>
            <a:graphicFrameLocks/>
          </p:cNvGraphicFramePr>
          <p:nvPr/>
        </p:nvGraphicFramePr>
        <p:xfrm>
          <a:off x="228600" y="838200"/>
          <a:ext cx="8686801" cy="5715000"/>
        </p:xfrm>
        <a:graphic>
          <a:graphicData uri="http://schemas.openxmlformats.org/drawingml/2006/table">
            <a:tbl>
              <a:tblPr>
                <a:effectLst>
                  <a:outerShdw blurRad="50800" dist="50800" dir="5400000" algn="ctr" rotWithShape="0">
                    <a:schemeClr val="tx1"/>
                  </a:outerShdw>
                </a:effectLst>
              </a:tblPr>
              <a:tblGrid>
                <a:gridCol w="1089997"/>
                <a:gridCol w="1043603"/>
                <a:gridCol w="1136391"/>
                <a:gridCol w="2292609"/>
                <a:gridCol w="1905000"/>
                <a:gridCol w="1219201"/>
              </a:tblGrid>
              <a:tr h="562614">
                <a:tc>
                  <a:txBody>
                    <a:bodyPr/>
                    <a:lstStyle/>
                    <a:p>
                      <a:pPr algn="ctr" fontAlgn="t"/>
                      <a:r>
                        <a:rPr lang="ru-RU" sz="1050" b="1" i="0" u="none" strike="noStrike" dirty="0">
                          <a:solidFill>
                            <a:srgbClr val="000000"/>
                          </a:solidFill>
                          <a:latin typeface="Calibri"/>
                        </a:rPr>
                        <a:t>Дата возникновения СТК</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Предприятие, организация</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smtClean="0">
                          <a:solidFill>
                            <a:srgbClr val="000000"/>
                          </a:solidFill>
                          <a:latin typeface="+mn-lt"/>
                        </a:rPr>
                        <a:t>Причина возникновения СТК </a:t>
                      </a:r>
                      <a:endParaRPr lang="ru-RU" sz="1050" b="1" i="0" u="none" strike="noStrike" dirty="0">
                        <a:solidFill>
                          <a:srgbClr val="000000"/>
                        </a:solidFill>
                        <a:latin typeface="+mn-lt"/>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Стороны СТК</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Форма </a:t>
                      </a:r>
                      <a:r>
                        <a:rPr lang="ru-RU" sz="1050" b="1" i="0" u="none" strike="noStrike" dirty="0" smtClean="0">
                          <a:solidFill>
                            <a:srgbClr val="000000"/>
                          </a:solidFill>
                          <a:latin typeface="Calibri"/>
                        </a:rPr>
                        <a:t>протеста</a:t>
                      </a:r>
                      <a:endParaRPr lang="ru-RU" sz="1050" b="1"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smtClean="0">
                          <a:solidFill>
                            <a:srgbClr val="000000"/>
                          </a:solidFill>
                          <a:latin typeface="Calibri"/>
                        </a:rPr>
                        <a:t>Итог</a:t>
                      </a:r>
                      <a:endParaRPr lang="ru-RU" sz="1050" b="1"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2713986">
                <a:tc>
                  <a:txBody>
                    <a:bodyPr/>
                    <a:lstStyle/>
                    <a:p>
                      <a:pPr algn="ctr" fontAlgn="b"/>
                      <a:r>
                        <a:rPr lang="ru-RU" sz="1050" b="0" i="0" u="none" strike="noStrike" dirty="0" smtClean="0">
                          <a:solidFill>
                            <a:srgbClr val="000000"/>
                          </a:solidFill>
                          <a:latin typeface="Calibri"/>
                        </a:rPr>
                        <a:t>Август 2014</a:t>
                      </a:r>
                      <a:endParaRPr lang="ru-RU" sz="105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b"/>
                      <a:r>
                        <a:rPr lang="ru-RU" sz="1050" b="0" i="0" u="none" strike="noStrike" dirty="0">
                          <a:solidFill>
                            <a:srgbClr val="000000"/>
                          </a:solidFill>
                          <a:latin typeface="Calibri"/>
                        </a:rPr>
                        <a:t>Камчатский театр драмы и комедии</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b"/>
                      <a:r>
                        <a:rPr lang="ru-RU" sz="1050" b="0" i="0" u="none" strike="noStrike" dirty="0" smtClean="0">
                          <a:solidFill>
                            <a:srgbClr val="000000"/>
                          </a:solidFill>
                          <a:latin typeface="Calibri"/>
                        </a:rPr>
                        <a:t>Смена </a:t>
                      </a:r>
                      <a:r>
                        <a:rPr lang="ru-RU" sz="1050" b="0" i="0" u="none" strike="noStrike" dirty="0">
                          <a:solidFill>
                            <a:srgbClr val="000000"/>
                          </a:solidFill>
                          <a:latin typeface="Calibri"/>
                        </a:rPr>
                        <a:t>руководителя, внутренний конфликт, угроза сокращения</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l" defTabSz="914400" rtl="0" eaLnBrk="1" fontAlgn="b" latinLnBrk="0" hangingPunct="1">
                        <a:lnSpc>
                          <a:spcPct val="100000"/>
                        </a:lnSpc>
                        <a:spcBef>
                          <a:spcPts val="0"/>
                        </a:spcBef>
                        <a:spcAft>
                          <a:spcPts val="0"/>
                        </a:spcAft>
                        <a:buClrTx/>
                        <a:buSzTx/>
                        <a:buFontTx/>
                        <a:buNone/>
                        <a:tabLst/>
                        <a:defRPr/>
                      </a:pPr>
                      <a:r>
                        <a:rPr lang="ru-RU" sz="1050" b="1" i="0" u="none" strike="noStrike" dirty="0" smtClean="0">
                          <a:solidFill>
                            <a:srgbClr val="000000"/>
                          </a:solidFill>
                          <a:latin typeface="+mn-lt"/>
                        </a:rPr>
                        <a:t>Противоборствующие стороны:</a:t>
                      </a:r>
                      <a:endParaRPr lang="ru-RU" sz="1050" b="0" i="0" u="none" strike="noStrike" dirty="0" smtClean="0">
                        <a:solidFill>
                          <a:srgbClr val="000000"/>
                        </a:solidFill>
                        <a:latin typeface="+mn-lt"/>
                      </a:endParaRPr>
                    </a:p>
                    <a:p>
                      <a:pPr marL="0" marR="0" indent="0" algn="l" defTabSz="914400" rtl="0" eaLnBrk="1" fontAlgn="b" latinLnBrk="0" hangingPunct="1">
                        <a:lnSpc>
                          <a:spcPct val="100000"/>
                        </a:lnSpc>
                        <a:spcBef>
                          <a:spcPts val="0"/>
                        </a:spcBef>
                        <a:spcAft>
                          <a:spcPts val="0"/>
                        </a:spcAft>
                        <a:buClrTx/>
                        <a:buSzTx/>
                        <a:buFontTx/>
                        <a:buNone/>
                        <a:tabLst/>
                        <a:defRPr/>
                      </a:pPr>
                      <a:r>
                        <a:rPr lang="ru-RU" sz="1050" b="0" i="0" u="none" strike="noStrike" dirty="0" smtClean="0">
                          <a:solidFill>
                            <a:srgbClr val="000000"/>
                          </a:solidFill>
                          <a:latin typeface="+mn-lt"/>
                        </a:rPr>
                        <a:t>1. Работники Камчатского театра драмы и комедии  </a:t>
                      </a:r>
                      <a:r>
                        <a:rPr lang="ru-RU" sz="1050" b="1" i="0" u="none" strike="noStrike" dirty="0" smtClean="0">
                          <a:solidFill>
                            <a:srgbClr val="000000"/>
                          </a:solidFill>
                          <a:latin typeface="+mn-lt"/>
                        </a:rPr>
                        <a:t>Активная поддержка участников:</a:t>
                      </a:r>
                      <a:r>
                        <a:rPr lang="ru-RU" sz="1050" b="1" i="0" u="none" strike="noStrike" baseline="0" dirty="0" smtClean="0">
                          <a:solidFill>
                            <a:srgbClr val="000000"/>
                          </a:solidFill>
                          <a:latin typeface="+mn-lt"/>
                        </a:rPr>
                        <a:t> </a:t>
                      </a:r>
                      <a:r>
                        <a:rPr lang="ru-RU" sz="1050" b="0" i="0" u="none" strike="noStrike" dirty="0" smtClean="0">
                          <a:solidFill>
                            <a:srgbClr val="000000"/>
                          </a:solidFill>
                          <a:latin typeface="+mn-lt"/>
                        </a:rPr>
                        <a:t>Камчатская краевая организация профсоюза работников культуры РФ</a:t>
                      </a:r>
                      <a:endParaRPr lang="ru-RU" sz="1050" b="1" i="0" u="none" strike="noStrike" dirty="0" smtClean="0">
                        <a:solidFill>
                          <a:srgbClr val="000000"/>
                        </a:solidFill>
                        <a:latin typeface="+mn-lt"/>
                      </a:endParaRPr>
                    </a:p>
                    <a:p>
                      <a:pPr algn="l" fontAlgn="b">
                        <a:buFontTx/>
                        <a:buNone/>
                      </a:pPr>
                      <a:r>
                        <a:rPr lang="ru-RU" sz="1050" b="0" i="0" u="none" strike="noStrike" dirty="0" smtClean="0">
                          <a:solidFill>
                            <a:srgbClr val="000000"/>
                          </a:solidFill>
                          <a:latin typeface="+mn-lt"/>
                        </a:rPr>
                        <a:t>2.</a:t>
                      </a:r>
                      <a:r>
                        <a:rPr lang="ru-RU" sz="1050" b="0" i="0" u="none" strike="noStrike" baseline="0" dirty="0" smtClean="0">
                          <a:solidFill>
                            <a:srgbClr val="000000"/>
                          </a:solidFill>
                          <a:latin typeface="+mn-lt"/>
                        </a:rPr>
                        <a:t> </a:t>
                      </a:r>
                      <a:r>
                        <a:rPr lang="ru-RU" sz="1050" b="0" i="0" u="none" strike="noStrike" dirty="0" smtClean="0">
                          <a:solidFill>
                            <a:srgbClr val="000000"/>
                          </a:solidFill>
                          <a:latin typeface="+mn-lt"/>
                        </a:rPr>
                        <a:t>Администрация Камчатского театра драмы и комедии</a:t>
                      </a:r>
                    </a:p>
                    <a:p>
                      <a:pPr algn="ctr" fontAlgn="b"/>
                      <a:r>
                        <a:rPr lang="ru-RU" sz="1050" b="0" i="0" u="none" strike="noStrike" dirty="0">
                          <a:solidFill>
                            <a:srgbClr val="000000"/>
                          </a:solidFill>
                          <a:latin typeface="Calibri"/>
                        </a:rPr>
                        <a:t/>
                      </a:r>
                      <a:br>
                        <a:rPr lang="ru-RU" sz="1050" b="0" i="0" u="none" strike="noStrike" dirty="0">
                          <a:solidFill>
                            <a:srgbClr val="000000"/>
                          </a:solidFill>
                          <a:latin typeface="Calibri"/>
                        </a:rPr>
                      </a:br>
                      <a:endParaRPr lang="ru-RU" sz="105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b"/>
                      <a:r>
                        <a:rPr lang="ru-RU" sz="1050" b="0" i="0" u="none" strike="noStrike" dirty="0" smtClean="0">
                          <a:solidFill>
                            <a:srgbClr val="000000"/>
                          </a:solidFill>
                          <a:latin typeface="Calibri"/>
                        </a:rPr>
                        <a:t>Были проведены консультации и </a:t>
                      </a:r>
                      <a:r>
                        <a:rPr lang="ru-RU" sz="1050" b="0" i="0" u="none" strike="noStrike" dirty="0">
                          <a:solidFill>
                            <a:srgbClr val="000000"/>
                          </a:solidFill>
                          <a:latin typeface="Calibri"/>
                        </a:rPr>
                        <a:t>работа профсоюзного </a:t>
                      </a:r>
                      <a:r>
                        <a:rPr lang="ru-RU" sz="1050" b="0" i="0" u="none" strike="noStrike" dirty="0" smtClean="0">
                          <a:solidFill>
                            <a:srgbClr val="000000"/>
                          </a:solidFill>
                          <a:latin typeface="Calibri"/>
                        </a:rPr>
                        <a:t>комитета </a:t>
                      </a:r>
                      <a:r>
                        <a:rPr lang="ru-RU" sz="1050" b="0" i="0" u="none" strike="noStrike" dirty="0" smtClean="0">
                          <a:solidFill>
                            <a:srgbClr val="000000"/>
                          </a:solidFill>
                          <a:latin typeface="+mn-lt"/>
                        </a:rPr>
                        <a:t>при поддержке Камчатской краевой организации профсоюза работников культуры РФ</a:t>
                      </a:r>
                      <a:r>
                        <a:rPr lang="ru-RU" sz="1050" b="0" i="0" u="none" strike="noStrike" dirty="0" smtClean="0">
                          <a:solidFill>
                            <a:srgbClr val="000000"/>
                          </a:solidFill>
                          <a:latin typeface="Calibri"/>
                        </a:rPr>
                        <a:t> </a:t>
                      </a:r>
                      <a:r>
                        <a:rPr lang="ru-RU" sz="1050" kern="1200" dirty="0" smtClean="0">
                          <a:solidFill>
                            <a:schemeClr val="tx1"/>
                          </a:solidFill>
                          <a:latin typeface="+mn-lt"/>
                          <a:ea typeface="+mn-ea"/>
                          <a:cs typeface="+mn-cs"/>
                        </a:rPr>
                        <a:t>по заключению коллективного договора.</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b"/>
                      <a:r>
                        <a:rPr lang="ru-RU" sz="1050" b="0" i="0" u="none" strike="noStrike" dirty="0" smtClean="0">
                          <a:solidFill>
                            <a:srgbClr val="000000"/>
                          </a:solidFill>
                          <a:latin typeface="+mn-lt"/>
                        </a:rPr>
                        <a:t> </a:t>
                      </a:r>
                      <a:r>
                        <a:rPr lang="ru-RU" sz="1050" b="1" i="0" u="none" strike="noStrike" dirty="0" smtClean="0">
                          <a:solidFill>
                            <a:srgbClr val="000000"/>
                          </a:solidFill>
                          <a:latin typeface="+mn-lt"/>
                        </a:rPr>
                        <a:t>Конфликт завершен.</a:t>
                      </a:r>
                      <a:endParaRPr lang="ru-RU" sz="1050" b="1"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r h="2438400">
                <a:tc>
                  <a:txBody>
                    <a:bodyPr/>
                    <a:lstStyle/>
                    <a:p>
                      <a:pPr algn="ctr" fontAlgn="b"/>
                      <a:r>
                        <a:rPr lang="ru-RU" sz="1050" b="0" i="0" u="none" strike="noStrike" dirty="0">
                          <a:solidFill>
                            <a:schemeClr val="tx1"/>
                          </a:solidFill>
                          <a:latin typeface="Calibri"/>
                        </a:rPr>
                        <a:t> </a:t>
                      </a:r>
                      <a:r>
                        <a:rPr lang="ru-RU" sz="1050" b="0" i="0" u="none" strike="noStrike" dirty="0" smtClean="0">
                          <a:solidFill>
                            <a:schemeClr val="tx1"/>
                          </a:solidFill>
                          <a:latin typeface="Calibri"/>
                        </a:rPr>
                        <a:t>Сентябрь 2014</a:t>
                      </a:r>
                      <a:endParaRPr lang="ru-RU" sz="1050" b="0" i="0" u="none" strike="noStrike" dirty="0">
                        <a:solidFill>
                          <a:schemeClr val="tx1"/>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b"/>
                      <a:r>
                        <a:rPr lang="ru-RU" sz="1050" kern="1200" dirty="0" smtClean="0">
                          <a:solidFill>
                            <a:schemeClr val="tx1"/>
                          </a:solidFill>
                          <a:latin typeface="+mn-lt"/>
                          <a:ea typeface="+mn-ea"/>
                          <a:cs typeface="+mn-cs"/>
                        </a:rPr>
                        <a:t>ГУ СХП КК «Пионерское»</a:t>
                      </a:r>
                      <a:endParaRPr lang="ru-RU" sz="1050" b="0" i="0" u="none" strike="noStrike" dirty="0">
                        <a:solidFill>
                          <a:schemeClr val="tx1"/>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b"/>
                      <a:r>
                        <a:rPr lang="ru-RU" sz="1050" b="0" i="0" u="none" strike="noStrike" dirty="0" smtClean="0">
                          <a:solidFill>
                            <a:schemeClr val="tx1"/>
                          </a:solidFill>
                          <a:latin typeface="+mn-lt"/>
                        </a:rPr>
                        <a:t>Реорганизация предприятия, угроза сокращения</a:t>
                      </a:r>
                      <a:endParaRPr lang="ru-RU" sz="1050" b="0" i="0" u="none" strike="noStrike" dirty="0">
                        <a:solidFill>
                          <a:schemeClr val="tx1"/>
                        </a:solidFill>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l" defTabSz="914400" rtl="0" eaLnBrk="1" fontAlgn="b" latinLnBrk="0" hangingPunct="1">
                        <a:lnSpc>
                          <a:spcPct val="100000"/>
                        </a:lnSpc>
                        <a:spcBef>
                          <a:spcPts val="0"/>
                        </a:spcBef>
                        <a:spcAft>
                          <a:spcPts val="0"/>
                        </a:spcAft>
                        <a:buClrTx/>
                        <a:buSzTx/>
                        <a:buFontTx/>
                        <a:buNone/>
                        <a:tabLst/>
                        <a:defRPr/>
                      </a:pPr>
                      <a:r>
                        <a:rPr lang="ru-RU" sz="1050" b="1" i="0" u="none" strike="noStrike" dirty="0" smtClean="0">
                          <a:solidFill>
                            <a:srgbClr val="000000"/>
                          </a:solidFill>
                          <a:latin typeface="+mn-lt"/>
                        </a:rPr>
                        <a:t>Противоборствующие стороны:</a:t>
                      </a:r>
                      <a:endParaRPr lang="ru-RU" sz="1050" b="0" i="0" u="none" strike="noStrike" dirty="0" smtClean="0">
                        <a:solidFill>
                          <a:srgbClr val="000000"/>
                        </a:solidFill>
                        <a:latin typeface="+mn-lt"/>
                      </a:endParaRPr>
                    </a:p>
                    <a:p>
                      <a:pPr marL="0" marR="0" indent="0" algn="l" defTabSz="914400" rtl="0" eaLnBrk="1" fontAlgn="b" latinLnBrk="0" hangingPunct="1">
                        <a:lnSpc>
                          <a:spcPct val="100000"/>
                        </a:lnSpc>
                        <a:spcBef>
                          <a:spcPts val="0"/>
                        </a:spcBef>
                        <a:spcAft>
                          <a:spcPts val="0"/>
                        </a:spcAft>
                        <a:buClrTx/>
                        <a:buSzTx/>
                        <a:buFontTx/>
                        <a:buNone/>
                        <a:tabLst/>
                        <a:defRPr/>
                      </a:pPr>
                      <a:r>
                        <a:rPr lang="ru-RU" sz="1050" b="0" i="0" u="none" strike="noStrike" dirty="0" smtClean="0">
                          <a:solidFill>
                            <a:schemeClr val="tx1"/>
                          </a:solidFill>
                          <a:latin typeface="+mn-lt"/>
                        </a:rPr>
                        <a:t>1.</a:t>
                      </a:r>
                      <a:r>
                        <a:rPr lang="ru-RU" sz="1050" b="0" i="0" u="none" strike="noStrike" baseline="0" dirty="0" smtClean="0">
                          <a:solidFill>
                            <a:schemeClr val="tx1"/>
                          </a:solidFill>
                          <a:latin typeface="+mn-lt"/>
                        </a:rPr>
                        <a:t> </a:t>
                      </a:r>
                      <a:r>
                        <a:rPr lang="ru-RU" sz="1050" b="0" i="0" u="none" strike="noStrike" dirty="0" smtClean="0">
                          <a:solidFill>
                            <a:schemeClr val="tx1"/>
                          </a:solidFill>
                          <a:latin typeface="+mn-lt"/>
                        </a:rPr>
                        <a:t>Работники </a:t>
                      </a:r>
                      <a:r>
                        <a:rPr lang="ru-RU" sz="1050" kern="1200" dirty="0" smtClean="0">
                          <a:solidFill>
                            <a:schemeClr val="tx1"/>
                          </a:solidFill>
                          <a:latin typeface="+mn-lt"/>
                          <a:ea typeface="+mn-ea"/>
                          <a:cs typeface="+mn-cs"/>
                        </a:rPr>
                        <a:t>ГУ СХП КК «Пионерское» </a:t>
                      </a:r>
                      <a:r>
                        <a:rPr lang="ru-RU" sz="1050" b="1" i="0" u="none" strike="noStrike" dirty="0" smtClean="0">
                          <a:solidFill>
                            <a:srgbClr val="000000"/>
                          </a:solidFill>
                          <a:latin typeface="+mn-lt"/>
                        </a:rPr>
                        <a:t>Активная поддержка участников:</a:t>
                      </a:r>
                      <a:r>
                        <a:rPr lang="ru-RU" sz="1050" b="1" i="0" u="none" strike="noStrike" baseline="0" dirty="0" smtClean="0">
                          <a:solidFill>
                            <a:srgbClr val="000000"/>
                          </a:solidFill>
                          <a:latin typeface="+mn-lt"/>
                        </a:rPr>
                        <a:t> </a:t>
                      </a:r>
                      <a:r>
                        <a:rPr lang="ru-RU" sz="1050" b="0" i="0" u="none" strike="noStrike" dirty="0" smtClean="0">
                          <a:solidFill>
                            <a:schemeClr val="tx1"/>
                          </a:solidFill>
                          <a:latin typeface="+mn-lt"/>
                        </a:rPr>
                        <a:t>Камчатская краевая</a:t>
                      </a:r>
                      <a:r>
                        <a:rPr lang="ru-RU" sz="1050" b="0" i="0" u="none" strike="noStrike" baseline="0" dirty="0" smtClean="0">
                          <a:solidFill>
                            <a:schemeClr val="tx1"/>
                          </a:solidFill>
                          <a:latin typeface="+mn-lt"/>
                        </a:rPr>
                        <a:t> </a:t>
                      </a:r>
                      <a:r>
                        <a:rPr lang="ru-RU" sz="1050" b="0" i="0" u="none" strike="noStrike" dirty="0" smtClean="0">
                          <a:solidFill>
                            <a:schemeClr val="tx1"/>
                          </a:solidFill>
                          <a:latin typeface="+mn-lt"/>
                        </a:rPr>
                        <a:t>организация профсоюза агропромышленного комплекса РФ и</a:t>
                      </a:r>
                      <a:r>
                        <a:rPr lang="ru-RU" sz="1050" b="0" i="0" u="none" strike="noStrike" baseline="0" dirty="0" smtClean="0">
                          <a:solidFill>
                            <a:schemeClr val="tx1"/>
                          </a:solidFill>
                          <a:latin typeface="+mn-lt"/>
                        </a:rPr>
                        <a:t> </a:t>
                      </a:r>
                      <a:r>
                        <a:rPr lang="ru-RU" sz="1050" b="0" i="0" u="none" strike="noStrike" dirty="0" smtClean="0">
                          <a:solidFill>
                            <a:schemeClr val="tx1"/>
                          </a:solidFill>
                          <a:latin typeface="+mn-lt"/>
                        </a:rPr>
                        <a:t>Председатель Федерации профсоюзов</a:t>
                      </a:r>
                      <a:r>
                        <a:rPr lang="ru-RU" sz="1050" b="0" i="0" u="none" strike="noStrike" baseline="0" dirty="0" smtClean="0">
                          <a:solidFill>
                            <a:schemeClr val="tx1"/>
                          </a:solidFill>
                          <a:latin typeface="+mn-lt"/>
                        </a:rPr>
                        <a:t> </a:t>
                      </a:r>
                      <a:r>
                        <a:rPr lang="ru-RU" sz="1050" b="0" i="0" u="none" strike="noStrike" dirty="0" smtClean="0">
                          <a:solidFill>
                            <a:schemeClr val="tx1"/>
                          </a:solidFill>
                          <a:latin typeface="+mn-lt"/>
                        </a:rPr>
                        <a:t>Камчатки</a:t>
                      </a:r>
                      <a:br>
                        <a:rPr lang="ru-RU" sz="1050" b="0" i="0" u="none" strike="noStrike" dirty="0" smtClean="0">
                          <a:solidFill>
                            <a:schemeClr val="tx1"/>
                          </a:solidFill>
                          <a:latin typeface="+mn-lt"/>
                        </a:rPr>
                      </a:br>
                      <a:r>
                        <a:rPr lang="ru-RU" sz="1050" b="0" i="0" u="none" strike="noStrike" dirty="0" smtClean="0">
                          <a:solidFill>
                            <a:schemeClr val="tx1"/>
                          </a:solidFill>
                          <a:latin typeface="+mn-lt"/>
                        </a:rPr>
                        <a:t>2.</a:t>
                      </a:r>
                      <a:r>
                        <a:rPr lang="ru-RU" sz="1050" b="0" i="0" u="none" strike="noStrike" baseline="0" dirty="0" smtClean="0">
                          <a:solidFill>
                            <a:schemeClr val="tx1"/>
                          </a:solidFill>
                          <a:latin typeface="+mn-lt"/>
                        </a:rPr>
                        <a:t> </a:t>
                      </a:r>
                      <a:r>
                        <a:rPr lang="ru-RU" sz="1050" b="0" i="0" u="none" strike="noStrike" dirty="0" smtClean="0">
                          <a:solidFill>
                            <a:schemeClr val="tx1"/>
                          </a:solidFill>
                          <a:latin typeface="+mn-lt"/>
                        </a:rPr>
                        <a:t>Администрация </a:t>
                      </a:r>
                      <a:r>
                        <a:rPr lang="ru-RU" sz="1050" kern="1200" dirty="0" smtClean="0">
                          <a:solidFill>
                            <a:schemeClr val="tx1"/>
                          </a:solidFill>
                          <a:latin typeface="+mn-lt"/>
                          <a:ea typeface="+mn-ea"/>
                          <a:cs typeface="+mn-cs"/>
                        </a:rPr>
                        <a:t>ГУ СХП КК «Пионерское»</a:t>
                      </a:r>
                      <a:endParaRPr lang="ru-RU" sz="1050" b="0" i="0" u="none" strike="noStrike" dirty="0">
                        <a:solidFill>
                          <a:schemeClr val="tx1"/>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b"/>
                      <a:r>
                        <a:rPr lang="ru-RU" sz="1050" b="0" i="0" u="none" strike="noStrike" dirty="0" smtClean="0">
                          <a:solidFill>
                            <a:schemeClr val="tx1"/>
                          </a:solidFill>
                          <a:latin typeface="+mn-lt"/>
                        </a:rPr>
                        <a:t>Были</a:t>
                      </a:r>
                      <a:r>
                        <a:rPr lang="ru-RU" sz="1050" b="0" i="0" u="none" strike="noStrike" baseline="0" dirty="0" smtClean="0">
                          <a:solidFill>
                            <a:schemeClr val="tx1"/>
                          </a:solidFill>
                          <a:latin typeface="+mn-lt"/>
                        </a:rPr>
                        <a:t> п</a:t>
                      </a:r>
                      <a:r>
                        <a:rPr lang="ru-RU" sz="1050" b="0" i="0" u="none" strike="noStrike" dirty="0" smtClean="0">
                          <a:solidFill>
                            <a:schemeClr val="tx1"/>
                          </a:solidFill>
                          <a:latin typeface="+mn-lt"/>
                        </a:rPr>
                        <a:t>роведены консультации и встречи работников </a:t>
                      </a:r>
                      <a:r>
                        <a:rPr lang="ru-RU" sz="1050" kern="1200" dirty="0" smtClean="0">
                          <a:solidFill>
                            <a:schemeClr val="tx1"/>
                          </a:solidFill>
                          <a:latin typeface="+mn-lt"/>
                          <a:ea typeface="+mn-ea"/>
                          <a:cs typeface="+mn-cs"/>
                        </a:rPr>
                        <a:t>ГУ СХП КК «Пионерское»</a:t>
                      </a:r>
                      <a:r>
                        <a:rPr lang="ru-RU" sz="1050" b="0" i="0" u="none" strike="noStrike" dirty="0" smtClean="0">
                          <a:solidFill>
                            <a:schemeClr val="tx1"/>
                          </a:solidFill>
                          <a:latin typeface="+mn-lt"/>
                        </a:rPr>
                        <a:t>  с Председателем профсоюзов Камчатки, профсоюзные проверки. </a:t>
                      </a:r>
                      <a:r>
                        <a:rPr lang="ru-RU" sz="1050" b="0" i="0" u="none" strike="noStrike" dirty="0">
                          <a:solidFill>
                            <a:schemeClr val="tx1"/>
                          </a:solidFill>
                          <a:latin typeface="Calibri"/>
                        </a:rPr>
                        <a:t/>
                      </a:r>
                      <a:br>
                        <a:rPr lang="ru-RU" sz="1050" b="0" i="0" u="none" strike="noStrike" dirty="0">
                          <a:solidFill>
                            <a:schemeClr val="tx1"/>
                          </a:solidFill>
                          <a:latin typeface="Calibri"/>
                        </a:rPr>
                      </a:br>
                      <a:endParaRPr lang="ru-RU" sz="1050" b="0" i="0" u="none" strike="noStrike" dirty="0">
                        <a:solidFill>
                          <a:schemeClr val="tx1"/>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b"/>
                      <a:r>
                        <a:rPr lang="ru-RU" sz="1050" b="0" i="0" u="none" strike="noStrike" dirty="0" smtClean="0">
                          <a:solidFill>
                            <a:schemeClr val="tx1"/>
                          </a:solidFill>
                          <a:latin typeface="Calibri"/>
                        </a:rPr>
                        <a:t>Достигнута </a:t>
                      </a:r>
                      <a:r>
                        <a:rPr lang="ru-RU" sz="1050" b="0" i="0" u="none" strike="noStrike" dirty="0">
                          <a:solidFill>
                            <a:schemeClr val="tx1"/>
                          </a:solidFill>
                          <a:latin typeface="Calibri"/>
                        </a:rPr>
                        <a:t>договоренность с руководителем </a:t>
                      </a:r>
                      <a:r>
                        <a:rPr lang="ru-RU" sz="1050" b="0" i="0" u="none" strike="noStrike" dirty="0" smtClean="0">
                          <a:solidFill>
                            <a:schemeClr val="tx1"/>
                          </a:solidFill>
                          <a:latin typeface="Calibri"/>
                        </a:rPr>
                        <a:t>. </a:t>
                      </a:r>
                    </a:p>
                    <a:p>
                      <a:pPr algn="ctr" fontAlgn="b"/>
                      <a:r>
                        <a:rPr lang="ru-RU" sz="1050" b="1" i="0" u="none" strike="noStrike" baseline="0" dirty="0" smtClean="0">
                          <a:solidFill>
                            <a:schemeClr val="tx1"/>
                          </a:solidFill>
                          <a:latin typeface="+mn-lt"/>
                        </a:rPr>
                        <a:t>Конфликт завершен.</a:t>
                      </a:r>
                      <a:endParaRPr lang="ru-RU" sz="1050" b="1" i="0" u="none" strike="noStrike" dirty="0">
                        <a:solidFill>
                          <a:schemeClr val="tx1"/>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 y="0"/>
            <a:ext cx="9160561" cy="6858000"/>
          </a:xfrm>
          <a:prstGeom prst="rect">
            <a:avLst/>
          </a:prstGeom>
          <a:noFill/>
        </p:spPr>
      </p:pic>
      <p:sp>
        <p:nvSpPr>
          <p:cNvPr id="2" name="Заголовок 1"/>
          <p:cNvSpPr>
            <a:spLocks noGrp="1"/>
          </p:cNvSpPr>
          <p:nvPr>
            <p:ph type="title"/>
          </p:nvPr>
        </p:nvSpPr>
        <p:spPr>
          <a:xfrm>
            <a:off x="-533400" y="152400"/>
            <a:ext cx="10134600" cy="411162"/>
          </a:xfrm>
        </p:spPr>
        <p:txBody>
          <a:bodyPr>
            <a:noAutofit/>
          </a:bodyPr>
          <a:lstStyle/>
          <a:p>
            <a:r>
              <a:rPr lang="en-US" sz="2800" dirty="0" smtClean="0">
                <a:solidFill>
                  <a:srgbClr val="002060"/>
                </a:solidFill>
              </a:rPr>
              <a:t>III</a:t>
            </a:r>
            <a:r>
              <a:rPr lang="ru-RU" sz="2800" dirty="0" smtClean="0">
                <a:solidFill>
                  <a:srgbClr val="002060"/>
                </a:solidFill>
              </a:rPr>
              <a:t>. СТК Камчатского края (в т.ч. потенциальные), </a:t>
            </a:r>
            <a:br>
              <a:rPr lang="ru-RU" sz="2800" dirty="0" smtClean="0">
                <a:solidFill>
                  <a:srgbClr val="002060"/>
                </a:solidFill>
              </a:rPr>
            </a:br>
            <a:r>
              <a:rPr lang="ru-RU" sz="2800" dirty="0" smtClean="0">
                <a:solidFill>
                  <a:srgbClr val="002060"/>
                </a:solidFill>
              </a:rPr>
              <a:t>произошедшие за последние 12 месяцев</a:t>
            </a:r>
            <a:endParaRPr lang="ru-RU" sz="2800" dirty="0">
              <a:solidFill>
                <a:srgbClr val="002060"/>
              </a:solidFill>
            </a:endParaRPr>
          </a:p>
        </p:txBody>
      </p:sp>
      <p:sp>
        <p:nvSpPr>
          <p:cNvPr id="3" name="Содержимое 2"/>
          <p:cNvSpPr>
            <a:spLocks noGrp="1"/>
          </p:cNvSpPr>
          <p:nvPr>
            <p:ph idx="1"/>
          </p:nvPr>
        </p:nvSpPr>
        <p:spPr/>
        <p:txBody>
          <a:bodyPr/>
          <a:lstStyle/>
          <a:p>
            <a:endParaRPr lang="ru-RU" dirty="0"/>
          </a:p>
        </p:txBody>
      </p:sp>
      <p:graphicFrame>
        <p:nvGraphicFramePr>
          <p:cNvPr id="4" name="Содержимое 6"/>
          <p:cNvGraphicFramePr>
            <a:graphicFrameLocks/>
          </p:cNvGraphicFramePr>
          <p:nvPr/>
        </p:nvGraphicFramePr>
        <p:xfrm>
          <a:off x="152400" y="785149"/>
          <a:ext cx="8839200" cy="5945831"/>
        </p:xfrm>
        <a:graphic>
          <a:graphicData uri="http://schemas.openxmlformats.org/drawingml/2006/table">
            <a:tbl>
              <a:tblPr>
                <a:effectLst>
                  <a:outerShdw blurRad="50800" dist="50800" dir="5400000" algn="ctr" rotWithShape="0">
                    <a:schemeClr val="tx1"/>
                  </a:outerShdw>
                </a:effectLst>
              </a:tblPr>
              <a:tblGrid>
                <a:gridCol w="990600"/>
                <a:gridCol w="1066800"/>
                <a:gridCol w="990600"/>
                <a:gridCol w="2057400"/>
                <a:gridCol w="1828800"/>
                <a:gridCol w="1905000"/>
              </a:tblGrid>
              <a:tr h="578093">
                <a:tc>
                  <a:txBody>
                    <a:bodyPr/>
                    <a:lstStyle/>
                    <a:p>
                      <a:pPr algn="ctr" fontAlgn="t"/>
                      <a:r>
                        <a:rPr lang="ru-RU" sz="1050" b="1" i="0" u="none" strike="noStrike" dirty="0">
                          <a:solidFill>
                            <a:schemeClr val="tx1"/>
                          </a:solidFill>
                          <a:latin typeface="Calibri"/>
                        </a:rPr>
                        <a:t>Дата возникновения СТК</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chemeClr val="tx1"/>
                          </a:solidFill>
                          <a:latin typeface="Calibri"/>
                        </a:rPr>
                        <a:t>Предприятие, организация</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chemeClr val="tx1"/>
                          </a:solidFill>
                          <a:latin typeface="Calibri"/>
                        </a:rPr>
                        <a:t>Причина возникновения СТК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chemeClr val="tx1"/>
                          </a:solidFill>
                          <a:latin typeface="Calibri"/>
                        </a:rPr>
                        <a:t>Стороны СТК</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chemeClr val="tx1"/>
                          </a:solidFill>
                          <a:latin typeface="Calibri"/>
                        </a:rPr>
                        <a:t>Форма </a:t>
                      </a:r>
                      <a:r>
                        <a:rPr lang="ru-RU" sz="1050" b="1" i="0" u="none" strike="noStrike" dirty="0" smtClean="0">
                          <a:solidFill>
                            <a:schemeClr val="tx1"/>
                          </a:solidFill>
                          <a:latin typeface="Calibri"/>
                        </a:rPr>
                        <a:t>протеста</a:t>
                      </a:r>
                      <a:endParaRPr lang="ru-RU" sz="1050" b="1" i="0" u="none" strike="noStrike" dirty="0">
                        <a:solidFill>
                          <a:schemeClr val="tx1"/>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smtClean="0">
                          <a:solidFill>
                            <a:schemeClr val="tx1"/>
                          </a:solidFill>
                          <a:latin typeface="Calibri"/>
                        </a:rPr>
                        <a:t>Итог</a:t>
                      </a:r>
                      <a:endParaRPr lang="ru-RU" sz="1050" b="1" i="0" u="none" strike="noStrike" dirty="0">
                        <a:solidFill>
                          <a:schemeClr val="tx1"/>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2312375">
                <a:tc>
                  <a:txBody>
                    <a:bodyPr/>
                    <a:lstStyle/>
                    <a:p>
                      <a:pPr algn="ctr" fontAlgn="t"/>
                      <a:r>
                        <a:rPr lang="ru-RU" sz="1050" b="0" i="0" u="none" strike="noStrike" dirty="0" smtClean="0">
                          <a:solidFill>
                            <a:schemeClr val="tx1"/>
                          </a:solidFill>
                          <a:latin typeface="Calibri"/>
                        </a:rPr>
                        <a:t>Октябрь 2014</a:t>
                      </a:r>
                      <a:endParaRPr lang="ru-RU" sz="1050" b="0" i="0" u="none" strike="noStrike" dirty="0">
                        <a:solidFill>
                          <a:schemeClr val="tx1"/>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dirty="0" smtClean="0">
                          <a:solidFill>
                            <a:schemeClr val="tx1"/>
                          </a:solidFill>
                          <a:latin typeface="Calibri"/>
                        </a:rPr>
                        <a:t> Петропавловский</a:t>
                      </a:r>
                      <a:r>
                        <a:rPr lang="ru-RU" sz="1050" b="0" i="0" u="none" strike="noStrike" baseline="0" dirty="0" smtClean="0">
                          <a:solidFill>
                            <a:schemeClr val="tx1"/>
                          </a:solidFill>
                          <a:latin typeface="Calibri"/>
                        </a:rPr>
                        <a:t> </a:t>
                      </a:r>
                      <a:r>
                        <a:rPr lang="ru-RU" sz="1050" b="0" i="0" u="none" strike="noStrike" dirty="0" smtClean="0">
                          <a:solidFill>
                            <a:schemeClr val="tx1"/>
                          </a:solidFill>
                          <a:latin typeface="Calibri"/>
                        </a:rPr>
                        <a:t>Водоканал </a:t>
                      </a:r>
                      <a:endParaRPr lang="ru-RU" sz="1050" b="0" i="0" u="none" strike="noStrike" dirty="0">
                        <a:solidFill>
                          <a:schemeClr val="tx1"/>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dirty="0" smtClean="0">
                          <a:solidFill>
                            <a:schemeClr val="tx1"/>
                          </a:solidFill>
                          <a:latin typeface="Calibri"/>
                        </a:rPr>
                        <a:t>Задержка </a:t>
                      </a:r>
                      <a:r>
                        <a:rPr lang="ru-RU" sz="1050" b="0" i="0" u="none" strike="noStrike" dirty="0">
                          <a:solidFill>
                            <a:schemeClr val="tx1"/>
                          </a:solidFill>
                          <a:latin typeface="Calibri"/>
                        </a:rPr>
                        <a:t>по заработной плате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dirty="0" smtClean="0">
                          <a:solidFill>
                            <a:srgbClr val="000000"/>
                          </a:solidFill>
                          <a:latin typeface="+mn-lt"/>
                        </a:rPr>
                        <a:t>Противоборствующие стороны:</a:t>
                      </a:r>
                      <a:endParaRPr lang="ru-RU" sz="1050" b="0" i="0" u="none" strike="noStrike" dirty="0" smtClean="0">
                        <a:solidFill>
                          <a:srgbClr val="000000"/>
                        </a:solidFill>
                        <a:latin typeface="+mn-lt"/>
                      </a:endParaRP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dirty="0" smtClean="0">
                          <a:solidFill>
                            <a:srgbClr val="000000"/>
                          </a:solidFill>
                          <a:latin typeface="+mn-lt"/>
                        </a:rPr>
                        <a:t>1.</a:t>
                      </a:r>
                      <a:r>
                        <a:rPr lang="ru-RU" sz="1050" b="0" i="0" u="none" strike="noStrike" baseline="0" dirty="0" smtClean="0">
                          <a:solidFill>
                            <a:srgbClr val="000000"/>
                          </a:solidFill>
                          <a:latin typeface="+mn-lt"/>
                        </a:rPr>
                        <a:t> </a:t>
                      </a:r>
                      <a:r>
                        <a:rPr lang="ru-RU" sz="1050" b="0" i="0" u="none" strike="noStrike" dirty="0" smtClean="0">
                          <a:solidFill>
                            <a:srgbClr val="000000"/>
                          </a:solidFill>
                          <a:latin typeface="+mn-lt"/>
                        </a:rPr>
                        <a:t>Работники Петропавловского Водоканал </a:t>
                      </a:r>
                      <a:r>
                        <a:rPr lang="ru-RU" sz="1050" b="1" i="0" u="none" strike="noStrike" dirty="0" smtClean="0">
                          <a:solidFill>
                            <a:srgbClr val="000000"/>
                          </a:solidFill>
                          <a:latin typeface="+mn-lt"/>
                        </a:rPr>
                        <a:t>Активная поддержка участников: </a:t>
                      </a:r>
                      <a:r>
                        <a:rPr lang="ru-RU" sz="1050" b="0" i="0" u="none" strike="noStrike" dirty="0" smtClean="0">
                          <a:solidFill>
                            <a:srgbClr val="000000"/>
                          </a:solidFill>
                          <a:latin typeface="+mn-lt"/>
                        </a:rPr>
                        <a:t>Камчатская краевая организация профсоюза работников жизнеобеспечения </a:t>
                      </a:r>
                    </a:p>
                    <a:p>
                      <a:pPr algn="l" fontAlgn="t">
                        <a:buFontTx/>
                        <a:buNone/>
                      </a:pPr>
                      <a:r>
                        <a:rPr lang="ru-RU" sz="1050" b="0" i="0" u="none" strike="noStrike" dirty="0" smtClean="0">
                          <a:solidFill>
                            <a:srgbClr val="000000"/>
                          </a:solidFill>
                          <a:latin typeface="+mn-lt"/>
                        </a:rPr>
                        <a:t>2. Администрация Петропавловского Водоканала</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dirty="0" smtClean="0">
                          <a:solidFill>
                            <a:srgbClr val="000000"/>
                          </a:solidFill>
                          <a:latin typeface="+mn-lt"/>
                        </a:rPr>
                        <a:t>3. Администрация Петропавловска-</a:t>
                      </a:r>
                      <a:r>
                        <a:rPr lang="ru-RU" sz="1050" b="0" i="0" u="none" strike="noStrike" baseline="0" dirty="0" smtClean="0">
                          <a:solidFill>
                            <a:srgbClr val="000000"/>
                          </a:solidFill>
                          <a:latin typeface="+mn-lt"/>
                        </a:rPr>
                        <a:t> Камчатского</a:t>
                      </a:r>
                      <a:endParaRPr lang="ru-RU" sz="1050" b="0" i="0" u="none" strike="noStrike" dirty="0" smtClean="0">
                        <a:solidFill>
                          <a:srgbClr val="000000"/>
                        </a:solidFill>
                        <a:latin typeface="+mn-lt"/>
                      </a:endParaRPr>
                    </a:p>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dirty="0" smtClean="0">
                          <a:solidFill>
                            <a:srgbClr val="000000"/>
                          </a:solidFill>
                          <a:latin typeface="+mn-lt"/>
                        </a:rPr>
                        <a:t>Привлеченные</a:t>
                      </a:r>
                      <a:r>
                        <a:rPr lang="ru-RU" sz="1050" b="1" i="0" u="none" strike="noStrike" baseline="0" dirty="0" smtClean="0">
                          <a:solidFill>
                            <a:srgbClr val="000000"/>
                          </a:solidFill>
                          <a:latin typeface="+mn-lt"/>
                        </a:rPr>
                        <a:t> участники:</a:t>
                      </a:r>
                      <a:endParaRPr lang="ru-RU" sz="1050" b="0" i="0" u="none" strike="noStrike" dirty="0" smtClean="0">
                        <a:solidFill>
                          <a:srgbClr val="000000"/>
                        </a:solidFill>
                        <a:latin typeface="+mn-lt"/>
                      </a:endParaRPr>
                    </a:p>
                    <a:p>
                      <a:pPr algn="l" fontAlgn="t">
                        <a:buFontTx/>
                        <a:buChar char="-"/>
                      </a:pPr>
                      <a:r>
                        <a:rPr lang="ru-RU" sz="1050" b="0" i="0" u="none" strike="noStrike" dirty="0" smtClean="0">
                          <a:solidFill>
                            <a:srgbClr val="000000"/>
                          </a:solidFill>
                          <a:latin typeface="+mn-lt"/>
                        </a:rPr>
                        <a:t>Правительство Камчатского края </a:t>
                      </a:r>
                    </a:p>
                    <a:p>
                      <a:pPr algn="l" fontAlgn="t">
                        <a:buFontTx/>
                        <a:buNone/>
                      </a:pPr>
                      <a:r>
                        <a:rPr lang="ru-RU" sz="1050" b="0" i="0" u="none" strike="noStrike" dirty="0" smtClean="0">
                          <a:solidFill>
                            <a:srgbClr val="000000"/>
                          </a:solidFill>
                          <a:latin typeface="+mn-lt"/>
                        </a:rPr>
                        <a:t>- Министерство ЖКХ  </a:t>
                      </a:r>
                      <a:r>
                        <a:rPr lang="ru-RU" sz="1050" b="0" i="0" u="none" strike="noStrike" baseline="0" dirty="0" smtClean="0">
                          <a:solidFill>
                            <a:srgbClr val="000000"/>
                          </a:solidFill>
                          <a:latin typeface="+mn-lt"/>
                        </a:rPr>
                        <a:t>и энергетики Камчатского края</a:t>
                      </a:r>
                      <a:endParaRPr lang="ru-RU" sz="1050" b="0" i="0" u="none" strike="noStrike" dirty="0" smtClean="0">
                        <a:solidFill>
                          <a:srgbClr val="000000"/>
                        </a:solidFill>
                        <a:latin typeface="+mn-lt"/>
                      </a:endParaRPr>
                    </a:p>
                    <a:p>
                      <a:pPr algn="l" fontAlgn="t"/>
                      <a:r>
                        <a:rPr lang="ru-RU" sz="1050" b="0" i="0" u="none" strike="noStrike" dirty="0" smtClean="0">
                          <a:solidFill>
                            <a:srgbClr val="000000"/>
                          </a:solidFill>
                          <a:latin typeface="+mn-lt"/>
                        </a:rPr>
                        <a:t> - Прокуратура Петропавловска-Камчатского  </a:t>
                      </a:r>
                      <a:endParaRPr lang="ru-RU" sz="1050" b="0" i="0" u="none" strike="noStrike" dirty="0">
                        <a:solidFill>
                          <a:srgbClr val="000000"/>
                        </a:solidFill>
                        <a:latin typeface="+mn-lt"/>
                      </a:endParaRPr>
                    </a:p>
                  </a:txBody>
                  <a:tcPr marL="6035" marR="6035" marT="6035"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dirty="0" smtClean="0">
                          <a:solidFill>
                            <a:schemeClr val="tx1"/>
                          </a:solidFill>
                          <a:latin typeface="+mn-lt"/>
                        </a:rPr>
                        <a:t>Обращение</a:t>
                      </a:r>
                      <a:r>
                        <a:rPr lang="ru-RU" sz="1050" b="0" i="0" u="none" strike="noStrike" baseline="0" dirty="0" smtClean="0">
                          <a:solidFill>
                            <a:schemeClr val="tx1"/>
                          </a:solidFill>
                          <a:latin typeface="+mn-lt"/>
                        </a:rPr>
                        <a:t> в прокуратуру </a:t>
                      </a:r>
                      <a:r>
                        <a:rPr lang="ru-RU" sz="1050" b="0" i="0" u="none" strike="noStrike" dirty="0" smtClean="0">
                          <a:solidFill>
                            <a:schemeClr val="tx1"/>
                          </a:solidFill>
                          <a:latin typeface="+mn-lt"/>
                        </a:rPr>
                        <a:t>Петропавловска-Камчатского, </a:t>
                      </a:r>
                    </a:p>
                    <a:p>
                      <a:pPr algn="ctr" fontAlgn="t"/>
                      <a:r>
                        <a:rPr lang="ru-RU" sz="1050" b="0" i="0" u="none" strike="noStrike" dirty="0" smtClean="0">
                          <a:solidFill>
                            <a:schemeClr val="tx1"/>
                          </a:solidFill>
                          <a:latin typeface="+mn-lt"/>
                        </a:rPr>
                        <a:t>направление</a:t>
                      </a:r>
                      <a:r>
                        <a:rPr lang="ru-RU" sz="1050" b="0" i="0" u="none" strike="noStrike" baseline="0" dirty="0" smtClean="0">
                          <a:solidFill>
                            <a:schemeClr val="tx1"/>
                          </a:solidFill>
                          <a:latin typeface="+mn-lt"/>
                        </a:rPr>
                        <a:t> писем в Администрацию Петропавловска-Камчатского и Камчатского края, обращение в Министерство ЖКХ и энергетики Камчатского края</a:t>
                      </a:r>
                      <a:endParaRPr lang="ru-RU" sz="1050" b="0" i="0" u="none" strike="noStrike" dirty="0">
                        <a:solidFill>
                          <a:schemeClr val="tx1"/>
                        </a:solidFill>
                        <a:latin typeface="+mn-lt"/>
                      </a:endParaRPr>
                    </a:p>
                  </a:txBody>
                  <a:tcPr marL="6035" marR="6035" marT="6035"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dirty="0" smtClean="0">
                          <a:solidFill>
                            <a:schemeClr val="tx1"/>
                          </a:solidFill>
                          <a:latin typeface="+mn-lt"/>
                        </a:rPr>
                        <a:t>14 октября 2014 года подписано Соглашение о партнерстве и взаимодействии между Министерством ЖКХ и энергетики Камчатского края и Камчатской краевой организации профсоюза работников жизнеобеспечения. По итогам данного соглашения произведены выплаты заработной платы за октябрь. </a:t>
                      </a:r>
                    </a:p>
                    <a:p>
                      <a:pPr marL="0" marR="0" indent="0" algn="ctr" defTabSz="914400" rtl="0" eaLnBrk="1" fontAlgn="t" latinLnBrk="0" hangingPunct="1">
                        <a:lnSpc>
                          <a:spcPct val="100000"/>
                        </a:lnSpc>
                        <a:spcBef>
                          <a:spcPts val="0"/>
                        </a:spcBef>
                        <a:spcAft>
                          <a:spcPts val="0"/>
                        </a:spcAft>
                        <a:buClrTx/>
                        <a:buSzTx/>
                        <a:buFontTx/>
                        <a:buNone/>
                        <a:tabLst/>
                        <a:defRPr/>
                      </a:pPr>
                      <a:r>
                        <a:rPr lang="ru-RU" sz="1050" b="1" i="0" u="none" strike="noStrike" dirty="0" smtClean="0">
                          <a:solidFill>
                            <a:schemeClr val="tx1"/>
                          </a:solidFill>
                          <a:latin typeface="+mn-lt"/>
                        </a:rPr>
                        <a:t>Конфликт</a:t>
                      </a:r>
                      <a:r>
                        <a:rPr lang="ru-RU" sz="1050" b="1" i="0" u="none" strike="noStrike" baseline="0" dirty="0" smtClean="0">
                          <a:solidFill>
                            <a:schemeClr val="tx1"/>
                          </a:solidFill>
                          <a:latin typeface="+mn-lt"/>
                        </a:rPr>
                        <a:t> завершен.</a:t>
                      </a:r>
                      <a:endParaRPr lang="ru-RU" sz="1050" b="1" i="0" u="none" strike="noStrike" dirty="0" smtClean="0">
                        <a:solidFill>
                          <a:schemeClr val="tx1"/>
                        </a:solidFill>
                        <a:latin typeface="+mn-lt"/>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r h="2801383">
                <a:tc>
                  <a:txBody>
                    <a:bodyPr/>
                    <a:lstStyle/>
                    <a:p>
                      <a:pPr algn="ctr" fontAlgn="t"/>
                      <a:r>
                        <a:rPr lang="ru-RU" sz="1050" b="0" i="0" u="none" strike="noStrike" dirty="0" smtClean="0">
                          <a:solidFill>
                            <a:srgbClr val="000000"/>
                          </a:solidFill>
                          <a:latin typeface="Calibri"/>
                        </a:rPr>
                        <a:t>Ноябрь 2014</a:t>
                      </a:r>
                    </a:p>
                    <a:p>
                      <a:pPr algn="ctr" fontAlgn="t"/>
                      <a:endParaRPr lang="ru-RU" sz="1050" b="0" i="0" u="none" strike="noStrike" dirty="0" smtClean="0">
                        <a:solidFill>
                          <a:srgbClr val="000000"/>
                        </a:solidFill>
                        <a:latin typeface="Calibri"/>
                      </a:endParaRPr>
                    </a:p>
                    <a:p>
                      <a:pPr marL="0" marR="0" indent="0" algn="ctr" defTabSz="914400" rtl="0" eaLnBrk="1" fontAlgn="t" latinLnBrk="0" hangingPunct="1">
                        <a:lnSpc>
                          <a:spcPct val="100000"/>
                        </a:lnSpc>
                        <a:spcBef>
                          <a:spcPts val="0"/>
                        </a:spcBef>
                        <a:spcAft>
                          <a:spcPts val="0"/>
                        </a:spcAft>
                        <a:buClrTx/>
                        <a:buSzTx/>
                        <a:buFontTx/>
                        <a:buNone/>
                        <a:tabLst/>
                        <a:defRPr/>
                      </a:pPr>
                      <a:endParaRPr lang="ru-RU" sz="1050" b="0" i="0" u="none" strike="noStrike" dirty="0" smtClean="0">
                        <a:solidFill>
                          <a:srgbClr val="000000"/>
                        </a:solidFill>
                        <a:latin typeface="+mn-lt"/>
                      </a:endParaRPr>
                    </a:p>
                    <a:p>
                      <a:pPr algn="ctr" fontAlgn="t"/>
                      <a:r>
                        <a:rPr lang="ru-RU" sz="1050" b="0" i="0" u="none" strike="noStrike" baseline="0" dirty="0" smtClean="0">
                          <a:solidFill>
                            <a:srgbClr val="000000"/>
                          </a:solidFill>
                          <a:latin typeface="Calibri"/>
                        </a:rPr>
                        <a:t> </a:t>
                      </a:r>
                      <a:endParaRPr lang="ru-RU" sz="1050" b="0"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kern="1200" dirty="0" smtClean="0">
                          <a:solidFill>
                            <a:schemeClr val="tx1"/>
                          </a:solidFill>
                          <a:latin typeface="+mn-lt"/>
                          <a:ea typeface="+mn-ea"/>
                          <a:cs typeface="+mn-cs"/>
                        </a:rPr>
                        <a:t>Клубное объединение ЦК «Талант»</a:t>
                      </a:r>
                      <a:endParaRPr lang="ru-RU" sz="1050" b="0"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dirty="0" smtClean="0">
                          <a:solidFill>
                            <a:srgbClr val="000000"/>
                          </a:solidFill>
                          <a:latin typeface="Calibri"/>
                        </a:rPr>
                        <a:t>Оптимизация </a:t>
                      </a:r>
                      <a:r>
                        <a:rPr lang="ru-RU" sz="1050" b="0" i="0" u="none" strike="noStrike" dirty="0">
                          <a:solidFill>
                            <a:srgbClr val="000000"/>
                          </a:solidFill>
                          <a:latin typeface="Calibri"/>
                        </a:rPr>
                        <a:t>штатного расписания</a:t>
                      </a:r>
                      <a:r>
                        <a:rPr lang="ru-RU" sz="1050" b="0" i="0" u="none" strike="noStrike" dirty="0" smtClean="0">
                          <a:solidFill>
                            <a:srgbClr val="000000"/>
                          </a:solidFill>
                          <a:latin typeface="Calibri"/>
                        </a:rPr>
                        <a:t>, объединение должностей,</a:t>
                      </a:r>
                      <a:r>
                        <a:rPr lang="ru-RU" sz="1050" b="0" i="0" u="none" strike="noStrike" baseline="0" dirty="0" smtClean="0">
                          <a:solidFill>
                            <a:srgbClr val="000000"/>
                          </a:solidFill>
                          <a:latin typeface="Calibri"/>
                        </a:rPr>
                        <a:t> </a:t>
                      </a:r>
                      <a:r>
                        <a:rPr lang="ru-RU" sz="1050" b="0" i="0" u="none" strike="noStrike" dirty="0" smtClean="0">
                          <a:solidFill>
                            <a:srgbClr val="000000"/>
                          </a:solidFill>
                          <a:latin typeface="Calibri"/>
                        </a:rPr>
                        <a:t>угроза сокращения</a:t>
                      </a:r>
                      <a:endParaRPr lang="ru-RU" sz="1050" b="0"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dirty="0" smtClean="0">
                          <a:solidFill>
                            <a:srgbClr val="000000"/>
                          </a:solidFill>
                          <a:latin typeface="+mn-lt"/>
                        </a:rPr>
                        <a:t>Противоборствующие стороны:</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dirty="0" smtClean="0">
                          <a:solidFill>
                            <a:srgbClr val="000000"/>
                          </a:solidFill>
                          <a:latin typeface="+mn-lt"/>
                        </a:rPr>
                        <a:t>1. Работники Клубного объединение </a:t>
                      </a:r>
                      <a:r>
                        <a:rPr lang="ru-RU" sz="1050" kern="1200" dirty="0" smtClean="0">
                          <a:solidFill>
                            <a:schemeClr val="tx1"/>
                          </a:solidFill>
                          <a:latin typeface="+mn-lt"/>
                          <a:ea typeface="+mn-ea"/>
                          <a:cs typeface="+mn-cs"/>
                        </a:rPr>
                        <a:t>ЦК «Талант» </a:t>
                      </a:r>
                      <a:r>
                        <a:rPr lang="ru-RU" sz="1050" b="1" i="0" u="none" strike="noStrike" dirty="0" smtClean="0">
                          <a:solidFill>
                            <a:srgbClr val="000000"/>
                          </a:solidFill>
                          <a:latin typeface="+mn-lt"/>
                        </a:rPr>
                        <a:t>Активная поддержка участников:</a:t>
                      </a:r>
                      <a:r>
                        <a:rPr lang="ru-RU" sz="1050" b="1" i="0" u="none" strike="noStrike" baseline="0" dirty="0" smtClean="0">
                          <a:solidFill>
                            <a:srgbClr val="000000"/>
                          </a:solidFill>
                          <a:latin typeface="+mn-lt"/>
                        </a:rPr>
                        <a:t> </a:t>
                      </a:r>
                      <a:r>
                        <a:rPr lang="ru-RU" sz="1050" b="0" i="0" u="none" strike="noStrike" dirty="0" smtClean="0">
                          <a:solidFill>
                            <a:srgbClr val="000000"/>
                          </a:solidFill>
                          <a:latin typeface="+mn-lt"/>
                        </a:rPr>
                        <a:t>Камчатская краевая организация профсоюза работников культуры РФ </a:t>
                      </a:r>
                    </a:p>
                    <a:p>
                      <a:pPr algn="l" fontAlgn="t">
                        <a:buFontTx/>
                        <a:buNone/>
                      </a:pPr>
                      <a:r>
                        <a:rPr lang="ru-RU" sz="1050" b="0" i="0" u="none" strike="noStrike" dirty="0" smtClean="0">
                          <a:solidFill>
                            <a:srgbClr val="000000"/>
                          </a:solidFill>
                          <a:latin typeface="+mn-lt"/>
                        </a:rPr>
                        <a:t>2.</a:t>
                      </a:r>
                      <a:r>
                        <a:rPr lang="ru-RU" sz="1050" b="0" i="0" u="none" strike="noStrike" baseline="0" dirty="0" smtClean="0">
                          <a:solidFill>
                            <a:srgbClr val="000000"/>
                          </a:solidFill>
                          <a:latin typeface="+mn-lt"/>
                        </a:rPr>
                        <a:t> </a:t>
                      </a:r>
                      <a:r>
                        <a:rPr lang="ru-RU" sz="1050" b="0" i="0" u="none" strike="noStrike" dirty="0" smtClean="0">
                          <a:solidFill>
                            <a:srgbClr val="000000"/>
                          </a:solidFill>
                          <a:latin typeface="+mn-lt"/>
                        </a:rPr>
                        <a:t>Администрация Клубного объединения </a:t>
                      </a:r>
                      <a:r>
                        <a:rPr lang="ru-RU" sz="1050" kern="1200" dirty="0" smtClean="0">
                          <a:solidFill>
                            <a:schemeClr val="tx1"/>
                          </a:solidFill>
                          <a:latin typeface="+mn-lt"/>
                          <a:ea typeface="+mn-ea"/>
                          <a:cs typeface="+mn-cs"/>
                        </a:rPr>
                        <a:t>ЦК «Талант»</a:t>
                      </a:r>
                    </a:p>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dirty="0" smtClean="0">
                          <a:solidFill>
                            <a:srgbClr val="000000"/>
                          </a:solidFill>
                          <a:latin typeface="+mn-lt"/>
                        </a:rPr>
                        <a:t>Привлеченные</a:t>
                      </a:r>
                      <a:r>
                        <a:rPr lang="ru-RU" sz="1050" b="1" i="0" u="none" strike="noStrike" baseline="0" dirty="0" smtClean="0">
                          <a:solidFill>
                            <a:srgbClr val="000000"/>
                          </a:solidFill>
                          <a:latin typeface="+mn-lt"/>
                        </a:rPr>
                        <a:t> участники:</a:t>
                      </a:r>
                    </a:p>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baseline="0" dirty="0" smtClean="0">
                          <a:solidFill>
                            <a:srgbClr val="000000"/>
                          </a:solidFill>
                          <a:latin typeface="+mn-lt"/>
                        </a:rPr>
                        <a:t>-</a:t>
                      </a:r>
                      <a:r>
                        <a:rPr lang="ru-RU" sz="1050" b="0" i="0" u="none" strike="noStrike" baseline="0" dirty="0" smtClean="0">
                          <a:solidFill>
                            <a:srgbClr val="000000"/>
                          </a:solidFill>
                          <a:latin typeface="+mn-lt"/>
                        </a:rPr>
                        <a:t> Министерство культуры по Камчатскому краю</a:t>
                      </a:r>
                    </a:p>
                    <a:p>
                      <a:pPr algn="l" fontAlgn="t"/>
                      <a:r>
                        <a:rPr lang="ru-RU" sz="1050" b="0" i="0" u="none" strike="noStrike" baseline="0" dirty="0" smtClean="0">
                          <a:solidFill>
                            <a:srgbClr val="000000"/>
                          </a:solidFill>
                          <a:latin typeface="+mn-lt"/>
                        </a:rPr>
                        <a:t>- У</a:t>
                      </a:r>
                      <a:r>
                        <a:rPr lang="ru-RU" sz="1050" b="0" i="0" u="none" strike="noStrike" dirty="0" smtClean="0">
                          <a:solidFill>
                            <a:srgbClr val="000000"/>
                          </a:solidFill>
                          <a:latin typeface="+mn-lt"/>
                        </a:rPr>
                        <a:t>правление культуры, спорта и молодежной политики Елизовского муниципального района</a:t>
                      </a:r>
                      <a:endParaRPr lang="ru-RU" sz="1050" b="0" i="0" u="none" strike="noStrike" dirty="0">
                        <a:solidFill>
                          <a:srgbClr val="000000"/>
                        </a:solidFill>
                        <a:latin typeface="+mn-lt"/>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dirty="0" smtClean="0">
                          <a:solidFill>
                            <a:schemeClr val="tx1"/>
                          </a:solidFill>
                          <a:latin typeface="+mn-lt"/>
                        </a:rPr>
                        <a:t>Были</a:t>
                      </a:r>
                      <a:r>
                        <a:rPr lang="ru-RU" sz="1050" b="0" i="0" u="none" strike="noStrike" baseline="0" dirty="0" smtClean="0">
                          <a:solidFill>
                            <a:schemeClr val="tx1"/>
                          </a:solidFill>
                          <a:latin typeface="+mn-lt"/>
                        </a:rPr>
                        <a:t> п</a:t>
                      </a:r>
                      <a:r>
                        <a:rPr lang="ru-RU" sz="1050" b="0" i="0" u="none" strike="noStrike" dirty="0" smtClean="0">
                          <a:solidFill>
                            <a:schemeClr val="tx1"/>
                          </a:solidFill>
                          <a:latin typeface="+mn-lt"/>
                        </a:rPr>
                        <a:t>роведены </a:t>
                      </a:r>
                      <a:r>
                        <a:rPr lang="ru-RU" sz="1050" b="0" i="0" u="none" strike="noStrike" dirty="0" smtClean="0">
                          <a:solidFill>
                            <a:srgbClr val="000000"/>
                          </a:solidFill>
                          <a:latin typeface="+mn-lt"/>
                        </a:rPr>
                        <a:t>консультации и рекомендации Камчатской краевой организацией профсоюза работников культуры РФ и правовой инспекцией труда Федерации профсоюзов Камчатки.</a:t>
                      </a:r>
                    </a:p>
                    <a:p>
                      <a:pPr marL="0" marR="0" indent="0" algn="ctr" defTabSz="914400" rtl="0" eaLnBrk="1" fontAlgn="t" latinLnBrk="0" hangingPunct="1">
                        <a:lnSpc>
                          <a:spcPct val="100000"/>
                        </a:lnSpc>
                        <a:spcBef>
                          <a:spcPts val="0"/>
                        </a:spcBef>
                        <a:spcAft>
                          <a:spcPts val="0"/>
                        </a:spcAft>
                        <a:buClrTx/>
                        <a:buSzTx/>
                        <a:buFontTx/>
                        <a:buNone/>
                        <a:tabLst/>
                        <a:defRPr/>
                      </a:pPr>
                      <a:endParaRPr lang="ru-RU" sz="1050" b="0" i="0" u="none" strike="noStrike" dirty="0" smtClean="0">
                        <a:solidFill>
                          <a:srgbClr val="000000"/>
                        </a:solidFill>
                        <a:latin typeface="+mn-lt"/>
                      </a:endParaRPr>
                    </a:p>
                    <a:p>
                      <a:pPr algn="ctr" fontAlgn="t"/>
                      <a:r>
                        <a:rPr lang="ru-RU" sz="1050" b="0" i="0" u="none" strike="noStrike" baseline="0" dirty="0" smtClean="0">
                          <a:solidFill>
                            <a:srgbClr val="000000"/>
                          </a:solidFill>
                          <a:latin typeface="Calibri"/>
                        </a:rPr>
                        <a:t> </a:t>
                      </a:r>
                      <a:endParaRPr lang="ru-RU" sz="1050" b="0"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1" i="0" u="none" strike="noStrike" dirty="0" smtClean="0">
                          <a:solidFill>
                            <a:schemeClr val="tx1"/>
                          </a:solidFill>
                          <a:latin typeface="+mn-lt"/>
                        </a:rPr>
                        <a:t>Конфликт  завершен.</a:t>
                      </a:r>
                      <a:r>
                        <a:rPr lang="ru-RU" sz="1050" b="0" i="0" u="none" strike="noStrike" dirty="0" smtClean="0">
                          <a:solidFill>
                            <a:schemeClr val="tx1"/>
                          </a:solidFill>
                          <a:latin typeface="+mn-lt"/>
                        </a:rPr>
                        <a:t/>
                      </a:r>
                      <a:br>
                        <a:rPr lang="ru-RU" sz="1050" b="0" i="0" u="none" strike="noStrike" dirty="0" smtClean="0">
                          <a:solidFill>
                            <a:schemeClr val="tx1"/>
                          </a:solidFill>
                          <a:latin typeface="+mn-lt"/>
                        </a:rPr>
                      </a:br>
                      <a:endParaRPr lang="ru-RU" sz="1050" b="0"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 y="0"/>
            <a:ext cx="9160561" cy="6858000"/>
          </a:xfrm>
          <a:prstGeom prst="rect">
            <a:avLst/>
          </a:prstGeom>
          <a:noFill/>
        </p:spPr>
      </p:pic>
      <p:sp>
        <p:nvSpPr>
          <p:cNvPr id="2" name="Заголовок 1"/>
          <p:cNvSpPr>
            <a:spLocks noGrp="1"/>
          </p:cNvSpPr>
          <p:nvPr>
            <p:ph type="title"/>
          </p:nvPr>
        </p:nvSpPr>
        <p:spPr>
          <a:xfrm>
            <a:off x="-609600" y="274638"/>
            <a:ext cx="10210800" cy="411162"/>
          </a:xfrm>
        </p:spPr>
        <p:txBody>
          <a:bodyPr>
            <a:noAutofit/>
          </a:bodyPr>
          <a:lstStyle/>
          <a:p>
            <a:r>
              <a:rPr lang="en-US" sz="2800" dirty="0" smtClean="0">
                <a:solidFill>
                  <a:srgbClr val="002060"/>
                </a:solidFill>
              </a:rPr>
              <a:t>III</a:t>
            </a:r>
            <a:r>
              <a:rPr lang="ru-RU" sz="2800" dirty="0" smtClean="0">
                <a:solidFill>
                  <a:srgbClr val="002060"/>
                </a:solidFill>
              </a:rPr>
              <a:t>. СТК Камчатского края (в т.ч. потенциальные), </a:t>
            </a:r>
            <a:r>
              <a:rPr lang="en-US" sz="2800" dirty="0" smtClean="0">
                <a:solidFill>
                  <a:srgbClr val="002060"/>
                </a:solidFill>
              </a:rPr>
              <a:t/>
            </a:r>
            <a:br>
              <a:rPr lang="en-US" sz="2800" dirty="0" smtClean="0">
                <a:solidFill>
                  <a:srgbClr val="002060"/>
                </a:solidFill>
              </a:rPr>
            </a:br>
            <a:r>
              <a:rPr lang="ru-RU" sz="2800" dirty="0" smtClean="0">
                <a:solidFill>
                  <a:srgbClr val="002060"/>
                </a:solidFill>
              </a:rPr>
              <a:t>произошедшие за последние 12 месяцев</a:t>
            </a:r>
            <a:endParaRPr lang="ru-RU" sz="2800" dirty="0">
              <a:solidFill>
                <a:srgbClr val="002060"/>
              </a:solidFill>
            </a:endParaRPr>
          </a:p>
        </p:txBody>
      </p:sp>
      <p:sp>
        <p:nvSpPr>
          <p:cNvPr id="3" name="Содержимое 2"/>
          <p:cNvSpPr>
            <a:spLocks noGrp="1"/>
          </p:cNvSpPr>
          <p:nvPr>
            <p:ph idx="1"/>
          </p:nvPr>
        </p:nvSpPr>
        <p:spPr/>
        <p:txBody>
          <a:bodyPr/>
          <a:lstStyle/>
          <a:p>
            <a:endParaRPr lang="ru-RU" dirty="0"/>
          </a:p>
        </p:txBody>
      </p:sp>
      <p:graphicFrame>
        <p:nvGraphicFramePr>
          <p:cNvPr id="4" name="Содержимое 6"/>
          <p:cNvGraphicFramePr>
            <a:graphicFrameLocks/>
          </p:cNvGraphicFramePr>
          <p:nvPr/>
        </p:nvGraphicFramePr>
        <p:xfrm>
          <a:off x="152400" y="914400"/>
          <a:ext cx="8763000" cy="5791199"/>
        </p:xfrm>
        <a:graphic>
          <a:graphicData uri="http://schemas.openxmlformats.org/drawingml/2006/table">
            <a:tbl>
              <a:tblPr>
                <a:effectLst>
                  <a:outerShdw blurRad="50800" dist="50800" dir="5400000" algn="ctr" rotWithShape="0">
                    <a:schemeClr val="tx1"/>
                  </a:outerShdw>
                </a:effectLst>
              </a:tblPr>
              <a:tblGrid>
                <a:gridCol w="1359297"/>
                <a:gridCol w="885225"/>
                <a:gridCol w="965701"/>
                <a:gridCol w="2092350"/>
                <a:gridCol w="2172826"/>
                <a:gridCol w="1287601"/>
              </a:tblGrid>
              <a:tr h="551373">
                <a:tc>
                  <a:txBody>
                    <a:bodyPr/>
                    <a:lstStyle/>
                    <a:p>
                      <a:pPr algn="ctr" fontAlgn="t"/>
                      <a:r>
                        <a:rPr lang="ru-RU" sz="1050" b="1" i="0" u="none" strike="noStrike" dirty="0">
                          <a:solidFill>
                            <a:srgbClr val="000000"/>
                          </a:solidFill>
                          <a:latin typeface="Calibri"/>
                        </a:rPr>
                        <a:t>Дата возникновения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Предприятие, организация</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Причина возникновения СТК </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Стороны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Форма </a:t>
                      </a:r>
                      <a:r>
                        <a:rPr lang="ru-RU" sz="1050" b="1" i="0" u="none" strike="noStrike" dirty="0" smtClean="0">
                          <a:solidFill>
                            <a:srgbClr val="000000"/>
                          </a:solidFill>
                          <a:latin typeface="Calibri"/>
                        </a:rPr>
                        <a:t>протеста</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smtClean="0">
                          <a:solidFill>
                            <a:srgbClr val="000000"/>
                          </a:solidFill>
                          <a:latin typeface="Calibri"/>
                        </a:rPr>
                        <a:t>Итог</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2619913">
                <a:tc>
                  <a:txBody>
                    <a:bodyPr/>
                    <a:lstStyle/>
                    <a:p>
                      <a:pPr algn="ctr" fontAlgn="t"/>
                      <a:r>
                        <a:rPr lang="ru-RU" sz="1050" b="0" i="0" u="none" strike="noStrike" dirty="0" smtClean="0">
                          <a:solidFill>
                            <a:srgbClr val="000000"/>
                          </a:solidFill>
                          <a:latin typeface="Calibri"/>
                        </a:rPr>
                        <a:t>Декабрь 2014</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dirty="0" smtClean="0">
                          <a:solidFill>
                            <a:srgbClr val="000000"/>
                          </a:solidFill>
                          <a:latin typeface="+mn-lt"/>
                        </a:rPr>
                        <a:t>ФГУП «Атомохрана»</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kern="1200" dirty="0" smtClean="0">
                          <a:solidFill>
                            <a:schemeClr val="tx1"/>
                          </a:solidFill>
                          <a:latin typeface="+mn-lt"/>
                          <a:ea typeface="+mn-ea"/>
                          <a:cs typeface="+mn-cs"/>
                        </a:rPr>
                        <a:t>Ликвидация предприятия, сокращение</a:t>
                      </a:r>
                      <a:endParaRPr lang="ru-RU" sz="1050" b="0"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050" b="1" i="0" u="none" strike="noStrike" dirty="0" smtClean="0">
                          <a:solidFill>
                            <a:srgbClr val="000000"/>
                          </a:solidFill>
                          <a:latin typeface="Calibri"/>
                        </a:rPr>
                        <a:t>Противоборствующие стороны:</a:t>
                      </a:r>
                    </a:p>
                    <a:p>
                      <a:pPr algn="l" fontAlgn="t"/>
                      <a:r>
                        <a:rPr lang="ru-RU" sz="1050" b="0" i="0" u="none" strike="noStrike" dirty="0" smtClean="0">
                          <a:solidFill>
                            <a:srgbClr val="000000"/>
                          </a:solidFill>
                          <a:latin typeface="Calibri"/>
                        </a:rPr>
                        <a:t>1. Работники </a:t>
                      </a:r>
                      <a:r>
                        <a:rPr lang="ru-RU" sz="1050" b="0" i="0" u="none" strike="noStrike" dirty="0" smtClean="0">
                          <a:solidFill>
                            <a:srgbClr val="000000"/>
                          </a:solidFill>
                          <a:latin typeface="+mn-lt"/>
                        </a:rPr>
                        <a:t>ФГУП «Атомохрана» </a:t>
                      </a:r>
                      <a:r>
                        <a:rPr lang="ru-RU" sz="1050" b="1" i="0" u="none" strike="noStrike" dirty="0" smtClean="0">
                          <a:solidFill>
                            <a:srgbClr val="000000"/>
                          </a:solidFill>
                          <a:latin typeface="+mn-lt"/>
                        </a:rPr>
                        <a:t>Активная поддержка участников:</a:t>
                      </a:r>
                    </a:p>
                    <a:p>
                      <a:pPr algn="l" fontAlgn="t"/>
                      <a:r>
                        <a:rPr lang="ru-RU" sz="1050" b="0" i="0" u="none" strike="noStrike" dirty="0" smtClean="0">
                          <a:solidFill>
                            <a:srgbClr val="000000"/>
                          </a:solidFill>
                          <a:latin typeface="+mn-lt"/>
                        </a:rPr>
                        <a:t>Камчатская краевая организация профсоюза работников транспорта, геолого-добывающих и производственных отраслей</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dirty="0" smtClean="0">
                          <a:solidFill>
                            <a:srgbClr val="000000"/>
                          </a:solidFill>
                          <a:latin typeface="Calibri"/>
                        </a:rPr>
                        <a:t>2.</a:t>
                      </a:r>
                      <a:r>
                        <a:rPr lang="ru-RU" sz="1050" b="0" i="0" u="none" strike="noStrike" baseline="0" dirty="0" smtClean="0">
                          <a:solidFill>
                            <a:srgbClr val="000000"/>
                          </a:solidFill>
                          <a:latin typeface="Calibri"/>
                        </a:rPr>
                        <a:t> </a:t>
                      </a:r>
                      <a:r>
                        <a:rPr lang="ru-RU" sz="1050" b="0" i="0" u="none" strike="noStrike" dirty="0" smtClean="0">
                          <a:solidFill>
                            <a:srgbClr val="000000"/>
                          </a:solidFill>
                          <a:latin typeface="+mn-lt"/>
                        </a:rPr>
                        <a:t>Администрация ФГУП «Атомохрана»</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dirty="0" smtClean="0">
                          <a:solidFill>
                            <a:srgbClr val="000000"/>
                          </a:solidFill>
                          <a:latin typeface="+mn-lt"/>
                        </a:rPr>
                        <a:t>Была проведена активная работа, консультации с Председателем Камчатской краевой организации профсоюза работников транспорта, геолого-добывающих и производственных отраслей</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dirty="0" smtClean="0">
                          <a:solidFill>
                            <a:srgbClr val="000000"/>
                          </a:solidFill>
                          <a:latin typeface="+mn-lt"/>
                        </a:rPr>
                        <a:t>По результатам совместной</a:t>
                      </a:r>
                      <a:r>
                        <a:rPr lang="ru-RU" sz="1050" b="0" i="0" u="none" strike="noStrike" baseline="0" dirty="0" smtClean="0">
                          <a:solidFill>
                            <a:srgbClr val="000000"/>
                          </a:solidFill>
                          <a:latin typeface="+mn-lt"/>
                        </a:rPr>
                        <a:t> работы  всем работникам ликвидируемого предприятия предоставлены новые рабочие места.</a:t>
                      </a:r>
                      <a:endParaRPr lang="ru-RU" sz="1050" b="0" i="0" u="none" strike="noStrike" dirty="0" smtClean="0">
                        <a:solidFill>
                          <a:srgbClr val="000000"/>
                        </a:solidFill>
                        <a:latin typeface="+mn-lt"/>
                      </a:endParaRPr>
                    </a:p>
                    <a:p>
                      <a:pPr algn="ctr" fontAlgn="t"/>
                      <a:r>
                        <a:rPr lang="ru-RU" sz="1050" b="1" i="0" u="none" strike="noStrike" dirty="0" smtClean="0">
                          <a:solidFill>
                            <a:srgbClr val="000000"/>
                          </a:solidFill>
                          <a:latin typeface="Calibri"/>
                        </a:rPr>
                        <a:t>Конфликт </a:t>
                      </a:r>
                      <a:r>
                        <a:rPr lang="ru-RU" sz="1050" b="1" i="0" u="none" strike="noStrike" baseline="0" dirty="0" smtClean="0">
                          <a:solidFill>
                            <a:srgbClr val="000000"/>
                          </a:solidFill>
                          <a:latin typeface="Calibri"/>
                        </a:rPr>
                        <a:t> завершен</a:t>
                      </a:r>
                      <a:r>
                        <a:rPr lang="ru-RU" sz="1050" b="0" i="0" u="none" strike="noStrike" baseline="0" dirty="0" smtClean="0">
                          <a:solidFill>
                            <a:srgbClr val="000000"/>
                          </a:solidFill>
                          <a:latin typeface="Calibri"/>
                        </a:rPr>
                        <a:t>.</a:t>
                      </a:r>
                      <a:endParaRPr lang="ru-RU" sz="1050" b="0"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r h="2619913">
                <a:tc>
                  <a:txBody>
                    <a:bodyPr/>
                    <a:lstStyle/>
                    <a:p>
                      <a:pPr algn="ctr" fontAlgn="t"/>
                      <a:r>
                        <a:rPr lang="ru-RU" sz="1050" b="0" i="0" u="none" strike="noStrike" dirty="0" smtClean="0">
                          <a:solidFill>
                            <a:srgbClr val="000000"/>
                          </a:solidFill>
                          <a:latin typeface="Calibri"/>
                        </a:rPr>
                        <a:t>Декабрь 2014</a:t>
                      </a:r>
                    </a:p>
                    <a:p>
                      <a:pPr algn="ctr" fontAlgn="t"/>
                      <a:endParaRPr lang="ru-RU" sz="1050" b="0" i="0" u="none" strike="noStrike" dirty="0" smtClean="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kern="1200" dirty="0" smtClean="0">
                          <a:solidFill>
                            <a:schemeClr val="tx1"/>
                          </a:solidFill>
                          <a:latin typeface="+mn-lt"/>
                          <a:ea typeface="+mn-ea"/>
                          <a:cs typeface="+mn-cs"/>
                        </a:rPr>
                        <a:t>ГКАУ «Охрана камчатских лесов»</a:t>
                      </a:r>
                      <a:endParaRPr lang="ru-RU" sz="1050" b="0"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dirty="0" smtClean="0">
                          <a:solidFill>
                            <a:srgbClr val="000000"/>
                          </a:solidFill>
                          <a:latin typeface="Calibri"/>
                        </a:rPr>
                        <a:t>Сокращение </a:t>
                      </a:r>
                      <a:r>
                        <a:rPr lang="ru-RU" sz="1050" b="0" i="0" u="none" strike="noStrike" dirty="0">
                          <a:solidFill>
                            <a:srgbClr val="000000"/>
                          </a:solidFill>
                          <a:latin typeface="Calibri"/>
                        </a:rPr>
                        <a:t>штата, снижение заработной платы</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dirty="0" smtClean="0">
                          <a:solidFill>
                            <a:srgbClr val="000000"/>
                          </a:solidFill>
                          <a:latin typeface="+mn-lt"/>
                        </a:rPr>
                        <a:t>Противоборствующие стороны:</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dirty="0" smtClean="0">
                          <a:solidFill>
                            <a:srgbClr val="000000"/>
                          </a:solidFill>
                          <a:latin typeface="+mn-lt"/>
                        </a:rPr>
                        <a:t>1. Работники ГКАУ  «Охрана Камчатских лесов» </a:t>
                      </a:r>
                      <a:r>
                        <a:rPr lang="ru-RU" sz="1050" b="1" i="0" u="none" strike="noStrike" dirty="0" smtClean="0">
                          <a:solidFill>
                            <a:srgbClr val="000000"/>
                          </a:solidFill>
                          <a:latin typeface="+mn-lt"/>
                        </a:rPr>
                        <a:t>Активная поддержка участников:</a:t>
                      </a:r>
                      <a:r>
                        <a:rPr lang="ru-RU" sz="1050" b="1" i="0" u="none" strike="noStrike" baseline="0" dirty="0" smtClean="0">
                          <a:solidFill>
                            <a:srgbClr val="000000"/>
                          </a:solidFill>
                          <a:latin typeface="+mn-lt"/>
                        </a:rPr>
                        <a:t> </a:t>
                      </a:r>
                      <a:r>
                        <a:rPr lang="ru-RU" sz="1050" b="0" i="0" u="none" strike="noStrike" dirty="0" smtClean="0">
                          <a:solidFill>
                            <a:srgbClr val="000000"/>
                          </a:solidFill>
                          <a:latin typeface="+mn-lt"/>
                        </a:rPr>
                        <a:t>Камчатская краевая организация профсоюза работников транспорта, геолого-добывающих и производственных отраслей, Председатель Федерации профсоюзов Камчатки</a:t>
                      </a:r>
                    </a:p>
                    <a:p>
                      <a:pPr algn="l" fontAlgn="t"/>
                      <a:r>
                        <a:rPr lang="ru-RU" sz="1050" b="0" i="0" u="none" strike="noStrike" dirty="0" smtClean="0">
                          <a:solidFill>
                            <a:srgbClr val="000000"/>
                          </a:solidFill>
                          <a:latin typeface="+mn-lt"/>
                        </a:rPr>
                        <a:t>2.</a:t>
                      </a:r>
                      <a:r>
                        <a:rPr lang="ru-RU" sz="1050" b="0" i="0" u="none" strike="noStrike" baseline="0" dirty="0" smtClean="0">
                          <a:solidFill>
                            <a:srgbClr val="000000"/>
                          </a:solidFill>
                          <a:latin typeface="+mn-lt"/>
                        </a:rPr>
                        <a:t> </a:t>
                      </a:r>
                      <a:r>
                        <a:rPr lang="ru-RU" sz="1050" b="0" i="0" u="none" strike="noStrike" dirty="0" smtClean="0">
                          <a:solidFill>
                            <a:srgbClr val="000000"/>
                          </a:solidFill>
                          <a:latin typeface="+mn-lt"/>
                        </a:rPr>
                        <a:t>Администрация ГКАУ  «Охрана Камчатских лесов»</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dirty="0" smtClean="0">
                          <a:solidFill>
                            <a:srgbClr val="000000"/>
                          </a:solidFill>
                          <a:latin typeface="+mn-lt"/>
                        </a:rPr>
                        <a:t>Была проведена активная работа, консультации с Председателем Камчатской краевой организации профсоюза работников транспорта, геолого-добывающих и производственных отраслей и Председателем Федерации профсоюзов Камчатки</a:t>
                      </a:r>
                    </a:p>
                    <a:p>
                      <a:pPr marL="0" marR="0" indent="0" algn="ctr" defTabSz="914400" rtl="0" eaLnBrk="1" fontAlgn="t" latinLnBrk="0" hangingPunct="1">
                        <a:lnSpc>
                          <a:spcPct val="100000"/>
                        </a:lnSpc>
                        <a:spcBef>
                          <a:spcPts val="0"/>
                        </a:spcBef>
                        <a:spcAft>
                          <a:spcPts val="0"/>
                        </a:spcAft>
                        <a:buClrTx/>
                        <a:buSzTx/>
                        <a:buFontTx/>
                        <a:buNone/>
                        <a:tabLst/>
                        <a:defRPr/>
                      </a:pPr>
                      <a:endParaRPr lang="ru-RU" sz="1050" b="0" i="0" u="none" strike="noStrike" dirty="0" smtClean="0">
                        <a:solidFill>
                          <a:srgbClr val="000000"/>
                        </a:solidFill>
                        <a:latin typeface="+mn-lt"/>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dirty="0" smtClean="0">
                          <a:solidFill>
                            <a:srgbClr val="000000"/>
                          </a:solidFill>
                          <a:latin typeface="+mn-lt"/>
                        </a:rPr>
                        <a:t>Сокращение снизилось до</a:t>
                      </a:r>
                      <a:r>
                        <a:rPr lang="ru-RU" sz="1050" b="0" i="0" u="none" strike="noStrike" baseline="0" dirty="0" smtClean="0">
                          <a:solidFill>
                            <a:srgbClr val="000000"/>
                          </a:solidFill>
                          <a:latin typeface="+mn-lt"/>
                        </a:rPr>
                        <a:t> 2 человек, вместо планируемых 20, размер заработной платы был увеличен.</a:t>
                      </a:r>
                    </a:p>
                    <a:p>
                      <a:pPr algn="ctr" fontAlgn="t"/>
                      <a:r>
                        <a:rPr lang="ru-RU" sz="1050" b="1" i="0" u="none" strike="noStrike" dirty="0" smtClean="0">
                          <a:solidFill>
                            <a:srgbClr val="000000"/>
                          </a:solidFill>
                          <a:latin typeface="+mn-lt"/>
                        </a:rPr>
                        <a:t>Конфликт завершен.</a:t>
                      </a:r>
                      <a:r>
                        <a:rPr lang="ru-RU" sz="1050" b="0" i="0" u="none" strike="noStrike" dirty="0" smtClean="0">
                          <a:solidFill>
                            <a:schemeClr val="tx1"/>
                          </a:solidFill>
                          <a:latin typeface="+mn-lt"/>
                        </a:rPr>
                        <a:t/>
                      </a:r>
                      <a:br>
                        <a:rPr lang="ru-RU" sz="1050" b="0" i="0" u="none" strike="noStrike" dirty="0" smtClean="0">
                          <a:solidFill>
                            <a:schemeClr val="tx1"/>
                          </a:solidFill>
                          <a:latin typeface="+mn-lt"/>
                        </a:rPr>
                      </a:br>
                      <a:endParaRPr lang="ru-RU" sz="1050" b="0"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6561" y="0"/>
            <a:ext cx="9160561" cy="6858000"/>
          </a:xfrm>
          <a:prstGeom prst="rect">
            <a:avLst/>
          </a:prstGeom>
          <a:noFill/>
        </p:spPr>
      </p:pic>
      <p:sp>
        <p:nvSpPr>
          <p:cNvPr id="2" name="Заголовок 1"/>
          <p:cNvSpPr>
            <a:spLocks noGrp="1"/>
          </p:cNvSpPr>
          <p:nvPr>
            <p:ph type="title"/>
          </p:nvPr>
        </p:nvSpPr>
        <p:spPr>
          <a:xfrm>
            <a:off x="-381000" y="274638"/>
            <a:ext cx="9906000" cy="411162"/>
          </a:xfrm>
        </p:spPr>
        <p:txBody>
          <a:bodyPr>
            <a:noAutofit/>
          </a:bodyPr>
          <a:lstStyle/>
          <a:p>
            <a:r>
              <a:rPr lang="en-US" sz="2800" dirty="0" smtClean="0">
                <a:solidFill>
                  <a:srgbClr val="002060"/>
                </a:solidFill>
              </a:rPr>
              <a:t>III</a:t>
            </a:r>
            <a:r>
              <a:rPr lang="ru-RU" sz="2800" dirty="0" smtClean="0">
                <a:solidFill>
                  <a:srgbClr val="002060"/>
                </a:solidFill>
              </a:rPr>
              <a:t>. СТК Камчатского края (в т.ч. потенциальные), </a:t>
            </a:r>
            <a:r>
              <a:rPr lang="en-US" sz="2800" dirty="0" smtClean="0">
                <a:solidFill>
                  <a:srgbClr val="002060"/>
                </a:solidFill>
              </a:rPr>
              <a:t/>
            </a:r>
            <a:br>
              <a:rPr lang="en-US" sz="2800" dirty="0" smtClean="0">
                <a:solidFill>
                  <a:srgbClr val="002060"/>
                </a:solidFill>
              </a:rPr>
            </a:br>
            <a:r>
              <a:rPr lang="ru-RU" sz="2800" dirty="0" smtClean="0">
                <a:solidFill>
                  <a:srgbClr val="002060"/>
                </a:solidFill>
              </a:rPr>
              <a:t>произошедшие за последние 12 месяцев</a:t>
            </a:r>
            <a:endParaRPr lang="ru-RU" sz="2800" dirty="0">
              <a:solidFill>
                <a:srgbClr val="002060"/>
              </a:solidFill>
            </a:endParaRPr>
          </a:p>
        </p:txBody>
      </p:sp>
      <p:sp>
        <p:nvSpPr>
          <p:cNvPr id="3" name="Содержимое 2"/>
          <p:cNvSpPr>
            <a:spLocks noGrp="1"/>
          </p:cNvSpPr>
          <p:nvPr>
            <p:ph idx="1"/>
          </p:nvPr>
        </p:nvSpPr>
        <p:spPr/>
        <p:txBody>
          <a:bodyPr/>
          <a:lstStyle/>
          <a:p>
            <a:endParaRPr lang="ru-RU" dirty="0"/>
          </a:p>
        </p:txBody>
      </p:sp>
      <p:graphicFrame>
        <p:nvGraphicFramePr>
          <p:cNvPr id="4" name="Содержимое 6"/>
          <p:cNvGraphicFramePr>
            <a:graphicFrameLocks/>
          </p:cNvGraphicFramePr>
          <p:nvPr/>
        </p:nvGraphicFramePr>
        <p:xfrm>
          <a:off x="304800" y="990600"/>
          <a:ext cx="8534400" cy="5645125"/>
        </p:xfrm>
        <a:graphic>
          <a:graphicData uri="http://schemas.openxmlformats.org/drawingml/2006/table">
            <a:tbl>
              <a:tblPr>
                <a:effectLst>
                  <a:outerShdw blurRad="50800" dist="50800" dir="5400000" algn="ctr" rotWithShape="0">
                    <a:schemeClr val="tx1"/>
                  </a:outerShdw>
                </a:effectLst>
              </a:tblPr>
              <a:tblGrid>
                <a:gridCol w="1107057"/>
                <a:gridCol w="869830"/>
                <a:gridCol w="948906"/>
                <a:gridCol w="2055962"/>
                <a:gridCol w="2135038"/>
                <a:gridCol w="1417607"/>
              </a:tblGrid>
              <a:tr h="562614">
                <a:tc>
                  <a:txBody>
                    <a:bodyPr/>
                    <a:lstStyle/>
                    <a:p>
                      <a:pPr algn="ctr" fontAlgn="t"/>
                      <a:r>
                        <a:rPr lang="ru-RU" sz="1050" b="1" i="0" u="none" strike="noStrike" dirty="0">
                          <a:solidFill>
                            <a:srgbClr val="000000"/>
                          </a:solidFill>
                          <a:latin typeface="Calibri"/>
                        </a:rPr>
                        <a:t>Дата возникновения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Предприятие, организация</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Причина возникновения СТК </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Стороны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Форма </a:t>
                      </a:r>
                      <a:r>
                        <a:rPr lang="ru-RU" sz="1050" b="1" i="0" u="none" strike="noStrike" dirty="0" smtClean="0">
                          <a:solidFill>
                            <a:srgbClr val="000000"/>
                          </a:solidFill>
                          <a:latin typeface="Calibri"/>
                        </a:rPr>
                        <a:t>протеста</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smtClean="0">
                          <a:solidFill>
                            <a:srgbClr val="000000"/>
                          </a:solidFill>
                          <a:latin typeface="Calibri"/>
                        </a:rPr>
                        <a:t>Итог</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2409186">
                <a:tc>
                  <a:txBody>
                    <a:bodyPr/>
                    <a:lstStyle/>
                    <a:p>
                      <a:pPr algn="ctr" fontAlgn="t"/>
                      <a:r>
                        <a:rPr lang="ru-RU" sz="1050" b="0" i="0" u="none" strike="noStrike" dirty="0" smtClean="0">
                          <a:solidFill>
                            <a:srgbClr val="000000"/>
                          </a:solidFill>
                          <a:latin typeface="Calibri"/>
                        </a:rPr>
                        <a:t>Декабрь 2014</a:t>
                      </a:r>
                    </a:p>
                    <a:p>
                      <a:pPr algn="ctr" fontAlgn="t"/>
                      <a:endParaRPr lang="ru-RU" sz="1050" b="0" i="0" u="none" strike="noStrike" dirty="0" smtClean="0">
                        <a:solidFill>
                          <a:srgbClr val="000000"/>
                        </a:solidFill>
                        <a:latin typeface="Calibri"/>
                      </a:endParaRPr>
                    </a:p>
                    <a:p>
                      <a:pPr marL="0" marR="0" indent="0" algn="ctr" defTabSz="914400" rtl="0" eaLnBrk="1" fontAlgn="t" latinLnBrk="0" hangingPunct="1">
                        <a:lnSpc>
                          <a:spcPct val="100000"/>
                        </a:lnSpc>
                        <a:spcBef>
                          <a:spcPts val="0"/>
                        </a:spcBef>
                        <a:spcAft>
                          <a:spcPts val="0"/>
                        </a:spcAft>
                        <a:buClrTx/>
                        <a:buSzTx/>
                        <a:buFontTx/>
                        <a:buNone/>
                        <a:tabLst/>
                        <a:defRPr/>
                      </a:pPr>
                      <a:endParaRPr lang="ru-RU" sz="1050" b="0" i="0" u="none" strike="noStrike" dirty="0" smtClean="0">
                        <a:solidFill>
                          <a:srgbClr val="000000"/>
                        </a:solidFill>
                        <a:latin typeface="+mn-lt"/>
                      </a:endParaRPr>
                    </a:p>
                    <a:p>
                      <a:pPr algn="ctr" fontAlgn="t"/>
                      <a:endParaRPr lang="ru-RU" sz="1050" b="0" i="0" u="none" strike="noStrike" dirty="0" smtClean="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chemeClr val="tx1"/>
                          </a:solidFill>
                          <a:latin typeface="+mn-lt"/>
                          <a:ea typeface="+mn-ea"/>
                          <a:cs typeface="+mn-cs"/>
                        </a:rPr>
                        <a:t>ГУП «</a:t>
                      </a:r>
                      <a:r>
                        <a:rPr lang="ru-RU" sz="1050" b="0" i="0" u="none" strike="noStrike" kern="1200" dirty="0" err="1" smtClean="0">
                          <a:solidFill>
                            <a:schemeClr val="tx1"/>
                          </a:solidFill>
                          <a:latin typeface="+mn-lt"/>
                          <a:ea typeface="+mn-ea"/>
                          <a:cs typeface="+mn-cs"/>
                        </a:rPr>
                        <a:t>Камчатпищепродукт</a:t>
                      </a:r>
                      <a:r>
                        <a:rPr lang="ru-RU" sz="1050" b="0" i="0" u="none" strike="noStrike" kern="1200" dirty="0" smtClean="0">
                          <a:solidFill>
                            <a:schemeClr val="tx1"/>
                          </a:solidFill>
                          <a:latin typeface="+mn-lt"/>
                          <a:ea typeface="+mn-ea"/>
                          <a:cs typeface="+mn-cs"/>
                        </a:rPr>
                        <a:t>»</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chemeClr val="tx1"/>
                          </a:solidFill>
                          <a:latin typeface="+mn-lt"/>
                          <a:ea typeface="+mn-ea"/>
                          <a:cs typeface="+mn-cs"/>
                        </a:rPr>
                        <a:t>Реорганизация, задолженность по заработной плате</a:t>
                      </a:r>
                      <a:endParaRPr lang="ru-RU" sz="1050" b="0" i="0" u="none" strike="noStrike" kern="1200" dirty="0">
                        <a:solidFill>
                          <a:schemeClr val="tx1"/>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050" b="1" i="0" u="none" strike="noStrike" kern="1200" dirty="0" smtClean="0">
                          <a:solidFill>
                            <a:schemeClr val="tx1"/>
                          </a:solidFill>
                          <a:latin typeface="+mn-lt"/>
                          <a:ea typeface="+mn-ea"/>
                          <a:cs typeface="+mn-cs"/>
                        </a:rPr>
                        <a:t>Противоборствующие стороны:</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chemeClr val="tx1"/>
                          </a:solidFill>
                          <a:latin typeface="+mn-lt"/>
                          <a:ea typeface="+mn-ea"/>
                          <a:cs typeface="+mn-cs"/>
                        </a:rPr>
                        <a:t>1. Работники ГУП «</a:t>
                      </a:r>
                      <a:r>
                        <a:rPr lang="ru-RU" sz="1050" b="0" i="0" u="none" strike="noStrike" kern="1200" dirty="0" err="1" smtClean="0">
                          <a:solidFill>
                            <a:schemeClr val="tx1"/>
                          </a:solidFill>
                          <a:latin typeface="+mn-lt"/>
                          <a:ea typeface="+mn-ea"/>
                          <a:cs typeface="+mn-cs"/>
                        </a:rPr>
                        <a:t>Камчатпищепродукт</a:t>
                      </a:r>
                      <a:r>
                        <a:rPr lang="ru-RU" sz="1050" b="0" i="0" u="none" strike="noStrike" kern="1200" dirty="0" smtClean="0">
                          <a:solidFill>
                            <a:schemeClr val="tx1"/>
                          </a:solidFill>
                          <a:latin typeface="+mn-lt"/>
                          <a:ea typeface="+mn-ea"/>
                          <a:cs typeface="+mn-cs"/>
                        </a:rPr>
                        <a:t>»</a:t>
                      </a:r>
                    </a:p>
                    <a:p>
                      <a:pPr algn="l" fontAlgn="t"/>
                      <a:r>
                        <a:rPr lang="ru-RU" sz="1050" b="0" i="0" u="none" strike="noStrike" kern="1200" dirty="0" smtClean="0">
                          <a:solidFill>
                            <a:schemeClr val="tx1"/>
                          </a:solidFill>
                          <a:latin typeface="+mn-lt"/>
                          <a:ea typeface="+mn-ea"/>
                          <a:cs typeface="+mn-cs"/>
                        </a:rPr>
                        <a:t> </a:t>
                      </a:r>
                      <a:r>
                        <a:rPr lang="ru-RU" sz="1050" b="1" i="0" u="none" strike="noStrike" kern="1200" dirty="0" smtClean="0">
                          <a:solidFill>
                            <a:schemeClr val="tx1"/>
                          </a:solidFill>
                          <a:latin typeface="+mn-lt"/>
                          <a:ea typeface="+mn-ea"/>
                          <a:cs typeface="+mn-cs"/>
                        </a:rPr>
                        <a:t>Активная поддержка участников: </a:t>
                      </a:r>
                      <a:r>
                        <a:rPr lang="ru-RU" sz="1050" b="0" i="0" u="none" strike="noStrike" kern="1200" dirty="0" smtClean="0">
                          <a:solidFill>
                            <a:schemeClr val="tx1"/>
                          </a:solidFill>
                          <a:latin typeface="+mn-lt"/>
                          <a:ea typeface="+mn-ea"/>
                          <a:cs typeface="+mn-cs"/>
                        </a:rPr>
                        <a:t>Камчатская краевая организация профсоюза работников государственных учреждений и общественного обслуживания</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chemeClr val="tx1"/>
                          </a:solidFill>
                          <a:latin typeface="+mn-lt"/>
                          <a:ea typeface="+mn-ea"/>
                          <a:cs typeface="+mn-cs"/>
                        </a:rPr>
                        <a:t>2. Администрация ГУП «</a:t>
                      </a:r>
                      <a:r>
                        <a:rPr lang="ru-RU" sz="1050" b="0" i="0" u="none" strike="noStrike" kern="1200" dirty="0" err="1" smtClean="0">
                          <a:solidFill>
                            <a:schemeClr val="tx1"/>
                          </a:solidFill>
                          <a:latin typeface="+mn-lt"/>
                          <a:ea typeface="+mn-ea"/>
                          <a:cs typeface="+mn-cs"/>
                        </a:rPr>
                        <a:t>Камчатпищепродукт</a:t>
                      </a:r>
                      <a:r>
                        <a:rPr lang="ru-RU" sz="1050" b="0" i="0" u="none" strike="noStrike" kern="1200" dirty="0" smtClean="0">
                          <a:solidFill>
                            <a:schemeClr val="tx1"/>
                          </a:solidFill>
                          <a:latin typeface="+mn-lt"/>
                          <a:ea typeface="+mn-ea"/>
                          <a:cs typeface="+mn-cs"/>
                        </a:rPr>
                        <a:t>»</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chemeClr val="tx1"/>
                          </a:solidFill>
                          <a:latin typeface="+mn-lt"/>
                          <a:ea typeface="+mn-ea"/>
                          <a:cs typeface="+mn-cs"/>
                        </a:rPr>
                        <a:t>Оказаны юридические консультации, была проведена встреча с Министром имущественных и земельных отношений.</a:t>
                      </a:r>
                      <a:endParaRPr lang="ru-RU" sz="1050" b="0" i="0" u="none" strike="noStrike" kern="1200" dirty="0">
                        <a:solidFill>
                          <a:schemeClr val="tx1"/>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dirty="0" smtClean="0">
                          <a:solidFill>
                            <a:schemeClr val="tx1"/>
                          </a:solidFill>
                          <a:latin typeface="+mn-lt"/>
                        </a:rPr>
                        <a:t>Погашена задолженность</a:t>
                      </a:r>
                      <a:r>
                        <a:rPr lang="ru-RU" sz="1050" b="0" i="0" u="none" strike="noStrike" baseline="0" dirty="0" smtClean="0">
                          <a:solidFill>
                            <a:schemeClr val="tx1"/>
                          </a:solidFill>
                          <a:latin typeface="+mn-lt"/>
                        </a:rPr>
                        <a:t> по заработной плате,</a:t>
                      </a:r>
                    </a:p>
                    <a:p>
                      <a:pPr algn="ctr" fontAlgn="t"/>
                      <a:r>
                        <a:rPr lang="ru-RU" sz="1050" b="1" i="0" u="none" strike="noStrike" baseline="0" dirty="0" smtClean="0">
                          <a:solidFill>
                            <a:schemeClr val="tx1"/>
                          </a:solidFill>
                          <a:latin typeface="+mn-lt"/>
                        </a:rPr>
                        <a:t>Конфликт завершен.</a:t>
                      </a:r>
                      <a:r>
                        <a:rPr lang="ru-RU" sz="1050" b="0" i="0" u="none" strike="noStrike" dirty="0" smtClean="0">
                          <a:solidFill>
                            <a:schemeClr val="tx1"/>
                          </a:solidFill>
                          <a:latin typeface="+mn-lt"/>
                        </a:rPr>
                        <a:t/>
                      </a:r>
                      <a:br>
                        <a:rPr lang="ru-RU" sz="1050" b="0" i="0" u="none" strike="noStrike" dirty="0" smtClean="0">
                          <a:solidFill>
                            <a:schemeClr val="tx1"/>
                          </a:solidFill>
                          <a:latin typeface="+mn-lt"/>
                        </a:rPr>
                      </a:br>
                      <a:endParaRPr lang="ru-RU" sz="1050" b="0" i="0" u="none" strike="noStrike" dirty="0">
                        <a:solidFill>
                          <a:schemeClr val="tx1"/>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r h="2673325">
                <a:tc>
                  <a:txBody>
                    <a:bodyPr/>
                    <a:lstStyle/>
                    <a:p>
                      <a:pPr algn="ctr" fontAlgn="t"/>
                      <a:r>
                        <a:rPr lang="ru-RU" sz="1050" b="0" i="0" u="none" strike="noStrike" kern="1200" dirty="0" smtClean="0">
                          <a:solidFill>
                            <a:srgbClr val="000000"/>
                          </a:solidFill>
                          <a:latin typeface="+mn-lt"/>
                          <a:ea typeface="+mn-ea"/>
                          <a:cs typeface="+mn-cs"/>
                        </a:rPr>
                        <a:t>Январь 2015</a:t>
                      </a:r>
                    </a:p>
                    <a:p>
                      <a:pPr algn="ctr" fontAlgn="t"/>
                      <a:endParaRPr lang="ru-RU" sz="1050" b="0" i="0" u="none" strike="noStrike" kern="1200" dirty="0" smtClean="0">
                        <a:solidFill>
                          <a:srgbClr val="000000"/>
                        </a:solidFill>
                        <a:latin typeface="+mn-lt"/>
                        <a:ea typeface="+mn-ea"/>
                        <a:cs typeface="+mn-cs"/>
                      </a:endParaRPr>
                    </a:p>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 </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ООО «Теплоэффект», ООО «Теплоресурс», ООО «Теплорезерв».</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kern="1200" dirty="0" smtClean="0">
                          <a:solidFill>
                            <a:schemeClr val="tx1"/>
                          </a:solidFill>
                          <a:latin typeface="+mn-lt"/>
                          <a:ea typeface="+mn-ea"/>
                          <a:cs typeface="+mn-cs"/>
                        </a:rPr>
                        <a:t>Задержка и снижение размера заработной платы</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050" b="1" i="0" u="none" strike="noStrike" dirty="0" smtClean="0">
                          <a:solidFill>
                            <a:srgbClr val="000000"/>
                          </a:solidFill>
                          <a:latin typeface="+mn-lt"/>
                        </a:rPr>
                        <a:t>Противоборствующие стороны: </a:t>
                      </a:r>
                    </a:p>
                    <a:p>
                      <a:pPr algn="l" fontAlgn="t"/>
                      <a:r>
                        <a:rPr lang="ru-RU" sz="1050" b="0" i="0" u="none" strike="noStrike" dirty="0" smtClean="0">
                          <a:solidFill>
                            <a:srgbClr val="000000"/>
                          </a:solidFill>
                          <a:latin typeface="+mn-lt"/>
                        </a:rPr>
                        <a:t>1. Работники предприятий ООО "Теплорезерв", ООО "Теплоресурс", ООО "Теплоэффект"</a:t>
                      </a:r>
                      <a:r>
                        <a:rPr lang="ru-RU" sz="1050" b="1" i="0" u="none" strike="noStrike" dirty="0" smtClean="0">
                          <a:solidFill>
                            <a:srgbClr val="000000"/>
                          </a:solidFill>
                          <a:latin typeface="+mn-lt"/>
                        </a:rPr>
                        <a:t>Активная поддержка участников: </a:t>
                      </a:r>
                      <a:r>
                        <a:rPr lang="ru-RU" sz="1050" b="0" i="0" u="none" strike="noStrike" dirty="0" smtClean="0">
                          <a:solidFill>
                            <a:srgbClr val="000000"/>
                          </a:solidFill>
                          <a:latin typeface="+mn-lt"/>
                        </a:rPr>
                        <a:t>Камчатская краевая организация Общероссийского профсоюза работников жизнеобеспечения</a:t>
                      </a:r>
                    </a:p>
                    <a:p>
                      <a:pPr algn="l" fontAlgn="t"/>
                      <a:r>
                        <a:rPr lang="ru-RU" sz="1050" b="0" i="0" u="none" strike="noStrike" dirty="0" smtClean="0">
                          <a:solidFill>
                            <a:srgbClr val="000000"/>
                          </a:solidFill>
                          <a:latin typeface="+mn-lt"/>
                        </a:rPr>
                        <a:t>2. Администрация ООО "Теплорезерв", ООО "Теплоресурс", ООО "Теплоэффект« </a:t>
                      </a:r>
                      <a:r>
                        <a:rPr lang="ru-RU" sz="1050" b="1" i="0" u="none" strike="noStrike" dirty="0" smtClean="0">
                          <a:solidFill>
                            <a:srgbClr val="000000"/>
                          </a:solidFill>
                          <a:latin typeface="+mn-lt"/>
                        </a:rPr>
                        <a:t>Привлеченные участники: </a:t>
                      </a:r>
                      <a:r>
                        <a:rPr lang="ru-RU" sz="1050" b="0" i="0" u="none" strike="noStrike" dirty="0" smtClean="0">
                          <a:solidFill>
                            <a:srgbClr val="000000"/>
                          </a:solidFill>
                          <a:latin typeface="+mn-lt"/>
                        </a:rPr>
                        <a:t>Городская дума ПКГО</a:t>
                      </a:r>
                      <a:endParaRPr lang="ru-RU" sz="1050" b="0"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Вопрос о сложном финансово-экономическом состоянии предприятия рассматривался на заседании Думы Петропавловск-Камчатского городского округа </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1" i="0" u="none" strike="noStrike" dirty="0" smtClean="0">
                          <a:solidFill>
                            <a:srgbClr val="000000"/>
                          </a:solidFill>
                          <a:latin typeface="Calibri"/>
                        </a:rPr>
                        <a:t>Конфликт развивается.</a:t>
                      </a:r>
                      <a:endParaRPr lang="ru-RU" sz="1050" b="1"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 y="0"/>
            <a:ext cx="9160561" cy="6858000"/>
          </a:xfrm>
          <a:prstGeom prst="rect">
            <a:avLst/>
          </a:prstGeom>
          <a:noFill/>
        </p:spPr>
      </p:pic>
      <p:sp>
        <p:nvSpPr>
          <p:cNvPr id="2" name="Заголовок 1"/>
          <p:cNvSpPr>
            <a:spLocks noGrp="1"/>
          </p:cNvSpPr>
          <p:nvPr>
            <p:ph type="title"/>
          </p:nvPr>
        </p:nvSpPr>
        <p:spPr>
          <a:xfrm>
            <a:off x="-609600" y="274638"/>
            <a:ext cx="9982200" cy="411162"/>
          </a:xfrm>
        </p:spPr>
        <p:txBody>
          <a:bodyPr>
            <a:noAutofit/>
          </a:bodyPr>
          <a:lstStyle/>
          <a:p>
            <a:r>
              <a:rPr lang="en-US" sz="2800" dirty="0" smtClean="0">
                <a:solidFill>
                  <a:srgbClr val="002060"/>
                </a:solidFill>
              </a:rPr>
              <a:t>III</a:t>
            </a:r>
            <a:r>
              <a:rPr lang="ru-RU" sz="2800" dirty="0" smtClean="0">
                <a:solidFill>
                  <a:srgbClr val="002060"/>
                </a:solidFill>
              </a:rPr>
              <a:t>. СТК Камчатского края (в т.ч. потенциальные), </a:t>
            </a:r>
            <a:r>
              <a:rPr lang="en-US" sz="2800" dirty="0" smtClean="0">
                <a:solidFill>
                  <a:srgbClr val="002060"/>
                </a:solidFill>
              </a:rPr>
              <a:t/>
            </a:r>
            <a:br>
              <a:rPr lang="en-US" sz="2800" dirty="0" smtClean="0">
                <a:solidFill>
                  <a:srgbClr val="002060"/>
                </a:solidFill>
              </a:rPr>
            </a:br>
            <a:r>
              <a:rPr lang="ru-RU" sz="2800" dirty="0" smtClean="0">
                <a:solidFill>
                  <a:srgbClr val="002060"/>
                </a:solidFill>
              </a:rPr>
              <a:t>произошедшие за последние 12 месяцев</a:t>
            </a:r>
            <a:endParaRPr lang="ru-RU" sz="2800" dirty="0">
              <a:solidFill>
                <a:srgbClr val="002060"/>
              </a:solidFill>
            </a:endParaRPr>
          </a:p>
        </p:txBody>
      </p:sp>
      <p:sp>
        <p:nvSpPr>
          <p:cNvPr id="3" name="Содержимое 2"/>
          <p:cNvSpPr>
            <a:spLocks noGrp="1"/>
          </p:cNvSpPr>
          <p:nvPr>
            <p:ph idx="1"/>
          </p:nvPr>
        </p:nvSpPr>
        <p:spPr/>
        <p:txBody>
          <a:bodyPr/>
          <a:lstStyle/>
          <a:p>
            <a:endParaRPr lang="ru-RU" dirty="0"/>
          </a:p>
        </p:txBody>
      </p:sp>
      <p:graphicFrame>
        <p:nvGraphicFramePr>
          <p:cNvPr id="4" name="Содержимое 6"/>
          <p:cNvGraphicFramePr>
            <a:graphicFrameLocks/>
          </p:cNvGraphicFramePr>
          <p:nvPr/>
        </p:nvGraphicFramePr>
        <p:xfrm>
          <a:off x="304800" y="990600"/>
          <a:ext cx="8610600" cy="5486400"/>
        </p:xfrm>
        <a:graphic>
          <a:graphicData uri="http://schemas.openxmlformats.org/drawingml/2006/table">
            <a:tbl>
              <a:tblPr>
                <a:effectLst>
                  <a:outerShdw blurRad="50800" dist="50800" dir="5400000" algn="ctr" rotWithShape="0">
                    <a:schemeClr val="tx1"/>
                  </a:outerShdw>
                </a:effectLst>
              </a:tblPr>
              <a:tblGrid>
                <a:gridCol w="990600"/>
                <a:gridCol w="986287"/>
                <a:gridCol w="948906"/>
                <a:gridCol w="2789207"/>
                <a:gridCol w="1752600"/>
                <a:gridCol w="1143000"/>
              </a:tblGrid>
              <a:tr h="562614">
                <a:tc>
                  <a:txBody>
                    <a:bodyPr/>
                    <a:lstStyle/>
                    <a:p>
                      <a:pPr algn="ctr" fontAlgn="t"/>
                      <a:r>
                        <a:rPr lang="ru-RU" sz="1050" b="1" i="0" u="none" strike="noStrike" dirty="0">
                          <a:solidFill>
                            <a:srgbClr val="000000"/>
                          </a:solidFill>
                          <a:latin typeface="Calibri"/>
                        </a:rPr>
                        <a:t>Дата возникновения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Предприятие, организация</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Причина возникновения СТК </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Стороны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Форма </a:t>
                      </a:r>
                      <a:r>
                        <a:rPr lang="ru-RU" sz="1050" b="1" i="0" u="none" strike="noStrike" dirty="0" smtClean="0">
                          <a:solidFill>
                            <a:srgbClr val="000000"/>
                          </a:solidFill>
                          <a:latin typeface="Calibri"/>
                        </a:rPr>
                        <a:t>протеста</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smtClean="0">
                          <a:solidFill>
                            <a:srgbClr val="000000"/>
                          </a:solidFill>
                          <a:latin typeface="Calibri"/>
                        </a:rPr>
                        <a:t>Итог</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2409186">
                <a:tc>
                  <a:txBody>
                    <a:bodyPr/>
                    <a:lstStyle/>
                    <a:p>
                      <a:pPr algn="ctr" fontAlgn="t"/>
                      <a:r>
                        <a:rPr lang="ru-RU" sz="1050" b="0" i="0" u="none" strike="noStrike" kern="1200" dirty="0" smtClean="0">
                          <a:solidFill>
                            <a:srgbClr val="000000"/>
                          </a:solidFill>
                          <a:latin typeface="+mn-lt"/>
                          <a:ea typeface="+mn-ea"/>
                          <a:cs typeface="+mn-cs"/>
                        </a:rPr>
                        <a:t>Январь 2015</a:t>
                      </a:r>
                    </a:p>
                    <a:p>
                      <a:pPr algn="ctr" fontAlgn="t"/>
                      <a:endParaRPr lang="ru-RU" sz="1050" b="0" i="0" u="none" strike="noStrike" kern="1200" dirty="0" smtClean="0">
                        <a:solidFill>
                          <a:srgbClr val="000000"/>
                        </a:solidFill>
                        <a:latin typeface="+mn-lt"/>
                        <a:ea typeface="+mn-ea"/>
                        <a:cs typeface="+mn-cs"/>
                      </a:endParaRPr>
                    </a:p>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 </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Государственная морская инспекция СВПУ БО ФСБ РФ</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Реорганизация, сокращение</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050" b="1" i="0" u="none" strike="noStrike" dirty="0" smtClean="0">
                          <a:solidFill>
                            <a:srgbClr val="000000"/>
                          </a:solidFill>
                          <a:latin typeface="+mn-lt"/>
                        </a:rPr>
                        <a:t>Противоборствующие стороны: </a:t>
                      </a:r>
                    </a:p>
                    <a:p>
                      <a:pPr algn="l" fontAlgn="t"/>
                      <a:r>
                        <a:rPr lang="ru-RU" sz="1050" b="1" i="0" u="none" strike="noStrike" dirty="0" smtClean="0">
                          <a:solidFill>
                            <a:srgbClr val="000000"/>
                          </a:solidFill>
                          <a:latin typeface="+mn-lt"/>
                        </a:rPr>
                        <a:t> </a:t>
                      </a:r>
                      <a:r>
                        <a:rPr lang="ru-RU" sz="1050" b="0" i="0" u="none" strike="noStrike" dirty="0" smtClean="0">
                          <a:solidFill>
                            <a:srgbClr val="000000"/>
                          </a:solidFill>
                          <a:latin typeface="+mn-lt"/>
                        </a:rPr>
                        <a:t>1. Работники Государственной морской инспекции СВПУ БО ФСБ РФ</a:t>
                      </a:r>
                      <a:r>
                        <a:rPr lang="ru-RU" sz="1050" b="1" i="0" u="none" strike="noStrike" dirty="0" smtClean="0">
                          <a:solidFill>
                            <a:srgbClr val="000000"/>
                          </a:solidFill>
                          <a:latin typeface="+mn-lt"/>
                        </a:rPr>
                        <a:t> Активная поддержка участников: </a:t>
                      </a:r>
                      <a:r>
                        <a:rPr lang="ru-RU" sz="1050" b="0" i="0" u="none" strike="noStrike" dirty="0" smtClean="0">
                          <a:solidFill>
                            <a:srgbClr val="000000"/>
                          </a:solidFill>
                          <a:latin typeface="+mn-lt"/>
                        </a:rPr>
                        <a:t>первичная профсоюзная организация «Государственная морская инспекция СВПУ БО ФСБ РФ профессионального союза работников органов безопасности РФ» , Председатель Федерации профсоюзов Камчатки</a:t>
                      </a:r>
                    </a:p>
                    <a:p>
                      <a:pPr algn="l" fontAlgn="t"/>
                      <a:r>
                        <a:rPr lang="ru-RU" sz="1050" b="0" i="0" u="none" strike="noStrike" dirty="0" smtClean="0">
                          <a:solidFill>
                            <a:srgbClr val="000000"/>
                          </a:solidFill>
                          <a:latin typeface="+mn-lt"/>
                        </a:rPr>
                        <a:t>2. Администрация Государственной морской инспекции СВПУ БО ФСБ РФ </a:t>
                      </a:r>
                      <a:r>
                        <a:rPr lang="ru-RU" sz="1050" b="1" i="0" u="none" strike="noStrike" dirty="0" smtClean="0">
                          <a:solidFill>
                            <a:srgbClr val="000000"/>
                          </a:solidFill>
                          <a:latin typeface="+mn-lt"/>
                        </a:rPr>
                        <a:t>Привлеченные участники: </a:t>
                      </a:r>
                      <a:r>
                        <a:rPr lang="ru-RU" sz="1050" b="0" i="0" u="none" strike="noStrike" dirty="0" smtClean="0">
                          <a:solidFill>
                            <a:srgbClr val="000000"/>
                          </a:solidFill>
                          <a:latin typeface="+mn-lt"/>
                        </a:rPr>
                        <a:t>Администрация Президента РФ</a:t>
                      </a:r>
                    </a:p>
                    <a:p>
                      <a:pPr algn="l" fontAlgn="t"/>
                      <a:r>
                        <a:rPr lang="ru-RU" sz="1050" b="0" i="0" u="none" strike="noStrike" dirty="0" smtClean="0">
                          <a:solidFill>
                            <a:srgbClr val="000000"/>
                          </a:solidFill>
                          <a:latin typeface="+mn-lt"/>
                        </a:rPr>
                        <a:t>Профсоюз работников органов безопасности РФ</a:t>
                      </a:r>
                    </a:p>
                    <a:p>
                      <a:pPr algn="l" fontAlgn="t"/>
                      <a:r>
                        <a:rPr lang="ru-RU" sz="1050" b="0" i="0" u="none" strike="noStrike" dirty="0" smtClean="0">
                          <a:solidFill>
                            <a:srgbClr val="000000"/>
                          </a:solidFill>
                          <a:latin typeface="+mn-lt"/>
                        </a:rPr>
                        <a:t>Объединенный комитет профсоюзов Пограничной службы ФСБ России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algn="ctr" defTabSz="914400" rtl="0" eaLnBrk="1" latinLnBrk="0" hangingPunct="1"/>
                      <a:r>
                        <a:rPr lang="ru-RU" sz="1050" b="0" i="0" u="none" strike="noStrike" kern="1200" dirty="0" smtClean="0">
                          <a:solidFill>
                            <a:srgbClr val="000000"/>
                          </a:solidFill>
                          <a:latin typeface="+mn-lt"/>
                          <a:ea typeface="+mn-ea"/>
                          <a:cs typeface="+mn-cs"/>
                        </a:rPr>
                        <a:t>Направлено письмо в Объединенный комитет профсоюзов Пограничной службы ФСБ России в г. Москву о пересмотре решения о сокращении гражданских сотрудников в должности госинспекторов,</a:t>
                      </a:r>
                    </a:p>
                    <a:p>
                      <a:pPr marL="0" algn="ctr" defTabSz="914400" rtl="0" eaLnBrk="1" latinLnBrk="0" hangingPunct="1"/>
                      <a:r>
                        <a:rPr lang="ru-RU" sz="1050" b="0" i="0" u="none" strike="noStrike" kern="1200" dirty="0" smtClean="0">
                          <a:solidFill>
                            <a:srgbClr val="000000"/>
                          </a:solidFill>
                          <a:latin typeface="+mn-lt"/>
                          <a:ea typeface="+mn-ea"/>
                          <a:cs typeface="+mn-cs"/>
                        </a:rPr>
                        <a:t>направлено коллективное обращение в адрес Президента</a:t>
                      </a:r>
                      <a:r>
                        <a:rPr lang="ru-RU" sz="1050" b="0" i="0" u="none" strike="noStrike" kern="1200" baseline="0" dirty="0" smtClean="0">
                          <a:solidFill>
                            <a:srgbClr val="000000"/>
                          </a:solidFill>
                          <a:latin typeface="+mn-lt"/>
                          <a:ea typeface="+mn-ea"/>
                          <a:cs typeface="+mn-cs"/>
                        </a:rPr>
                        <a:t> РФ.</a:t>
                      </a:r>
                    </a:p>
                    <a:p>
                      <a:pPr marL="0" algn="ctr" defTabSz="914400" rtl="0" eaLnBrk="1" latinLnBrk="0" hangingPunct="1"/>
                      <a:r>
                        <a:rPr lang="ru-RU" sz="1050" b="0" i="0" u="none" strike="noStrike" kern="1200" baseline="0" dirty="0" smtClean="0">
                          <a:solidFill>
                            <a:srgbClr val="000000"/>
                          </a:solidFill>
                          <a:latin typeface="+mn-lt"/>
                          <a:ea typeface="+mn-ea"/>
                          <a:cs typeface="+mn-cs"/>
                        </a:rPr>
                        <a:t>Председатель Федерации профсоюзов Камчатки направил обращения в </a:t>
                      </a:r>
                      <a:r>
                        <a:rPr lang="ru-RU" sz="1050" b="0" i="0" u="none" strike="noStrike" baseline="0" dirty="0" smtClean="0">
                          <a:solidFill>
                            <a:srgbClr val="000000"/>
                          </a:solidFill>
                          <a:latin typeface="+mn-lt"/>
                        </a:rPr>
                        <a:t>Общественную палату РФ, Государственную Думу РФ, Совет Федерации РФ, </a:t>
                      </a:r>
                      <a:endParaRPr lang="ru-RU" sz="1050" kern="1200" dirty="0">
                        <a:solidFill>
                          <a:schemeClr val="tx1"/>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1" i="0" u="none" strike="noStrike" dirty="0" smtClean="0">
                          <a:solidFill>
                            <a:srgbClr val="000000"/>
                          </a:solidFill>
                          <a:latin typeface="+mn-lt"/>
                        </a:rPr>
                        <a:t>Конфликт развивается.</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r h="2197411">
                <a:tc>
                  <a:txBody>
                    <a:bodyPr/>
                    <a:lstStyle/>
                    <a:p>
                      <a:pPr algn="ctr" fontAlgn="t"/>
                      <a:r>
                        <a:rPr lang="ru-RU" sz="1050" b="0" i="0" u="none" strike="noStrike" kern="1200" dirty="0" smtClean="0">
                          <a:solidFill>
                            <a:srgbClr val="000000"/>
                          </a:solidFill>
                          <a:latin typeface="+mn-lt"/>
                          <a:ea typeface="+mn-ea"/>
                          <a:cs typeface="+mn-cs"/>
                        </a:rPr>
                        <a:t>Февраль 2015</a:t>
                      </a:r>
                    </a:p>
                    <a:p>
                      <a:pPr algn="ctr" fontAlgn="t"/>
                      <a:endParaRPr lang="ru-RU" sz="1050" b="0" i="0" u="none" strike="noStrike" kern="1200" dirty="0" smtClean="0">
                        <a:solidFill>
                          <a:srgbClr val="000000"/>
                        </a:solidFill>
                        <a:latin typeface="+mn-lt"/>
                        <a:ea typeface="+mn-ea"/>
                        <a:cs typeface="+mn-cs"/>
                      </a:endParaRPr>
                    </a:p>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 </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МБУ «Служба хозяйственного обслуживания»</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Исключение из штатного расписания должностей (6,5 ставок), нарушение ТК РФ</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050" b="1" i="0" u="none" strike="noStrike" kern="1200" dirty="0" smtClean="0">
                          <a:solidFill>
                            <a:srgbClr val="000000"/>
                          </a:solidFill>
                          <a:latin typeface="+mn-lt"/>
                          <a:ea typeface="+mn-ea"/>
                          <a:cs typeface="+mn-cs"/>
                        </a:rPr>
                        <a:t>Противоборствующие стороны: </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1. Работники предприятий МБУ «Служба хозяйственного обслуживания» </a:t>
                      </a:r>
                      <a:r>
                        <a:rPr lang="ru-RU" sz="1050" b="1" i="0" u="none" strike="noStrike" kern="1200" dirty="0" smtClean="0">
                          <a:solidFill>
                            <a:srgbClr val="000000"/>
                          </a:solidFill>
                          <a:latin typeface="+mn-lt"/>
                          <a:ea typeface="+mn-ea"/>
                          <a:cs typeface="+mn-cs"/>
                        </a:rPr>
                        <a:t>Активная поддержка участников: </a:t>
                      </a:r>
                      <a:r>
                        <a:rPr lang="ru-RU" sz="1050" b="0" i="0" u="none" strike="noStrike" kern="1200" dirty="0" smtClean="0">
                          <a:solidFill>
                            <a:srgbClr val="000000"/>
                          </a:solidFill>
                          <a:latin typeface="+mn-lt"/>
                          <a:ea typeface="+mn-ea"/>
                          <a:cs typeface="+mn-cs"/>
                        </a:rPr>
                        <a:t>Камчатская краевая организация профсоюза работников образования и науки РФ</a:t>
                      </a:r>
                    </a:p>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Привлеченные участники:</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2. Администрация МБУ «Служба хозяйственного обслуживания»</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Председатель краевой организации профсоюза провела встречу в первичной профсоюзной организации, ведется переговоры с руководителем </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Конфликт развивается.</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 y="0"/>
            <a:ext cx="9160561" cy="6858000"/>
          </a:xfrm>
          <a:prstGeom prst="rect">
            <a:avLst/>
          </a:prstGeom>
          <a:noFill/>
        </p:spPr>
      </p:pic>
      <p:sp>
        <p:nvSpPr>
          <p:cNvPr id="2" name="Заголовок 1"/>
          <p:cNvSpPr>
            <a:spLocks noGrp="1"/>
          </p:cNvSpPr>
          <p:nvPr>
            <p:ph type="title"/>
          </p:nvPr>
        </p:nvSpPr>
        <p:spPr>
          <a:xfrm>
            <a:off x="457200" y="274638"/>
            <a:ext cx="8229600" cy="411162"/>
          </a:xfrm>
        </p:spPr>
        <p:txBody>
          <a:bodyPr>
            <a:noAutofit/>
          </a:bodyPr>
          <a:lstStyle/>
          <a:p>
            <a:r>
              <a:rPr lang="en-US" sz="2800" dirty="0" smtClean="0">
                <a:solidFill>
                  <a:srgbClr val="002060"/>
                </a:solidFill>
              </a:rPr>
              <a:t>III</a:t>
            </a:r>
            <a:r>
              <a:rPr lang="ru-RU" sz="2800" dirty="0" smtClean="0">
                <a:solidFill>
                  <a:srgbClr val="002060"/>
                </a:solidFill>
              </a:rPr>
              <a:t>. СТК Камчатского края (в т.ч. потенциальные), произошедшие за последние 12 месяцев</a:t>
            </a:r>
            <a:endParaRPr lang="ru-RU" sz="2800" dirty="0">
              <a:solidFill>
                <a:srgbClr val="002060"/>
              </a:solidFill>
            </a:endParaRPr>
          </a:p>
        </p:txBody>
      </p:sp>
      <p:sp>
        <p:nvSpPr>
          <p:cNvPr id="3" name="Содержимое 2"/>
          <p:cNvSpPr>
            <a:spLocks noGrp="1"/>
          </p:cNvSpPr>
          <p:nvPr>
            <p:ph idx="1"/>
          </p:nvPr>
        </p:nvSpPr>
        <p:spPr/>
        <p:txBody>
          <a:bodyPr/>
          <a:lstStyle/>
          <a:p>
            <a:endParaRPr lang="ru-RU" dirty="0"/>
          </a:p>
        </p:txBody>
      </p:sp>
      <p:graphicFrame>
        <p:nvGraphicFramePr>
          <p:cNvPr id="4" name="Содержимое 6"/>
          <p:cNvGraphicFramePr>
            <a:graphicFrameLocks/>
          </p:cNvGraphicFramePr>
          <p:nvPr/>
        </p:nvGraphicFramePr>
        <p:xfrm>
          <a:off x="304800" y="990601"/>
          <a:ext cx="8610600" cy="5210494"/>
        </p:xfrm>
        <a:graphic>
          <a:graphicData uri="http://schemas.openxmlformats.org/drawingml/2006/table">
            <a:tbl>
              <a:tblPr>
                <a:effectLst>
                  <a:outerShdw blurRad="50800" dist="50800" dir="5400000" algn="ctr" rotWithShape="0">
                    <a:schemeClr val="tx1"/>
                  </a:outerShdw>
                </a:effectLst>
              </a:tblPr>
              <a:tblGrid>
                <a:gridCol w="990600"/>
                <a:gridCol w="838200"/>
                <a:gridCol w="1066800"/>
                <a:gridCol w="2971800"/>
                <a:gridCol w="1752600"/>
                <a:gridCol w="990600"/>
              </a:tblGrid>
              <a:tr h="418005">
                <a:tc>
                  <a:txBody>
                    <a:bodyPr/>
                    <a:lstStyle/>
                    <a:p>
                      <a:pPr algn="ctr" fontAlgn="t"/>
                      <a:r>
                        <a:rPr lang="ru-RU" sz="1050" b="1" i="0" u="none" strike="noStrike" dirty="0">
                          <a:solidFill>
                            <a:srgbClr val="000000"/>
                          </a:solidFill>
                          <a:latin typeface="Calibri"/>
                        </a:rPr>
                        <a:t>Дата возникновения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Предприятие, организация</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Причина возникновения СТК </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Стороны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Форма </a:t>
                      </a:r>
                      <a:r>
                        <a:rPr lang="ru-RU" sz="1050" b="1" i="0" u="none" strike="noStrike" dirty="0" smtClean="0">
                          <a:solidFill>
                            <a:srgbClr val="000000"/>
                          </a:solidFill>
                          <a:latin typeface="Calibri"/>
                        </a:rPr>
                        <a:t>протеста</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smtClean="0">
                          <a:solidFill>
                            <a:srgbClr val="000000"/>
                          </a:solidFill>
                          <a:latin typeface="Calibri"/>
                        </a:rPr>
                        <a:t>Итог</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2638104">
                <a:tc>
                  <a:txBody>
                    <a:bodyPr/>
                    <a:lstStyle/>
                    <a:p>
                      <a:pPr algn="ctr" fontAlgn="t"/>
                      <a:r>
                        <a:rPr lang="ru-RU" sz="1050" b="0" i="0" u="none" strike="noStrike" kern="1200" dirty="0" smtClean="0">
                          <a:solidFill>
                            <a:srgbClr val="000000"/>
                          </a:solidFill>
                          <a:latin typeface="+mn-lt"/>
                          <a:ea typeface="+mn-ea"/>
                          <a:cs typeface="+mn-cs"/>
                        </a:rPr>
                        <a:t>Март 2015</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ООО «Теплоресурс», ООО «Теплорезерв», ООО «Теплоэффект», ООО «Северное-1», «Северное-2»,  ООО «Мишенное», ООО «Центр»</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Задолженность по заработной плате, неперечисление взносов в негосударственные фонды, ИФНС</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050" b="1" i="0" u="none" strike="noStrike" kern="1200" dirty="0" smtClean="0">
                          <a:solidFill>
                            <a:srgbClr val="000000"/>
                          </a:solidFill>
                          <a:latin typeface="+mn-lt"/>
                          <a:ea typeface="+mn-ea"/>
                          <a:cs typeface="+mn-cs"/>
                        </a:rPr>
                        <a:t>Противоборствующие стороны: </a:t>
                      </a:r>
                    </a:p>
                    <a:p>
                      <a:pPr algn="l" fontAlgn="t"/>
                      <a:r>
                        <a:rPr lang="ru-RU" sz="1050" b="0" i="0" u="none" strike="noStrike" kern="1200" dirty="0" smtClean="0">
                          <a:solidFill>
                            <a:srgbClr val="000000"/>
                          </a:solidFill>
                          <a:latin typeface="+mn-lt"/>
                          <a:ea typeface="+mn-ea"/>
                          <a:cs typeface="+mn-cs"/>
                        </a:rPr>
                        <a:t>1. Работники предприятий ООО "Теплорезерв", ООО "Теплоресурс", ООО "Теплоэффект»,ООО «Северное-1», «Северное-2», Мишенное», ООО «Центр»"</a:t>
                      </a:r>
                      <a:r>
                        <a:rPr lang="ru-RU" sz="1050" b="1" i="0" u="none" strike="noStrike" kern="1200" dirty="0" smtClean="0">
                          <a:solidFill>
                            <a:srgbClr val="000000"/>
                          </a:solidFill>
                          <a:latin typeface="+mn-lt"/>
                          <a:ea typeface="+mn-ea"/>
                          <a:cs typeface="+mn-cs"/>
                        </a:rPr>
                        <a:t>Активная поддержка участников:  </a:t>
                      </a:r>
                      <a:r>
                        <a:rPr lang="ru-RU" sz="1050" b="0" i="0" u="none" strike="noStrike" kern="1200" dirty="0" smtClean="0">
                          <a:solidFill>
                            <a:srgbClr val="000000"/>
                          </a:solidFill>
                          <a:latin typeface="+mn-lt"/>
                          <a:ea typeface="+mn-ea"/>
                          <a:cs typeface="+mn-cs"/>
                        </a:rPr>
                        <a:t>Председатель Федерации профсоюзов Камчатки, Камчатская краевая организация Общероссийского профсоюза работников жизнеобеспечения</a:t>
                      </a:r>
                    </a:p>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Привлеченные участники:</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2. Администрация ПКГО,</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Министерство ЖКХ и энергетики Камчатского края,</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Губернатор Камчатского края, Администрация предприятий ООО "Теплорезерв", ООО "Теплоресурс", ООО "Теплоэффект»,ООО «Северное-1», «Северное-2», Мишенное», ООО «Центр»"</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Председатель Федерации профсоюзов Камчатки, Камчатская краевая организация Общероссийского профсоюза работников жизнеобеспечения провели встречу с первым заместителем Главы Администрации ПКГО, Министерством ЖКХ и энергетики Камчатского края. направлено обращение к Губернатору Камчатского края</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Конфликт развивается.</a:t>
                      </a:r>
                    </a:p>
                    <a:p>
                      <a:pPr marL="0" marR="0" indent="0" algn="ctr" defTabSz="914400" rtl="0" eaLnBrk="1" fontAlgn="t" latinLnBrk="0" hangingPunct="1">
                        <a:lnSpc>
                          <a:spcPct val="100000"/>
                        </a:lnSpc>
                        <a:spcBef>
                          <a:spcPts val="0"/>
                        </a:spcBef>
                        <a:spcAft>
                          <a:spcPts val="0"/>
                        </a:spcAft>
                        <a:buClrTx/>
                        <a:buSzTx/>
                        <a:buFontTx/>
                        <a:buNone/>
                        <a:tabLst/>
                        <a:defRPr/>
                      </a:pPr>
                      <a:endParaRPr lang="ru-RU" sz="1050" b="1"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r h="1875966">
                <a:tc>
                  <a:txBody>
                    <a:bodyPr/>
                    <a:lstStyle/>
                    <a:p>
                      <a:pPr algn="ctr"/>
                      <a:r>
                        <a:rPr lang="ru-RU" sz="1050" b="0" i="0" u="none" strike="noStrike" kern="1200" dirty="0" smtClean="0">
                          <a:solidFill>
                            <a:srgbClr val="000000"/>
                          </a:solidFill>
                          <a:latin typeface="+mn-lt"/>
                          <a:ea typeface="+mn-ea"/>
                          <a:cs typeface="+mn-cs"/>
                        </a:rPr>
                        <a:t>Апрель 2015</a:t>
                      </a:r>
                    </a:p>
                    <a:p>
                      <a:pPr algn="ctr" fontAlgn="t"/>
                      <a:endParaRPr lang="ru-RU" sz="1050" b="0" i="0" u="none" strike="noStrike" kern="1200" dirty="0" smtClean="0">
                        <a:solidFill>
                          <a:srgbClr val="000000"/>
                        </a:solidFill>
                        <a:latin typeface="+mn-lt"/>
                        <a:ea typeface="+mn-ea"/>
                        <a:cs typeface="+mn-cs"/>
                      </a:endParaRPr>
                    </a:p>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 </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ФГКУ «Отряд федеральной противопожарной службы по Камчатскому краю»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a:r>
                        <a:rPr lang="ru-RU" sz="1050" b="0" i="0" u="none" strike="noStrike" kern="1200" dirty="0" smtClean="0">
                          <a:solidFill>
                            <a:srgbClr val="000000"/>
                          </a:solidFill>
                          <a:latin typeface="+mn-lt"/>
                          <a:ea typeface="+mn-ea"/>
                          <a:cs typeface="+mn-cs"/>
                        </a:rPr>
                        <a:t>Не урегулирован вопрос с протоколом разногласий к коллективному договору</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050" b="1" i="0" u="none" strike="noStrike" kern="1200" dirty="0" smtClean="0">
                          <a:solidFill>
                            <a:srgbClr val="000000"/>
                          </a:solidFill>
                          <a:latin typeface="+mn-lt"/>
                          <a:ea typeface="+mn-ea"/>
                          <a:cs typeface="+mn-cs"/>
                        </a:rPr>
                        <a:t>Противоборствующие стороны: </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1. Работники предприятия ФГКУ «Отряд федеральной противопожарной службы по Камчатскому краю»</a:t>
                      </a:r>
                    </a:p>
                    <a:p>
                      <a:pPr algn="l" fontAlgn="t"/>
                      <a:r>
                        <a:rPr lang="ru-RU" sz="1050" b="1" i="0" u="none" strike="noStrike" kern="1200" dirty="0" smtClean="0">
                          <a:solidFill>
                            <a:srgbClr val="000000"/>
                          </a:solidFill>
                          <a:latin typeface="+mn-lt"/>
                          <a:ea typeface="+mn-ea"/>
                          <a:cs typeface="+mn-cs"/>
                        </a:rPr>
                        <a:t>Активная поддержка участников:  </a:t>
                      </a:r>
                      <a:r>
                        <a:rPr lang="ru-RU" sz="1050" b="0" i="0" u="none" strike="noStrike" kern="1200" dirty="0" smtClean="0">
                          <a:solidFill>
                            <a:schemeClr val="tx1"/>
                          </a:solidFill>
                          <a:latin typeface="+mn-lt"/>
                          <a:ea typeface="+mn-ea"/>
                          <a:cs typeface="+mn-cs"/>
                        </a:rPr>
                        <a:t>Камчатская краевая организация профсоюза работников государственных учреждений и общественного обслуживания</a:t>
                      </a:r>
                    </a:p>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Привлеченные участники:</a:t>
                      </a:r>
                      <a:endParaRPr lang="ru-RU" sz="1050" b="0" i="0" u="none" strike="noStrike" kern="1200" dirty="0" smtClean="0">
                        <a:solidFill>
                          <a:srgbClr val="000000"/>
                        </a:solidFill>
                        <a:latin typeface="+mn-lt"/>
                        <a:ea typeface="+mn-ea"/>
                        <a:cs typeface="+mn-cs"/>
                      </a:endParaRP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2. Администрация ФГКУ «Отряд федеральной противопожарной службы по Камчатскому краю»</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Министерство социального развития и труда Камчатского края</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chemeClr val="tx1"/>
                          </a:solidFill>
                          <a:latin typeface="+mn-lt"/>
                          <a:ea typeface="+mn-ea"/>
                          <a:cs typeface="+mn-cs"/>
                        </a:rPr>
                        <a:t>Проводятся переговоры с Министерством социального развития и труда Камчатского края, планируется встреча с начальником Главного управления МЧС России по Камчатскому краю.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Конфликт завершен.</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6561" y="0"/>
            <a:ext cx="9160561" cy="6858000"/>
          </a:xfrm>
          <a:prstGeom prst="rect">
            <a:avLst/>
          </a:prstGeom>
          <a:noFill/>
        </p:spPr>
      </p:pic>
      <p:sp>
        <p:nvSpPr>
          <p:cNvPr id="2" name="Заголовок 1"/>
          <p:cNvSpPr>
            <a:spLocks noGrp="1"/>
          </p:cNvSpPr>
          <p:nvPr>
            <p:ph type="title"/>
          </p:nvPr>
        </p:nvSpPr>
        <p:spPr>
          <a:xfrm>
            <a:off x="-609600" y="274638"/>
            <a:ext cx="10058400" cy="411162"/>
          </a:xfrm>
        </p:spPr>
        <p:txBody>
          <a:bodyPr>
            <a:noAutofit/>
          </a:bodyPr>
          <a:lstStyle/>
          <a:p>
            <a:r>
              <a:rPr lang="en-US" sz="2800" dirty="0" smtClean="0">
                <a:solidFill>
                  <a:srgbClr val="002060"/>
                </a:solidFill>
              </a:rPr>
              <a:t>III</a:t>
            </a:r>
            <a:r>
              <a:rPr lang="ru-RU" sz="2800" dirty="0" smtClean="0">
                <a:solidFill>
                  <a:srgbClr val="002060"/>
                </a:solidFill>
              </a:rPr>
              <a:t>. СТК Камчатского края (в т.ч. потенциальные), </a:t>
            </a:r>
            <a:r>
              <a:rPr lang="en-US" sz="2800" dirty="0" smtClean="0">
                <a:solidFill>
                  <a:srgbClr val="002060"/>
                </a:solidFill>
              </a:rPr>
              <a:t/>
            </a:r>
            <a:br>
              <a:rPr lang="en-US" sz="2800" dirty="0" smtClean="0">
                <a:solidFill>
                  <a:srgbClr val="002060"/>
                </a:solidFill>
              </a:rPr>
            </a:br>
            <a:r>
              <a:rPr lang="en-US" sz="2800" dirty="0" smtClean="0">
                <a:solidFill>
                  <a:srgbClr val="002060"/>
                </a:solidFill>
              </a:rPr>
              <a:t>]</a:t>
            </a:r>
            <a:r>
              <a:rPr lang="ru-RU" sz="2800" dirty="0" smtClean="0">
                <a:solidFill>
                  <a:srgbClr val="002060"/>
                </a:solidFill>
              </a:rPr>
              <a:t>произошедшие за последние 12 месяцев</a:t>
            </a:r>
            <a:endParaRPr lang="ru-RU" sz="2800" dirty="0">
              <a:solidFill>
                <a:srgbClr val="002060"/>
              </a:solidFill>
            </a:endParaRPr>
          </a:p>
        </p:txBody>
      </p:sp>
      <p:sp>
        <p:nvSpPr>
          <p:cNvPr id="3" name="Содержимое 2"/>
          <p:cNvSpPr>
            <a:spLocks noGrp="1"/>
          </p:cNvSpPr>
          <p:nvPr>
            <p:ph idx="1"/>
          </p:nvPr>
        </p:nvSpPr>
        <p:spPr/>
        <p:txBody>
          <a:bodyPr/>
          <a:lstStyle/>
          <a:p>
            <a:endParaRPr lang="ru-RU" dirty="0"/>
          </a:p>
        </p:txBody>
      </p:sp>
      <p:graphicFrame>
        <p:nvGraphicFramePr>
          <p:cNvPr id="4" name="Содержимое 6"/>
          <p:cNvGraphicFramePr>
            <a:graphicFrameLocks/>
          </p:cNvGraphicFramePr>
          <p:nvPr/>
        </p:nvGraphicFramePr>
        <p:xfrm>
          <a:off x="304800" y="1382071"/>
          <a:ext cx="8610600" cy="4089089"/>
        </p:xfrm>
        <a:graphic>
          <a:graphicData uri="http://schemas.openxmlformats.org/drawingml/2006/table">
            <a:tbl>
              <a:tblPr>
                <a:effectLst>
                  <a:outerShdw blurRad="50800" dist="50800" dir="5400000" algn="ctr" rotWithShape="0">
                    <a:schemeClr val="tx1"/>
                  </a:outerShdw>
                </a:effectLst>
              </a:tblPr>
              <a:tblGrid>
                <a:gridCol w="990600"/>
                <a:gridCol w="1066800"/>
                <a:gridCol w="990600"/>
                <a:gridCol w="2743200"/>
                <a:gridCol w="1752600"/>
                <a:gridCol w="1066800"/>
              </a:tblGrid>
              <a:tr h="562614">
                <a:tc>
                  <a:txBody>
                    <a:bodyPr/>
                    <a:lstStyle/>
                    <a:p>
                      <a:pPr algn="ctr" fontAlgn="t"/>
                      <a:r>
                        <a:rPr lang="ru-RU" sz="1050" b="1" i="0" u="none" strike="noStrike" dirty="0">
                          <a:solidFill>
                            <a:srgbClr val="000000"/>
                          </a:solidFill>
                          <a:latin typeface="Calibri"/>
                        </a:rPr>
                        <a:t>Дата возникновения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Предприятие, организация</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Причина возникновения СТК </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Стороны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Форма </a:t>
                      </a:r>
                      <a:r>
                        <a:rPr lang="ru-RU" sz="1050" b="1" i="0" u="none" strike="noStrike" dirty="0" smtClean="0">
                          <a:solidFill>
                            <a:srgbClr val="000000"/>
                          </a:solidFill>
                          <a:latin typeface="Calibri"/>
                        </a:rPr>
                        <a:t>протеста</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smtClean="0">
                          <a:solidFill>
                            <a:srgbClr val="000000"/>
                          </a:solidFill>
                          <a:latin typeface="Calibri"/>
                        </a:rPr>
                        <a:t>Итог</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1647186">
                <a:tc>
                  <a:txBody>
                    <a:bodyPr/>
                    <a:lstStyle/>
                    <a:p>
                      <a:pPr algn="ctr" fontAlgn="t"/>
                      <a:r>
                        <a:rPr lang="ru-RU" sz="1050" b="0" i="0" u="none" strike="noStrike" kern="1200" dirty="0" smtClean="0">
                          <a:solidFill>
                            <a:srgbClr val="000000"/>
                          </a:solidFill>
                          <a:latin typeface="+mn-lt"/>
                          <a:ea typeface="+mn-ea"/>
                          <a:cs typeface="+mn-cs"/>
                        </a:rPr>
                        <a:t>Май 2015</a:t>
                      </a:r>
                    </a:p>
                    <a:p>
                      <a:pPr algn="ctr" fontAlgn="t"/>
                      <a:endParaRPr lang="ru-RU" sz="105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Институт вулканологии и сейсмологии ДВО РАН, Камчатский филиал Геофизической службы РАН, Институт космофизических исследований и распространения радиоволн ДВО РАН, Камчатский филиал Тихоокеанского института географии ДВО РАН, Научно-исследовательский геотехнологический центр ДВО РАН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Нарушение прав работников , проживающих в районе Крайнего Севера, на оплату проезда в отпуск</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050" b="1" i="0" u="none" strike="noStrike" kern="1200" dirty="0" smtClean="0">
                          <a:solidFill>
                            <a:srgbClr val="000000"/>
                          </a:solidFill>
                          <a:latin typeface="+mn-lt"/>
                          <a:ea typeface="+mn-ea"/>
                          <a:cs typeface="+mn-cs"/>
                        </a:rPr>
                        <a:t>Противоборствующие стороны: </a:t>
                      </a:r>
                    </a:p>
                    <a:p>
                      <a:pPr algn="l" fontAlgn="t"/>
                      <a:r>
                        <a:rPr lang="ru-RU" sz="1050" b="0" i="0" u="none" strike="noStrike" kern="1200" dirty="0" smtClean="0">
                          <a:solidFill>
                            <a:srgbClr val="000000"/>
                          </a:solidFill>
                          <a:latin typeface="+mn-lt"/>
                          <a:ea typeface="+mn-ea"/>
                          <a:cs typeface="+mn-cs"/>
                        </a:rPr>
                        <a:t>1. Работники предприятий Институт вулканологии и сейсмологии ДВО РАН, Камчатский филиал Геофизической службы РАН, Институт космофизических исследований и распространения радиоволн ДВО РАН, Камчатский филиал Тихоокеанского института географии ДВО РАН, Научно-исследовательский геотехнологический центр ДВО РАН </a:t>
                      </a:r>
                      <a:r>
                        <a:rPr lang="ru-RU" sz="1050" b="1" i="0" u="none" strike="noStrike" kern="1200" dirty="0" smtClean="0">
                          <a:solidFill>
                            <a:srgbClr val="000000"/>
                          </a:solidFill>
                          <a:latin typeface="+mn-lt"/>
                          <a:ea typeface="+mn-ea"/>
                          <a:cs typeface="+mn-cs"/>
                        </a:rPr>
                        <a:t>Активная поддержка участников:  </a:t>
                      </a:r>
                      <a:r>
                        <a:rPr lang="ru-RU" sz="1050" b="0" i="0" u="none" strike="noStrike" kern="1200" dirty="0" smtClean="0">
                          <a:solidFill>
                            <a:srgbClr val="000000"/>
                          </a:solidFill>
                          <a:latin typeface="+mn-lt"/>
                          <a:ea typeface="+mn-ea"/>
                          <a:cs typeface="+mn-cs"/>
                        </a:rPr>
                        <a:t>Камчатская краевая организация  профсоюза работников народного образования и науки РФ</a:t>
                      </a:r>
                    </a:p>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Привлеченные участники:</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2. Правительство РФ, Прокуратура Камчатского края, Администрация  Федерального агентства научных учреждений (ФАНО).</a:t>
                      </a:r>
                    </a:p>
                    <a:p>
                      <a:pPr marL="0" marR="0" indent="0" algn="l" defTabSz="914400" rtl="0" eaLnBrk="1" fontAlgn="t" latinLnBrk="0" hangingPunct="1">
                        <a:lnSpc>
                          <a:spcPct val="100000"/>
                        </a:lnSpc>
                        <a:spcBef>
                          <a:spcPts val="0"/>
                        </a:spcBef>
                        <a:spcAft>
                          <a:spcPts val="0"/>
                        </a:spcAft>
                        <a:buClrTx/>
                        <a:buSzTx/>
                        <a:buFontTx/>
                        <a:buNone/>
                        <a:tabLst/>
                        <a:defRPr/>
                      </a:pPr>
                      <a:endParaRPr lang="ru-RU" sz="1050" b="0" i="0" u="none" strike="noStrike" kern="1200" dirty="0" smtClean="0">
                        <a:solidFill>
                          <a:srgbClr val="000000"/>
                        </a:solidFill>
                        <a:latin typeface="+mn-lt"/>
                        <a:ea typeface="+mn-ea"/>
                        <a:cs typeface="+mn-cs"/>
                      </a:endParaRPr>
                    </a:p>
                    <a:p>
                      <a:pPr marL="0" marR="0" indent="0" algn="l" defTabSz="914400" rtl="0" eaLnBrk="1" fontAlgn="t" latinLnBrk="0" hangingPunct="1">
                        <a:lnSpc>
                          <a:spcPct val="100000"/>
                        </a:lnSpc>
                        <a:spcBef>
                          <a:spcPts val="0"/>
                        </a:spcBef>
                        <a:spcAft>
                          <a:spcPts val="0"/>
                        </a:spcAft>
                        <a:buClrTx/>
                        <a:buSzTx/>
                        <a:buFontTx/>
                        <a:buNone/>
                        <a:tabLst/>
                        <a:defRPr/>
                      </a:pPr>
                      <a:endParaRPr lang="ru-RU" sz="105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Направлено обращение в адрес Председателя Правительства РФ Медведева Д.А., в Прокуратуру Камчатского края, Руководителю Федерального агентства научных учреждений (ФАНО).</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Конфликт развивается</a:t>
                      </a:r>
                      <a:r>
                        <a:rPr lang="ru-RU" sz="1050" b="0" i="0" u="none" strike="noStrike" kern="1200" dirty="0" smtClean="0">
                          <a:solidFill>
                            <a:srgbClr val="000000"/>
                          </a:solidFill>
                          <a:latin typeface="+mn-lt"/>
                          <a:ea typeface="+mn-ea"/>
                          <a:cs typeface="+mn-cs"/>
                        </a:rPr>
                        <a:t>.</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6561" y="0"/>
            <a:ext cx="9160561" cy="6858000"/>
          </a:xfrm>
          <a:prstGeom prst="rect">
            <a:avLst/>
          </a:prstGeom>
          <a:noFill/>
        </p:spPr>
      </p:pic>
      <p:sp>
        <p:nvSpPr>
          <p:cNvPr id="2" name="Заголовок 1"/>
          <p:cNvSpPr>
            <a:spLocks noGrp="1"/>
          </p:cNvSpPr>
          <p:nvPr>
            <p:ph type="title"/>
          </p:nvPr>
        </p:nvSpPr>
        <p:spPr>
          <a:xfrm>
            <a:off x="457200" y="274638"/>
            <a:ext cx="8229600" cy="411162"/>
          </a:xfrm>
        </p:spPr>
        <p:txBody>
          <a:bodyPr>
            <a:noAutofit/>
          </a:bodyPr>
          <a:lstStyle/>
          <a:p>
            <a:r>
              <a:rPr lang="en-US" sz="2800" dirty="0" smtClean="0">
                <a:solidFill>
                  <a:srgbClr val="002060"/>
                </a:solidFill>
              </a:rPr>
              <a:t>IV</a:t>
            </a:r>
            <a:r>
              <a:rPr lang="ru-RU" sz="2800" dirty="0" smtClean="0">
                <a:solidFill>
                  <a:srgbClr val="002060"/>
                </a:solidFill>
              </a:rPr>
              <a:t>. Главное о социально-трудовых отношениях в РФ</a:t>
            </a:r>
            <a:endParaRPr lang="ru-RU" sz="2800" dirty="0">
              <a:solidFill>
                <a:srgbClr val="002060"/>
              </a:solidFill>
            </a:endParaRPr>
          </a:p>
        </p:txBody>
      </p:sp>
      <p:sp>
        <p:nvSpPr>
          <p:cNvPr id="3" name="Содержимое 2"/>
          <p:cNvSpPr>
            <a:spLocks noGrp="1"/>
          </p:cNvSpPr>
          <p:nvPr>
            <p:ph idx="1"/>
          </p:nvPr>
        </p:nvSpPr>
        <p:spPr>
          <a:xfrm>
            <a:off x="0" y="1112837"/>
            <a:ext cx="8915400" cy="4525963"/>
          </a:xfrm>
        </p:spPr>
        <p:txBody>
          <a:bodyPr>
            <a:normAutofit fontScale="25000" lnSpcReduction="20000"/>
          </a:bodyPr>
          <a:lstStyle/>
          <a:p>
            <a:pPr algn="just">
              <a:buNone/>
            </a:pPr>
            <a:r>
              <a:rPr lang="ru-RU" sz="6200" dirty="0" smtClean="0">
                <a:solidFill>
                  <a:srgbClr val="002060"/>
                </a:solidFill>
              </a:rPr>
              <a:t>	</a:t>
            </a:r>
            <a:r>
              <a:rPr lang="ru-RU" sz="8000" dirty="0" smtClean="0">
                <a:solidFill>
                  <a:srgbClr val="002060"/>
                </a:solidFill>
              </a:rPr>
              <a:t>	27 мая 2015 года в Москве под председательством М.В.Шмакова состоялось заседание Генерального Совета Федерации Независимых Профсоюзов России. Были обсуждены вопросы: «О действиях профсоюзов по реализации решений IX съезда ФНПР», «О постоянных комиссиях Генерального Совета ФНПР», «О внесении изменений в состав представителей ФНПР в Российской трехсторонней комиссии по регулированию социально-трудовых отношений» и ряд других. В заседании приняли участие депутаты Государственной Думы Российской Федерации. В докладе Председателя ФНПР М. Шмакова и выступлениях членов Генсовета была дана отрицательная оценка антикризисным действиям Правительства РФ и Центробанка РФ, касающимся социально-трудовой сферы. В условиях, когда заработная плата работников стремительно уменьшается, а потребительские цены растут, правительство действует в обход Российской трехсторонней комиссии по регулированию социально-трудовых отношений, не учитывает интересы работников и интересы работодателей. Этим нивелируется смысл социального партнерства. В частности, в докладе было подчеркнуто, что «в прошлом году экономика России столкнулась с серьезными внешними вызовами: двукратное падение цен на нефть, сокращение стоимостных объемов экспорта, отток капитала, введение против России экономических санкций, закрытие доступа на рынки капитала, ощутимое сокращение инвестиций. </a:t>
            </a:r>
          </a:p>
          <a:p>
            <a:pPr algn="just">
              <a:buNone/>
            </a:pPr>
            <a:endParaRPr lang="ru-RU" sz="8000" dirty="0" smtClean="0">
              <a:solidFill>
                <a:srgbClr val="002060"/>
              </a:solidFill>
            </a:endParaRPr>
          </a:p>
          <a:p>
            <a:pPr algn="just">
              <a:buNone/>
            </a:pPr>
            <a:endParaRPr lang="ru-RU" sz="8000" dirty="0" smtClean="0">
              <a:solidFill>
                <a:srgbClr val="002060"/>
              </a:solidFill>
            </a:endParaRPr>
          </a:p>
          <a:p>
            <a:pPr algn="just">
              <a:buNone/>
            </a:pPr>
            <a:endParaRPr lang="ru-RU" sz="8000" dirty="0" smtClean="0">
              <a:solidFill>
                <a:srgbClr val="002060"/>
              </a:solidFill>
            </a:endParaRPr>
          </a:p>
          <a:p>
            <a:pPr algn="just">
              <a:buNone/>
            </a:pPr>
            <a:r>
              <a:rPr lang="ru-RU" sz="8000" dirty="0" smtClean="0">
                <a:solidFill>
                  <a:srgbClr val="002060"/>
                </a:solidFill>
              </a:rPr>
              <a:t>		</a:t>
            </a:r>
          </a:p>
          <a:p>
            <a:pPr algn="just"/>
            <a:endParaRPr lang="ru-RU" dirty="0" smtClean="0"/>
          </a:p>
          <a:p>
            <a:pPr algn="just">
              <a:buNone/>
            </a:pPr>
            <a:endParaRPr lang="ru-RU"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6561" y="0"/>
            <a:ext cx="9160561" cy="6858000"/>
          </a:xfrm>
          <a:prstGeom prst="rect">
            <a:avLst/>
          </a:prstGeom>
          <a:noFill/>
        </p:spPr>
      </p:pic>
      <p:sp>
        <p:nvSpPr>
          <p:cNvPr id="2" name="Заголовок 1"/>
          <p:cNvSpPr>
            <a:spLocks noGrp="1"/>
          </p:cNvSpPr>
          <p:nvPr>
            <p:ph type="title"/>
          </p:nvPr>
        </p:nvSpPr>
        <p:spPr>
          <a:xfrm>
            <a:off x="457200" y="274638"/>
            <a:ext cx="8229600" cy="411162"/>
          </a:xfrm>
        </p:spPr>
        <p:txBody>
          <a:bodyPr>
            <a:noAutofit/>
          </a:bodyPr>
          <a:lstStyle/>
          <a:p>
            <a:r>
              <a:rPr lang="en-US" sz="2800" dirty="0" smtClean="0">
                <a:solidFill>
                  <a:srgbClr val="002060"/>
                </a:solidFill>
              </a:rPr>
              <a:t>IV</a:t>
            </a:r>
            <a:r>
              <a:rPr lang="ru-RU" sz="2800" dirty="0" smtClean="0">
                <a:solidFill>
                  <a:srgbClr val="002060"/>
                </a:solidFill>
              </a:rPr>
              <a:t>. Главное о социально-трудовых отношениях в РФ</a:t>
            </a:r>
            <a:endParaRPr lang="ru-RU" sz="2800" dirty="0">
              <a:solidFill>
                <a:srgbClr val="002060"/>
              </a:solidFill>
            </a:endParaRPr>
          </a:p>
        </p:txBody>
      </p:sp>
      <p:sp>
        <p:nvSpPr>
          <p:cNvPr id="3" name="Содержимое 2"/>
          <p:cNvSpPr>
            <a:spLocks noGrp="1"/>
          </p:cNvSpPr>
          <p:nvPr>
            <p:ph idx="1"/>
          </p:nvPr>
        </p:nvSpPr>
        <p:spPr>
          <a:xfrm>
            <a:off x="0" y="762000"/>
            <a:ext cx="8915400" cy="4525963"/>
          </a:xfrm>
        </p:spPr>
        <p:txBody>
          <a:bodyPr>
            <a:normAutofit fontScale="25000" lnSpcReduction="20000"/>
          </a:bodyPr>
          <a:lstStyle/>
          <a:p>
            <a:pPr algn="just">
              <a:buNone/>
            </a:pPr>
            <a:r>
              <a:rPr lang="ru-RU" sz="6200" dirty="0" smtClean="0">
                <a:solidFill>
                  <a:srgbClr val="002060"/>
                </a:solidFill>
              </a:rPr>
              <a:t>	</a:t>
            </a:r>
            <a:r>
              <a:rPr lang="ru-RU" sz="8000" dirty="0" smtClean="0">
                <a:solidFill>
                  <a:srgbClr val="002060"/>
                </a:solidFill>
              </a:rPr>
              <a:t>	Вызовы эти не краткосрочные. У нас не должно быть иллюзий того, что в короткие сроки ситуация изменится в существенно лучшую сторону. Все мы - и власть, и бизнес, и профсоюзы - должны научиться работать в этих новых экономических условиях». В завершении доклада М. Шмаков отметил, что «в ситуации экономического кризиса профсоюзы обязаны защитить реальные доходы работника, его заработную плату, его рабочее место. Мы не должны допустить, чтобы деньги на разрешение экономических проблем искали в кармане трудящихся или в кармане пенсионера. Но добиться этого мы можем, только сделав профсоюзную структуру более эффективной». </a:t>
            </a:r>
          </a:p>
          <a:p>
            <a:pPr algn="just">
              <a:buNone/>
            </a:pPr>
            <a:r>
              <a:rPr lang="ru-RU" sz="8000" dirty="0" smtClean="0">
                <a:solidFill>
                  <a:srgbClr val="002060"/>
                </a:solidFill>
              </a:rPr>
              <a:t>		На заседании Генерального Совета профсоюзы предложили руководству страны провести двукратное увеличение минимального размера оплаты труда (МРОТ) уже в 2015 году. По данным Росстата, потребительские цены выросли с начала 2015 г. на 12,1 %. А реальные располагаемые доходы населения сократились в первом квартале 2015 г. относительно аналогичного периода 2014 г. на 1,4 %, реальная заработная плата уменьшилась на 8,3 %. «Снизились доходы работников - снизился и потребительский спрос. Розничный товарооборот в I квартале упал на 6,7%. Реальная заработная плата в целом по экономике в лучшем случае восстановится до уровня 2014 года только в 2018 году», - считает М. Шмаков. По мнению главы ФНПР, нужны экстренные меры, которые поддержали бы доходы россиян и их покупательскую способность. </a:t>
            </a:r>
          </a:p>
          <a:p>
            <a:pPr>
              <a:buNone/>
            </a:pPr>
            <a:endParaRPr lang="ru-RU" sz="8000" dirty="0" smtClean="0">
              <a:solidFill>
                <a:srgbClr val="002060"/>
              </a:solidFill>
            </a:endParaRPr>
          </a:p>
          <a:p>
            <a:pPr>
              <a:buNone/>
            </a:pPr>
            <a:endParaRPr lang="ru-RU" sz="8000" dirty="0" smtClean="0">
              <a:solidFill>
                <a:srgbClr val="002060"/>
              </a:solidFill>
            </a:endParaRPr>
          </a:p>
          <a:p>
            <a:pPr algn="just">
              <a:buNone/>
            </a:pPr>
            <a:endParaRPr lang="ru-RU" sz="8000" dirty="0" smtClean="0">
              <a:solidFill>
                <a:srgbClr val="002060"/>
              </a:solidFill>
            </a:endParaRPr>
          </a:p>
          <a:p>
            <a:pPr algn="just">
              <a:buNone/>
            </a:pPr>
            <a:endParaRPr lang="ru-RU" sz="8000" dirty="0" smtClean="0">
              <a:solidFill>
                <a:srgbClr val="002060"/>
              </a:solidFill>
            </a:endParaRPr>
          </a:p>
          <a:p>
            <a:pPr algn="just">
              <a:buNone/>
            </a:pPr>
            <a:endParaRPr lang="ru-RU" sz="8000" dirty="0" smtClean="0">
              <a:solidFill>
                <a:srgbClr val="002060"/>
              </a:solidFill>
            </a:endParaRPr>
          </a:p>
          <a:p>
            <a:pPr algn="just">
              <a:buNone/>
            </a:pPr>
            <a:endParaRPr lang="ru-RU" sz="8000" dirty="0" smtClean="0">
              <a:solidFill>
                <a:srgbClr val="002060"/>
              </a:solidFill>
            </a:endParaRPr>
          </a:p>
          <a:p>
            <a:pPr algn="just">
              <a:buNone/>
            </a:pPr>
            <a:r>
              <a:rPr lang="ru-RU" sz="8000" dirty="0" smtClean="0">
                <a:solidFill>
                  <a:srgbClr val="002060"/>
                </a:solidFill>
              </a:rPr>
              <a:t>		</a:t>
            </a:r>
          </a:p>
          <a:p>
            <a:pPr algn="just"/>
            <a:endParaRPr lang="ru-RU" dirty="0" smtClean="0"/>
          </a:p>
          <a:p>
            <a:pPr algn="just">
              <a:buNone/>
            </a:pPr>
            <a:endParaRPr lang="ru-RU"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6561" y="0"/>
            <a:ext cx="9160561" cy="6858000"/>
          </a:xfrm>
          <a:prstGeom prst="rect">
            <a:avLst/>
          </a:prstGeom>
          <a:noFill/>
        </p:spPr>
      </p:pic>
      <p:sp>
        <p:nvSpPr>
          <p:cNvPr id="2" name="Заголовок 1"/>
          <p:cNvSpPr>
            <a:spLocks noGrp="1"/>
          </p:cNvSpPr>
          <p:nvPr>
            <p:ph type="title"/>
          </p:nvPr>
        </p:nvSpPr>
        <p:spPr>
          <a:xfrm>
            <a:off x="457200" y="274638"/>
            <a:ext cx="8229600" cy="411162"/>
          </a:xfrm>
        </p:spPr>
        <p:txBody>
          <a:bodyPr>
            <a:noAutofit/>
          </a:bodyPr>
          <a:lstStyle/>
          <a:p>
            <a:r>
              <a:rPr lang="en-US" sz="2800" dirty="0" smtClean="0">
                <a:solidFill>
                  <a:srgbClr val="002060"/>
                </a:solidFill>
              </a:rPr>
              <a:t>IV</a:t>
            </a:r>
            <a:r>
              <a:rPr lang="ru-RU" sz="2800" dirty="0" smtClean="0">
                <a:solidFill>
                  <a:srgbClr val="002060"/>
                </a:solidFill>
              </a:rPr>
              <a:t>. Главное о социально-трудовых отношениях в РФ</a:t>
            </a:r>
            <a:endParaRPr lang="ru-RU" sz="2800" dirty="0">
              <a:solidFill>
                <a:srgbClr val="002060"/>
              </a:solidFill>
            </a:endParaRPr>
          </a:p>
        </p:txBody>
      </p:sp>
      <p:sp>
        <p:nvSpPr>
          <p:cNvPr id="3" name="Содержимое 2"/>
          <p:cNvSpPr>
            <a:spLocks noGrp="1"/>
          </p:cNvSpPr>
          <p:nvPr>
            <p:ph idx="1"/>
          </p:nvPr>
        </p:nvSpPr>
        <p:spPr>
          <a:xfrm>
            <a:off x="0" y="533400"/>
            <a:ext cx="8915400" cy="4525963"/>
          </a:xfrm>
        </p:spPr>
        <p:txBody>
          <a:bodyPr>
            <a:normAutofit fontScale="25000" lnSpcReduction="20000"/>
          </a:bodyPr>
          <a:lstStyle/>
          <a:p>
            <a:pPr algn="just">
              <a:buNone/>
            </a:pPr>
            <a:r>
              <a:rPr lang="ru-RU" sz="6200" dirty="0" smtClean="0">
                <a:solidFill>
                  <a:srgbClr val="002060"/>
                </a:solidFill>
              </a:rPr>
              <a:t>	</a:t>
            </a:r>
            <a:r>
              <a:rPr lang="ru-RU" sz="8000" dirty="0" smtClean="0">
                <a:solidFill>
                  <a:srgbClr val="002060"/>
                </a:solidFill>
              </a:rPr>
              <a:t>	</a:t>
            </a:r>
          </a:p>
          <a:p>
            <a:pPr algn="just">
              <a:buNone/>
            </a:pPr>
            <a:r>
              <a:rPr lang="ru-RU" sz="8000" dirty="0" smtClean="0">
                <a:solidFill>
                  <a:srgbClr val="002060"/>
                </a:solidFill>
              </a:rPr>
              <a:t>		Правительство РФ готовится пойти на новый шаг в диалоге с общественными и профессиональными объединениями при обсуждении принимаемых государством законов в сфере социально-трудовых отношений и связанных с ними экономических вопросов. Изменения будут заключаться в обязательном рассмотрении законопроектов в сфере социально-трудовых отношений Российской трехсторонней комиссией (РТК), которая будет заниматься предварительным рассмотрением предлагаемых законодательных инициатив, вносить свои правки и предложения. Сама комиссия является координационным органом, отвечающим за согласование интересов объединений работодателей и профсоюзов с правительством. Помимо обязательного рассмотрения различных законопроектов Российской трехсторонней комиссией, предполагается также ввести практику приглашения координаторов сторон, представляющих в РТК общероссийские объединения профсоюзов и работодателей, на заседания правительства по социально-трудовым вопросам. Для реализации этих предложений будут внесены поправки в порядок обеспечения деятельности Российской трехсторонней комиссии и в регламент работы правительства. В состав РТК входят представители правительства, общероссийских объединений работодателей и объединений профсоюзов. Тот или иной законопроект будет получать положительный или отрицательный отзыв только при единогласном голосовании всех трех сторон. Помимо повышения МРОТ предлагается поднять зарплату не только бюджетникам, но всем остальным работникам. </a:t>
            </a:r>
          </a:p>
          <a:p>
            <a:pPr algn="just">
              <a:buNone/>
            </a:pPr>
            <a:endParaRPr lang="ru-RU" sz="8000" dirty="0" smtClean="0">
              <a:solidFill>
                <a:srgbClr val="002060"/>
              </a:solidFill>
            </a:endParaRPr>
          </a:p>
          <a:p>
            <a:pPr>
              <a:buNone/>
            </a:pPr>
            <a:endParaRPr lang="ru-RU" sz="8000" dirty="0" smtClean="0">
              <a:solidFill>
                <a:srgbClr val="002060"/>
              </a:solidFill>
            </a:endParaRPr>
          </a:p>
          <a:p>
            <a:pPr algn="just">
              <a:buNone/>
            </a:pPr>
            <a:endParaRPr lang="ru-RU" sz="8000" dirty="0" smtClean="0">
              <a:solidFill>
                <a:srgbClr val="002060"/>
              </a:solidFill>
            </a:endParaRPr>
          </a:p>
          <a:p>
            <a:pPr algn="just">
              <a:buNone/>
            </a:pPr>
            <a:endParaRPr lang="ru-RU" sz="8000" dirty="0" smtClean="0">
              <a:solidFill>
                <a:srgbClr val="002060"/>
              </a:solidFill>
            </a:endParaRPr>
          </a:p>
          <a:p>
            <a:pPr algn="just">
              <a:buNone/>
            </a:pPr>
            <a:endParaRPr lang="ru-RU" sz="8000" dirty="0" smtClean="0">
              <a:solidFill>
                <a:srgbClr val="002060"/>
              </a:solidFill>
            </a:endParaRPr>
          </a:p>
          <a:p>
            <a:pPr algn="just">
              <a:buNone/>
            </a:pPr>
            <a:endParaRPr lang="ru-RU" sz="8000" dirty="0" smtClean="0">
              <a:solidFill>
                <a:srgbClr val="002060"/>
              </a:solidFill>
            </a:endParaRPr>
          </a:p>
          <a:p>
            <a:pPr algn="just">
              <a:buNone/>
            </a:pPr>
            <a:r>
              <a:rPr lang="ru-RU" sz="8000" dirty="0" smtClean="0">
                <a:solidFill>
                  <a:srgbClr val="002060"/>
                </a:solidFill>
              </a:rPr>
              <a:t>		</a:t>
            </a:r>
          </a:p>
          <a:p>
            <a:pPr algn="just"/>
            <a:endParaRPr lang="ru-RU" dirty="0" smtClean="0"/>
          </a:p>
          <a:p>
            <a:pPr algn="just">
              <a:buNone/>
            </a:pPr>
            <a:endParaRPr lang="ru-RU"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 y="0"/>
            <a:ext cx="9160561" cy="6858000"/>
          </a:xfrm>
          <a:prstGeom prst="rect">
            <a:avLst/>
          </a:prstGeom>
          <a:noFill/>
        </p:spPr>
      </p:pic>
      <p:graphicFrame>
        <p:nvGraphicFramePr>
          <p:cNvPr id="5" name="Содержимое 4"/>
          <p:cNvGraphicFramePr>
            <a:graphicFrameLocks noGrp="1"/>
          </p:cNvGraphicFramePr>
          <p:nvPr>
            <p:ph idx="1"/>
          </p:nvPr>
        </p:nvGraphicFramePr>
        <p:xfrm>
          <a:off x="0" y="1143000"/>
          <a:ext cx="5822576" cy="524435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Диаграмма 5"/>
          <p:cNvGraphicFramePr/>
          <p:nvPr/>
        </p:nvGraphicFramePr>
        <p:xfrm>
          <a:off x="4979893" y="1600200"/>
          <a:ext cx="4164107" cy="5540189"/>
        </p:xfrm>
        <a:graphic>
          <a:graphicData uri="http://schemas.openxmlformats.org/drawingml/2006/chart">
            <c:chart xmlns:c="http://schemas.openxmlformats.org/drawingml/2006/chart" xmlns:r="http://schemas.openxmlformats.org/officeDocument/2006/relationships" r:id="rId4"/>
          </a:graphicData>
        </a:graphic>
      </p:graphicFrame>
      <p:sp>
        <p:nvSpPr>
          <p:cNvPr id="8" name="Прямоугольник 7"/>
          <p:cNvSpPr/>
          <p:nvPr/>
        </p:nvSpPr>
        <p:spPr>
          <a:xfrm>
            <a:off x="304800" y="152400"/>
            <a:ext cx="8458200" cy="954107"/>
          </a:xfrm>
          <a:prstGeom prst="rect">
            <a:avLst/>
          </a:prstGeom>
        </p:spPr>
        <p:txBody>
          <a:bodyPr wrap="square">
            <a:spAutoFit/>
          </a:bodyPr>
          <a:lstStyle/>
          <a:p>
            <a:pPr algn="ctr"/>
            <a:r>
              <a:rPr lang="en-US" sz="2800" dirty="0" smtClean="0">
                <a:solidFill>
                  <a:srgbClr val="002060"/>
                </a:solidFill>
              </a:rPr>
              <a:t>V</a:t>
            </a:r>
            <a:r>
              <a:rPr lang="ru-RU" sz="2800" dirty="0" smtClean="0">
                <a:solidFill>
                  <a:srgbClr val="002060"/>
                </a:solidFill>
              </a:rPr>
              <a:t>. Распределения актуальных СТК по отраслям и основные причины СТК в Камчатском крае </a:t>
            </a:r>
            <a:endParaRPr lang="ru-RU" sz="2800" dirty="0">
              <a:solidFill>
                <a:srgbClr val="002060"/>
              </a:solidFill>
            </a:endParaRPr>
          </a:p>
        </p:txBody>
      </p:sp>
    </p:spTree>
  </p:cSld>
  <p:clrMapOvr>
    <a:masterClrMapping/>
  </p:clrMapOvr>
  <p:transition spd="slow">
    <p:wipe dir="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 y="0"/>
            <a:ext cx="9160561" cy="6858000"/>
          </a:xfrm>
          <a:prstGeom prst="rect">
            <a:avLst/>
          </a:prstGeom>
          <a:noFill/>
        </p:spPr>
      </p:pic>
      <p:sp>
        <p:nvSpPr>
          <p:cNvPr id="2" name="Заголовок 1"/>
          <p:cNvSpPr>
            <a:spLocks noGrp="1"/>
          </p:cNvSpPr>
          <p:nvPr>
            <p:ph type="title"/>
          </p:nvPr>
        </p:nvSpPr>
        <p:spPr/>
        <p:txBody>
          <a:bodyPr>
            <a:normAutofit fontScale="90000"/>
          </a:bodyPr>
          <a:lstStyle/>
          <a:p>
            <a:r>
              <a:rPr lang="ru-RU" dirty="0" smtClean="0">
                <a:solidFill>
                  <a:srgbClr val="002060"/>
                </a:solidFill>
              </a:rPr>
              <a:t>Федерация профсоюзов Камчатки</a:t>
            </a:r>
            <a:endParaRPr lang="ru-RU" dirty="0">
              <a:solidFill>
                <a:srgbClr val="002060"/>
              </a:solidFill>
            </a:endParaRPr>
          </a:p>
        </p:txBody>
      </p:sp>
      <p:sp>
        <p:nvSpPr>
          <p:cNvPr id="3" name="Содержимое 2"/>
          <p:cNvSpPr>
            <a:spLocks noGrp="1"/>
          </p:cNvSpPr>
          <p:nvPr>
            <p:ph idx="1"/>
          </p:nvPr>
        </p:nvSpPr>
        <p:spPr>
          <a:xfrm>
            <a:off x="457200" y="1600200"/>
            <a:ext cx="8077200" cy="4572000"/>
          </a:xfrm>
        </p:spPr>
        <p:txBody>
          <a:bodyPr>
            <a:normAutofit/>
          </a:bodyPr>
          <a:lstStyle/>
          <a:p>
            <a:pPr>
              <a:buNone/>
            </a:pPr>
            <a:r>
              <a:rPr lang="ru-RU" sz="2800" dirty="0" smtClean="0">
                <a:solidFill>
                  <a:srgbClr val="002060"/>
                </a:solidFill>
              </a:rPr>
              <a:t>Председатель: Зимин Андрей Владимирович</a:t>
            </a:r>
          </a:p>
          <a:p>
            <a:pPr>
              <a:buNone/>
            </a:pPr>
            <a:r>
              <a:rPr lang="ru-RU" sz="2800" dirty="0" smtClean="0">
                <a:solidFill>
                  <a:srgbClr val="002060"/>
                </a:solidFill>
              </a:rPr>
              <a:t>Российская Федерация, 683000,</a:t>
            </a:r>
          </a:p>
          <a:p>
            <a:pPr>
              <a:buNone/>
            </a:pPr>
            <a:r>
              <a:rPr lang="ru-RU" sz="2800" dirty="0" smtClean="0">
                <a:solidFill>
                  <a:srgbClr val="002060"/>
                </a:solidFill>
              </a:rPr>
              <a:t>г. Петропавловск-Камчатский, </a:t>
            </a:r>
          </a:p>
          <a:p>
            <a:pPr>
              <a:buNone/>
            </a:pPr>
            <a:r>
              <a:rPr lang="ru-RU" sz="2800" dirty="0" smtClean="0">
                <a:solidFill>
                  <a:srgbClr val="002060"/>
                </a:solidFill>
              </a:rPr>
              <a:t>ул. Ленинская 18 (Дом Союзов)</a:t>
            </a:r>
          </a:p>
          <a:p>
            <a:pPr>
              <a:buNone/>
            </a:pPr>
            <a:r>
              <a:rPr lang="ru-RU" sz="2800" dirty="0" smtClean="0">
                <a:solidFill>
                  <a:srgbClr val="002060"/>
                </a:solidFill>
              </a:rPr>
              <a:t>тел./факс 8 (4152) 42-10-10</a:t>
            </a:r>
          </a:p>
          <a:p>
            <a:pPr>
              <a:buNone/>
            </a:pPr>
            <a:r>
              <a:rPr lang="ru-RU" sz="2800" dirty="0" smtClean="0">
                <a:solidFill>
                  <a:srgbClr val="002060"/>
                </a:solidFill>
              </a:rPr>
              <a:t>Сайт: </a:t>
            </a:r>
            <a:r>
              <a:rPr lang="en-US" sz="2800" dirty="0" smtClean="0">
                <a:solidFill>
                  <a:srgbClr val="002060"/>
                </a:solidFill>
              </a:rPr>
              <a:t>www.profkam.ru</a:t>
            </a:r>
            <a:endParaRPr lang="ru-RU" sz="2800" dirty="0" smtClean="0">
              <a:solidFill>
                <a:srgbClr val="002060"/>
              </a:solidFill>
            </a:endParaRPr>
          </a:p>
          <a:p>
            <a:pPr>
              <a:buNone/>
            </a:pPr>
            <a:r>
              <a:rPr lang="en-US" sz="2800" dirty="0" smtClean="0">
                <a:solidFill>
                  <a:srgbClr val="002060"/>
                </a:solidFill>
              </a:rPr>
              <a:t>E-mail</a:t>
            </a:r>
            <a:r>
              <a:rPr lang="ru-RU" sz="2800" dirty="0" smtClean="0">
                <a:solidFill>
                  <a:srgbClr val="002060"/>
                </a:solidFill>
              </a:rPr>
              <a:t>: </a:t>
            </a:r>
            <a:r>
              <a:rPr lang="en-US" sz="2800" dirty="0" smtClean="0">
                <a:solidFill>
                  <a:srgbClr val="002060"/>
                </a:solidFill>
              </a:rPr>
              <a:t>profsoyuz@mail.kamchatka.ru</a:t>
            </a:r>
            <a:endParaRPr lang="ru-RU" sz="2800" dirty="0" smtClean="0">
              <a:solidFill>
                <a:srgbClr val="002060"/>
              </a:solidFill>
            </a:endParaRPr>
          </a:p>
        </p:txBody>
      </p:sp>
      <p:pic>
        <p:nvPicPr>
          <p:cNvPr id="6" name="Рисунок 5" descr="map_russia_280_1.jpg"/>
          <p:cNvPicPr>
            <a:picLocks noChangeAspect="1"/>
          </p:cNvPicPr>
          <p:nvPr/>
        </p:nvPicPr>
        <p:blipFill>
          <a:blip r:embed="rId3"/>
          <a:stretch>
            <a:fillRect/>
          </a:stretch>
        </p:blipFill>
        <p:spPr>
          <a:xfrm rot="680929">
            <a:off x="6452476" y="2025880"/>
            <a:ext cx="2427005" cy="4638674"/>
          </a:xfrm>
          <a:prstGeom prst="roundRect">
            <a:avLst>
              <a:gd name="adj" fmla="val 16667"/>
            </a:avLst>
          </a:prstGeom>
          <a:ln/>
          <a:effectLst>
            <a:outerShdw blurRad="40000" dist="20000" dir="5400000" rotWithShape="0">
              <a:srgbClr val="000000">
                <a:alpha val="38000"/>
              </a:srgbClr>
            </a:outerShdw>
            <a:softEdge rad="635000"/>
          </a:effectLst>
        </p:spPr>
        <p:style>
          <a:lnRef idx="1">
            <a:schemeClr val="accent2"/>
          </a:lnRef>
          <a:fillRef idx="2">
            <a:schemeClr val="accent2"/>
          </a:fillRef>
          <a:effectRef idx="1">
            <a:schemeClr val="accent2"/>
          </a:effectRef>
          <a:fontRef idx="minor">
            <a:schemeClr val="dk1"/>
          </a:fontRef>
        </p:style>
      </p:pic>
    </p:spTree>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2058</TotalTime>
  <Words>1940</Words>
  <PresentationFormat>Экран (4:3)</PresentationFormat>
  <Paragraphs>272</Paragraphs>
  <Slides>16</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16</vt:i4>
      </vt:variant>
    </vt:vector>
  </HeadingPairs>
  <TitlesOfParts>
    <vt:vector size="17" baseType="lpstr">
      <vt:lpstr>Тема Office</vt:lpstr>
      <vt:lpstr>  Федерация профсоюзов Камчатки   Бюллетень  проекта «Социально-трудовые конфликты  в Камчатском крае»   </vt:lpstr>
      <vt:lpstr>Слайд 2</vt:lpstr>
      <vt:lpstr>Слайд 3</vt:lpstr>
      <vt:lpstr>Слайд 4</vt:lpstr>
      <vt:lpstr>III. СТК Камчатского края (в т.ч. потенциальные),  произошедшие за последние 12 месяцев</vt:lpstr>
      <vt:lpstr>III. СТК Камчатского края (в т.ч. потенциальные),  произошедшие за последние 12 месяцев</vt:lpstr>
      <vt:lpstr>III. СТК Камчатского края (в т.ч. потенциальные),  произошедшие за последние 12 месяцев</vt:lpstr>
      <vt:lpstr>III. СТК Камчатского края (в т.ч. потенциальные),  произошедшие за последние 12 месяцев</vt:lpstr>
      <vt:lpstr>III. СТК Камчатского края (в т.ч. потенциальные),  произошедшие за последние 12 месяцев</vt:lpstr>
      <vt:lpstr>III. СТК Камчатского края (в т.ч. потенциальные), произошедшие за последние 12 месяцев</vt:lpstr>
      <vt:lpstr>III. СТК Камчатского края (в т.ч. потенциальные),  ]произошедшие за последние 12 месяцев</vt:lpstr>
      <vt:lpstr>IV. Главное о социально-трудовых отношениях в РФ</vt:lpstr>
      <vt:lpstr>IV. Главное о социально-трудовых отношениях в РФ</vt:lpstr>
      <vt:lpstr>IV. Главное о социально-трудовых отношениях в РФ</vt:lpstr>
      <vt:lpstr>Слайд 15</vt:lpstr>
      <vt:lpstr>Федерация профсоюзов Камчатки</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Бюллетень проекта «социально-трудовых конфликты в Камчатском крае» (№1) с 01.01.2014 по 15.05.2014.</dc:title>
  <cp:lastModifiedBy>trud</cp:lastModifiedBy>
  <cp:revision>212</cp:revision>
  <dcterms:modified xsi:type="dcterms:W3CDTF">2015-06-14T21:39:31Z</dcterms:modified>
</cp:coreProperties>
</file>