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20"/>
  </p:notesMasterIdLst>
  <p:sldIdLst>
    <p:sldId id="256" r:id="rId2"/>
    <p:sldId id="269" r:id="rId3"/>
    <p:sldId id="275" r:id="rId4"/>
    <p:sldId id="274" r:id="rId5"/>
    <p:sldId id="289" r:id="rId6"/>
    <p:sldId id="279" r:id="rId7"/>
    <p:sldId id="280" r:id="rId8"/>
    <p:sldId id="281" r:id="rId9"/>
    <p:sldId id="282" r:id="rId10"/>
    <p:sldId id="284" r:id="rId11"/>
    <p:sldId id="286" r:id="rId12"/>
    <p:sldId id="287" r:id="rId13"/>
    <p:sldId id="290" r:id="rId14"/>
    <p:sldId id="291" r:id="rId15"/>
    <p:sldId id="292" r:id="rId16"/>
    <p:sldId id="293" r:id="rId17"/>
    <p:sldId id="270" r:id="rId18"/>
    <p:sldId id="283" r:id="rId19"/>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808" autoAdjust="0"/>
    <p:restoredTop sz="98483" autoAdjust="0"/>
  </p:normalViewPr>
  <p:slideViewPr>
    <p:cSldViewPr>
      <p:cViewPr>
        <p:scale>
          <a:sx n="77" d="100"/>
          <a:sy n="77" d="100"/>
        </p:scale>
        <p:origin x="-486" y="-28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solidFill>
                  <a:srgbClr val="002060"/>
                </a:solidFill>
              </a:defRPr>
            </a:pPr>
            <a:r>
              <a:rPr lang="ru-RU" dirty="0">
                <a:solidFill>
                  <a:srgbClr val="002060"/>
                </a:solidFill>
              </a:rPr>
              <a:t>Распределение актуальных СТК по </a:t>
            </a:r>
            <a:r>
              <a:rPr lang="ru-RU" dirty="0" smtClean="0">
                <a:solidFill>
                  <a:srgbClr val="002060"/>
                </a:solidFill>
              </a:rPr>
              <a:t>отраслям</a:t>
            </a:r>
            <a:endParaRPr lang="ru-RU" dirty="0">
              <a:solidFill>
                <a:srgbClr val="002060"/>
              </a:solidFill>
            </a:endParaRPr>
          </a:p>
        </c:rich>
      </c:tx>
      <c:layout/>
    </c:title>
    <c:view3D>
      <c:rotX val="30"/>
      <c:perspective val="30"/>
    </c:view3D>
    <c:plotArea>
      <c:layout>
        <c:manualLayout>
          <c:layoutTarget val="inner"/>
          <c:xMode val="edge"/>
          <c:yMode val="edge"/>
          <c:x val="1.4091014011667779E-2"/>
          <c:y val="0.14455458847579891"/>
          <c:w val="0.63787179420243245"/>
          <c:h val="0.6729624284352147"/>
        </c:manualLayout>
      </c:layout>
      <c:pie3DChart>
        <c:varyColors val="1"/>
        <c:ser>
          <c:idx val="0"/>
          <c:order val="0"/>
          <c:tx>
            <c:strRef>
              <c:f>Лист1!$B$1</c:f>
              <c:strCache>
                <c:ptCount val="1"/>
                <c:pt idx="0">
                  <c:v>Распределение актуальных СТК по отрослям</c:v>
                </c:pt>
              </c:strCache>
            </c:strRef>
          </c:tx>
          <c:dLbls>
            <c:dLbl>
              <c:idx val="2"/>
              <c:layout>
                <c:manualLayout>
                  <c:x val="-3.6169386196075411E-2"/>
                  <c:y val="-0.12295358455084926"/>
                </c:manualLayout>
              </c:layout>
              <c:showPercent val="1"/>
            </c:dLbl>
            <c:dLbl>
              <c:idx val="3"/>
              <c:layout>
                <c:manualLayout>
                  <c:x val="4.0949229344537938E-3"/>
                  <c:y val="-0.1117890042870875"/>
                </c:manualLayout>
              </c:layout>
              <c:showPercent val="1"/>
            </c:dLbl>
            <c:dLbl>
              <c:idx val="6"/>
              <c:layout>
                <c:manualLayout>
                  <c:x val="1.1881510863920116E-2"/>
                  <c:y val="5.9633666917540129E-2"/>
                </c:manualLayout>
              </c:layout>
              <c:showPercent val="1"/>
            </c:dLbl>
            <c:dLbl>
              <c:idx val="7"/>
              <c:delete val="1"/>
            </c:dLbl>
            <c:txPr>
              <a:bodyPr/>
              <a:lstStyle/>
              <a:p>
                <a:pPr>
                  <a:defRPr sz="1200">
                    <a:solidFill>
                      <a:schemeClr val="tx1"/>
                    </a:solidFill>
                  </a:defRPr>
                </a:pPr>
                <a:endParaRPr lang="ru-RU"/>
              </a:p>
            </c:txPr>
            <c:showPercent val="1"/>
          </c:dLbls>
          <c:cat>
            <c:strRef>
              <c:f>Лист1!$A$2:$A$8</c:f>
              <c:strCache>
                <c:ptCount val="7"/>
                <c:pt idx="0">
                  <c:v>ЖКХ</c:v>
                </c:pt>
                <c:pt idx="1">
                  <c:v>АПК</c:v>
                </c:pt>
                <c:pt idx="2">
                  <c:v>Связь</c:v>
                </c:pt>
                <c:pt idx="3">
                  <c:v>Образование</c:v>
                </c:pt>
                <c:pt idx="4">
                  <c:v>Производство</c:v>
                </c:pt>
                <c:pt idx="5">
                  <c:v>Культура</c:v>
                </c:pt>
                <c:pt idx="6">
                  <c:v>Гос. учреждения</c:v>
                </c:pt>
              </c:strCache>
            </c:strRef>
          </c:cat>
          <c:val>
            <c:numRef>
              <c:f>Лист1!$B$2:$B$8</c:f>
              <c:numCache>
                <c:formatCode>General</c:formatCode>
                <c:ptCount val="7"/>
                <c:pt idx="0">
                  <c:v>3.4</c:v>
                </c:pt>
                <c:pt idx="1">
                  <c:v>2</c:v>
                </c:pt>
                <c:pt idx="2">
                  <c:v>0.3000000000000001</c:v>
                </c:pt>
                <c:pt idx="3">
                  <c:v>1</c:v>
                </c:pt>
                <c:pt idx="4">
                  <c:v>3</c:v>
                </c:pt>
                <c:pt idx="5">
                  <c:v>2</c:v>
                </c:pt>
                <c:pt idx="6">
                  <c:v>1</c:v>
                </c:pt>
              </c:numCache>
            </c:numRef>
          </c:val>
        </c:ser>
        <c:ser>
          <c:idx val="1"/>
          <c:order val="1"/>
          <c:tx>
            <c:strRef>
              <c:f>Лист1!$C$1</c:f>
              <c:strCache>
                <c:ptCount val="1"/>
                <c:pt idx="0">
                  <c:v>Столбец1</c:v>
                </c:pt>
              </c:strCache>
            </c:strRef>
          </c:tx>
          <c:dLbls>
            <c:showPercent val="1"/>
          </c:dLbls>
          <c:cat>
            <c:strRef>
              <c:f>Лист1!$A$2:$A$8</c:f>
              <c:strCache>
                <c:ptCount val="7"/>
                <c:pt idx="0">
                  <c:v>ЖКХ</c:v>
                </c:pt>
                <c:pt idx="1">
                  <c:v>АПК</c:v>
                </c:pt>
                <c:pt idx="2">
                  <c:v>Связь</c:v>
                </c:pt>
                <c:pt idx="3">
                  <c:v>Образование</c:v>
                </c:pt>
                <c:pt idx="4">
                  <c:v>Производство</c:v>
                </c:pt>
                <c:pt idx="5">
                  <c:v>Культура</c:v>
                </c:pt>
                <c:pt idx="6">
                  <c:v>Гос. учреждения</c:v>
                </c:pt>
              </c:strCache>
            </c:strRef>
          </c:cat>
          <c:val>
            <c:numRef>
              <c:f>Лист1!$C$2:$C$9</c:f>
              <c:numCache>
                <c:formatCode>General</c:formatCode>
                <c:ptCount val="8"/>
              </c:numCache>
            </c:numRef>
          </c:val>
        </c:ser>
        <c:dLbls>
          <c:showPercent val="1"/>
        </c:dLbls>
      </c:pie3DChart>
    </c:plotArea>
    <c:legend>
      <c:legendPos val="r"/>
      <c:layout>
        <c:manualLayout>
          <c:xMode val="edge"/>
          <c:yMode val="edge"/>
          <c:x val="0.73366994265081908"/>
          <c:y val="0.17715230124892531"/>
          <c:w val="0.19183244666965274"/>
          <c:h val="0.35032424400111895"/>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solidFill>
                  <a:srgbClr val="002060"/>
                </a:solidFill>
              </a:defRPr>
            </a:pPr>
            <a:r>
              <a:rPr lang="ru-RU" dirty="0">
                <a:solidFill>
                  <a:srgbClr val="002060"/>
                </a:solidFill>
              </a:rPr>
              <a:t>Причины актуальных СТК</a:t>
            </a:r>
          </a:p>
        </c:rich>
      </c:tx>
      <c:layout/>
    </c:title>
    <c:view3D>
      <c:rotX val="30"/>
      <c:perspective val="30"/>
    </c:view3D>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explosion val="25"/>
          <c:dLbls>
            <c:dLbl>
              <c:idx val="3"/>
              <c:layout>
                <c:manualLayout>
                  <c:x val="9.5474251742330332E-2"/>
                  <c:y val="1.5925088476223464E-2"/>
                </c:manualLayout>
              </c:layout>
              <c:showPercent val="1"/>
            </c:dLbl>
            <c:dLbl>
              <c:idx val="4"/>
              <c:layout>
                <c:manualLayout>
                  <c:x val="8.0789168180900525E-2"/>
                  <c:y val="1.872317430909385E-2"/>
                </c:manualLayout>
              </c:layout>
              <c:showPercent val="1"/>
            </c:dLbl>
            <c:dLbl>
              <c:idx val="5"/>
              <c:layout>
                <c:manualLayout>
                  <c:x val="3.5050732365907021E-2"/>
                  <c:y val="4.8542206773090235E-2"/>
                </c:manualLayout>
              </c:layout>
              <c:showPercent val="1"/>
            </c:dLbl>
            <c:txPr>
              <a:bodyPr/>
              <a:lstStyle/>
              <a:p>
                <a:pPr>
                  <a:defRPr>
                    <a:solidFill>
                      <a:srgbClr val="FFCC00"/>
                    </a:solidFill>
                  </a:defRPr>
                </a:pPr>
                <a:endParaRPr lang="ru-RU"/>
              </a:p>
            </c:txPr>
            <c:showPercent val="1"/>
            <c:showLeaderLines val="1"/>
          </c:dLbls>
          <c:cat>
            <c:strRef>
              <c:f>Лист1!$A$2:$A$7</c:f>
              <c:strCache>
                <c:ptCount val="6"/>
                <c:pt idx="0">
                  <c:v>заработная плата</c:v>
                </c:pt>
                <c:pt idx="1">
                  <c:v>сокращение работников</c:v>
                </c:pt>
                <c:pt idx="2">
                  <c:v>давление на членов профсоюза</c:v>
                </c:pt>
                <c:pt idx="3">
                  <c:v>нарушение  охраны труда</c:v>
                </c:pt>
                <c:pt idx="4">
                  <c:v>реорганизация предприятия</c:v>
                </c:pt>
                <c:pt idx="5">
                  <c:v>смена руководителя</c:v>
                </c:pt>
              </c:strCache>
            </c:strRef>
          </c:cat>
          <c:val>
            <c:numRef>
              <c:f>Лист1!$B$2:$B$7</c:f>
              <c:numCache>
                <c:formatCode>General</c:formatCode>
                <c:ptCount val="6"/>
                <c:pt idx="0">
                  <c:v>5</c:v>
                </c:pt>
                <c:pt idx="1">
                  <c:v>6</c:v>
                </c:pt>
                <c:pt idx="2">
                  <c:v>2</c:v>
                </c:pt>
                <c:pt idx="3">
                  <c:v>1</c:v>
                </c:pt>
                <c:pt idx="4">
                  <c:v>1</c:v>
                </c:pt>
                <c:pt idx="5">
                  <c:v>1</c:v>
                </c:pt>
              </c:numCache>
            </c:numRef>
          </c:val>
        </c:ser>
        <c:dLbls>
          <c:showPercent val="1"/>
        </c:dLbls>
      </c:pie3DChart>
    </c:plotArea>
    <c:legend>
      <c:legendPos val="t"/>
      <c:legendEntry>
        <c:idx val="0"/>
        <c:txPr>
          <a:bodyPr/>
          <a:lstStyle/>
          <a:p>
            <a:pPr>
              <a:defRPr sz="1000">
                <a:solidFill>
                  <a:schemeClr val="tx1"/>
                </a:solidFill>
              </a:defRPr>
            </a:pPr>
            <a:endParaRPr lang="ru-RU"/>
          </a:p>
        </c:txPr>
      </c:legendEntry>
      <c:legendEntry>
        <c:idx val="1"/>
        <c:txPr>
          <a:bodyPr/>
          <a:lstStyle/>
          <a:p>
            <a:pPr>
              <a:defRPr sz="1000">
                <a:solidFill>
                  <a:schemeClr val="tx1"/>
                </a:solidFill>
              </a:defRPr>
            </a:pPr>
            <a:endParaRPr lang="ru-RU"/>
          </a:p>
        </c:txPr>
      </c:legendEntry>
      <c:legendEntry>
        <c:idx val="2"/>
        <c:txPr>
          <a:bodyPr/>
          <a:lstStyle/>
          <a:p>
            <a:pPr>
              <a:defRPr sz="1000">
                <a:solidFill>
                  <a:schemeClr val="tx1"/>
                </a:solidFill>
              </a:defRPr>
            </a:pPr>
            <a:endParaRPr lang="ru-RU"/>
          </a:p>
        </c:txPr>
      </c:legendEntry>
      <c:legendEntry>
        <c:idx val="3"/>
        <c:txPr>
          <a:bodyPr/>
          <a:lstStyle/>
          <a:p>
            <a:pPr>
              <a:defRPr sz="1000">
                <a:solidFill>
                  <a:schemeClr val="tx1"/>
                </a:solidFill>
              </a:defRPr>
            </a:pPr>
            <a:endParaRPr lang="ru-RU"/>
          </a:p>
        </c:txPr>
      </c:legendEntry>
      <c:legendEntry>
        <c:idx val="4"/>
        <c:txPr>
          <a:bodyPr/>
          <a:lstStyle/>
          <a:p>
            <a:pPr>
              <a:defRPr sz="1000">
                <a:solidFill>
                  <a:schemeClr val="tx1"/>
                </a:solidFill>
              </a:defRPr>
            </a:pPr>
            <a:endParaRPr lang="ru-RU"/>
          </a:p>
        </c:txPr>
      </c:legendEntry>
      <c:layout>
        <c:manualLayout>
          <c:xMode val="edge"/>
          <c:yMode val="edge"/>
          <c:x val="0.30213885523925205"/>
          <c:y val="7.247549019607849E-2"/>
          <c:w val="0.6959130507622715"/>
          <c:h val="0.32139738542297813"/>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07.05.2015</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5/7/2015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5/7/2015</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pic>
        <p:nvPicPr>
          <p:cNvPr id="6" name="Рисунок 5" descr="9.jpg"/>
          <p:cNvPicPr>
            <a:picLocks noChangeAspect="1"/>
          </p:cNvPicPr>
          <p:nvPr/>
        </p:nvPicPr>
        <p:blipFill>
          <a:blip r:embed="rId4"/>
          <a:stretch>
            <a:fillRect/>
          </a:stretch>
        </p:blipFill>
        <p:spPr>
          <a:xfrm>
            <a:off x="-6781800" y="3200400"/>
            <a:ext cx="5181600" cy="3457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p:cNvSpPr txBox="1"/>
          <p:nvPr/>
        </p:nvSpPr>
        <p:spPr>
          <a:xfrm>
            <a:off x="0" y="6211669"/>
            <a:ext cx="9144000" cy="800219"/>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04-05 </a:t>
            </a:r>
            <a:r>
              <a:rPr lang="ru-RU" sz="2800" dirty="0" smtClean="0">
                <a:solidFill>
                  <a:srgbClr val="002060"/>
                </a:solidFill>
                <a:effectLst>
                  <a:outerShdw blurRad="38100" dist="38100" dir="2700000" algn="tl">
                    <a:srgbClr val="000000">
                      <a:alpha val="43137"/>
                    </a:srgbClr>
                  </a:outerShdw>
                </a:effectLst>
              </a:rPr>
              <a:t>(</a:t>
            </a:r>
            <a:r>
              <a:rPr lang="ru-RU" sz="2800" dirty="0" smtClean="0">
                <a:solidFill>
                  <a:srgbClr val="002060"/>
                </a:solidFill>
                <a:effectLst>
                  <a:outerShdw blurRad="38100" dist="38100" dir="2700000" algn="tl">
                    <a:srgbClr val="000000">
                      <a:alpha val="43137"/>
                    </a:srgbClr>
                  </a:outerShdw>
                </a:effectLst>
              </a:rPr>
              <a:t>04-05) </a:t>
            </a:r>
            <a:r>
              <a:rPr lang="ru-RU" sz="2400" dirty="0" smtClean="0">
                <a:solidFill>
                  <a:srgbClr val="002060"/>
                </a:solidFill>
                <a:effectLst>
                  <a:outerShdw blurRad="38100" dist="38100" dir="2700000" algn="tl">
                    <a:srgbClr val="000000">
                      <a:alpha val="43137"/>
                    </a:srgbClr>
                  </a:outerShdw>
                </a:effectLst>
              </a:rPr>
              <a:t>15 марта – 15 мая </a:t>
            </a:r>
            <a:r>
              <a:rPr lang="ru-RU" sz="2400" dirty="0" smtClean="0">
                <a:solidFill>
                  <a:srgbClr val="002060"/>
                </a:solidFill>
                <a:effectLst>
                  <a:outerShdw blurRad="38100" dist="38100" dir="2700000" algn="tl">
                    <a:srgbClr val="000000">
                      <a:alpha val="43137"/>
                    </a:srgbClr>
                  </a:outerShdw>
                </a:effectLst>
              </a:rPr>
              <a:t>2015г</a:t>
            </a:r>
            <a:r>
              <a:rPr lang="ru-RU" sz="2400" dirty="0" smtClean="0">
                <a:solidFill>
                  <a:srgbClr val="002060"/>
                </a:solidFill>
                <a:effectLst>
                  <a:outerShdw blurRad="38100" dist="38100" dir="2700000" algn="tl">
                    <a:srgbClr val="000000">
                      <a:alpha val="43137"/>
                    </a:srgbClr>
                  </a:outerShdw>
                </a:effectLst>
              </a:rPr>
              <a:t>. </a:t>
            </a: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5"/>
          <a:srcRect/>
          <a:stretch>
            <a:fillRect/>
          </a:stretch>
        </p:blipFill>
        <p:spPr bwMode="auto">
          <a:xfrm rot="21426369">
            <a:off x="845152" y="2301083"/>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a:t>
            </a:r>
            <a:r>
              <a:rPr lang="ru-RU" sz="3600" dirty="0" smtClean="0">
                <a:solidFill>
                  <a:srgbClr val="002060"/>
                </a:solidFill>
              </a:rPr>
              <a:t>на потенциальные СТК, возникшие в период с 15 февраля 2015г.  по 15 марта 2015г…………………………………………….……….4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a:t>
            </a:r>
            <a:r>
              <a:rPr lang="ru-RU" sz="3600" dirty="0" smtClean="0">
                <a:solidFill>
                  <a:srgbClr val="002060"/>
                </a:solidFill>
              </a:rPr>
              <a:t>СТК (в т.ч. потенциальные) </a:t>
            </a:r>
            <a:r>
              <a:rPr lang="ru-RU" sz="3600" dirty="0" smtClean="0">
                <a:solidFill>
                  <a:srgbClr val="002060"/>
                </a:solidFill>
              </a:rPr>
              <a:t>Камчатского края, произошедшие за последние 12 месяцев</a:t>
            </a:r>
            <a:r>
              <a:rPr lang="ru-RU" sz="3600" dirty="0" smtClean="0">
                <a:solidFill>
                  <a:srgbClr val="002060"/>
                </a:solidFill>
              </a:rPr>
              <a:t>……………………………………….………….…………</a:t>
            </a:r>
            <a:r>
              <a:rPr lang="ru-RU" sz="3600" dirty="0" smtClean="0">
                <a:solidFill>
                  <a:srgbClr val="002060"/>
                </a:solidFill>
              </a:rPr>
              <a:t>6</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a:t>
            </a:r>
            <a:r>
              <a:rPr lang="ru-RU" sz="3600" dirty="0" smtClean="0">
                <a:solidFill>
                  <a:srgbClr val="002060"/>
                </a:solidFill>
              </a:rPr>
              <a:t>Главное о социально-трудовых отношениях в РФ</a:t>
            </a:r>
            <a:r>
              <a:rPr lang="ru-RU" sz="3600" dirty="0" smtClean="0">
                <a:solidFill>
                  <a:srgbClr val="002060"/>
                </a:solidFill>
              </a:rPr>
              <a:t>…………………... </a:t>
            </a:r>
            <a:r>
              <a:rPr lang="en-US" sz="3600" dirty="0" smtClean="0">
                <a:solidFill>
                  <a:srgbClr val="002060"/>
                </a:solidFill>
              </a:rPr>
              <a:t>14</a:t>
            </a:r>
            <a:endParaRPr lang="ru-RU" sz="3600" dirty="0" smtClean="0">
              <a:solidFill>
                <a:srgbClr val="002060"/>
              </a:solidFill>
            </a:endParaRP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V.</a:t>
            </a:r>
            <a:r>
              <a:rPr lang="ru-RU" sz="3600" dirty="0" smtClean="0">
                <a:solidFill>
                  <a:srgbClr val="002060"/>
                </a:solidFill>
              </a:rPr>
              <a:t> Данные о Федерации профсоюзов Камчатки………………………...…</a:t>
            </a:r>
            <a:r>
              <a:rPr lang="ru-RU" sz="3600" dirty="0" smtClean="0">
                <a:solidFill>
                  <a:srgbClr val="002060"/>
                </a:solidFill>
              </a:rPr>
              <a:t>1</a:t>
            </a:r>
            <a:r>
              <a:rPr lang="en-US" sz="3600" dirty="0" smtClean="0">
                <a:solidFill>
                  <a:srgbClr val="002060"/>
                </a:solidFill>
              </a:rPr>
              <a:t>7</a:t>
            </a:r>
            <a:endParaRPr lang="ru-RU" sz="3600" dirty="0" smtClean="0">
              <a:solidFill>
                <a:srgbClr val="002060"/>
              </a:solidFill>
            </a:endParaRPr>
          </a:p>
          <a:p>
            <a:pPr marL="708660" indent="-571500">
              <a:buNone/>
            </a:pPr>
            <a:r>
              <a:rPr lang="en-US" sz="3600" dirty="0" smtClean="0">
                <a:solidFill>
                  <a:srgbClr val="002060"/>
                </a:solidFill>
              </a:rPr>
              <a:t>VI</a:t>
            </a:r>
            <a:r>
              <a:rPr lang="ru-RU" sz="3600" dirty="0" smtClean="0">
                <a:solidFill>
                  <a:srgbClr val="002060"/>
                </a:solidFill>
              </a:rPr>
              <a:t>. </a:t>
            </a:r>
            <a:r>
              <a:rPr lang="ru-RU" sz="3600" dirty="0" smtClean="0">
                <a:solidFill>
                  <a:srgbClr val="002060"/>
                </a:solidFill>
              </a:rPr>
              <a:t>Распределения актуальных СТК по отраслям и основные причины СТК в Камчатском крае……………………………………..….…</a:t>
            </a:r>
            <a:r>
              <a:rPr lang="ru-RU" sz="3600" dirty="0" smtClean="0">
                <a:solidFill>
                  <a:srgbClr val="002060"/>
                </a:solidFill>
              </a:rPr>
              <a:t>1</a:t>
            </a:r>
            <a:r>
              <a:rPr lang="en-US" sz="3600" dirty="0" smtClean="0">
                <a:solidFill>
                  <a:srgbClr val="002060"/>
                </a:solidFill>
              </a:rPr>
              <a:t>8</a:t>
            </a:r>
            <a:endParaRPr lang="ru-RU" sz="3600" dirty="0" smtClean="0">
              <a:solidFill>
                <a:srgbClr val="002060"/>
              </a:solidFill>
            </a:endParaRP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a:t>
            </a:r>
            <a:r>
              <a:rPr lang="ru-RU" sz="2400" dirty="0" smtClean="0">
                <a:solidFill>
                  <a:srgbClr val="002060"/>
                </a:solidFill>
              </a:rPr>
              <a:t>марта </a:t>
            </a:r>
            <a:r>
              <a:rPr lang="ru-RU" sz="2400" dirty="0" smtClean="0">
                <a:solidFill>
                  <a:srgbClr val="002060"/>
                </a:solidFill>
              </a:rPr>
              <a:t>2015г.  по 15 </a:t>
            </a:r>
            <a:r>
              <a:rPr lang="ru-RU" sz="2400" dirty="0" smtClean="0">
                <a:solidFill>
                  <a:srgbClr val="002060"/>
                </a:solidFill>
              </a:rPr>
              <a:t>мая </a:t>
            </a:r>
            <a:r>
              <a:rPr lang="ru-RU" sz="2400" dirty="0" smtClean="0">
                <a:solidFill>
                  <a:srgbClr val="002060"/>
                </a:solidFill>
              </a:rPr>
              <a:t>2015г.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394841"/>
          <a:ext cx="8991600" cy="4045839"/>
        </p:xfrm>
        <a:graphic>
          <a:graphicData uri="http://schemas.openxmlformats.org/drawingml/2006/table">
            <a:tbl>
              <a:tblPr/>
              <a:tblGrid>
                <a:gridCol w="1554539"/>
                <a:gridCol w="1264861"/>
                <a:gridCol w="762000"/>
                <a:gridCol w="3657600"/>
                <a:gridCol w="17526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87716">
                <a:tc>
                  <a:txBody>
                    <a:bodyPr/>
                    <a:lstStyle/>
                    <a:p>
                      <a:pPr algn="ctr" fontAlgn="t"/>
                      <a:r>
                        <a:rPr lang="ru-RU" sz="1200" b="0" i="0" u="none" strike="noStrike" kern="1200" dirty="0" smtClean="0">
                          <a:solidFill>
                            <a:srgbClr val="000000"/>
                          </a:solidFill>
                          <a:latin typeface="+mn-lt"/>
                          <a:ea typeface="+mn-ea"/>
                          <a:cs typeface="+mn-cs"/>
                        </a:rPr>
                        <a:t>Март 2015</a:t>
                      </a:r>
                    </a:p>
                    <a:p>
                      <a:pPr algn="ctr" fontAlgn="t"/>
                      <a:endParaRPr lang="ru-RU" sz="120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 ООО «Теплоресурс», ООО «Теплорезерв», ООО «Теплоэффект», ООО «Северное-1», «Северное-2»,  ООО «Мишенное», ООО «Центр»</a:t>
                      </a:r>
                    </a:p>
                    <a:p>
                      <a:pPr algn="ctr" fontAlgn="t"/>
                      <a:r>
                        <a:rPr lang="ru-RU" sz="1200" b="0" i="0" u="none" strike="noStrike" kern="1200" dirty="0" smtClean="0">
                          <a:solidFill>
                            <a:srgbClr val="000000"/>
                          </a:solidFill>
                          <a:latin typeface="+mn-lt"/>
                          <a:ea typeface="+mn-ea"/>
                          <a:cs typeface="+mn-cs"/>
                        </a:rPr>
                        <a:t>требуют выплаты заработной платы</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ООО «Теплоресурс», ООО «Теплорезерв», ООО «Теплоэффект», ООО «Северное-1», «Северное-2»,  ООО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Задолженность по заработной плате, неперечисление взносов в негосударственные фонды, ИФНС</a:t>
                      </a:r>
                    </a:p>
                    <a:p>
                      <a:pPr algn="ctr" fontAlgn="t"/>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algn="l" fontAlgn="t"/>
                      <a:r>
                        <a:rPr lang="ru-RU" sz="1200" b="0" i="0" u="none" strike="noStrike" kern="1200" dirty="0" smtClean="0">
                          <a:solidFill>
                            <a:srgbClr val="000000"/>
                          </a:solidFill>
                          <a:latin typeface="+mn-lt"/>
                          <a:ea typeface="+mn-ea"/>
                          <a:cs typeface="+mn-cs"/>
                        </a:rPr>
                        <a:t>1. Работники предприятий ООО "Теплорезерв", ООО "Теплоресурс", ООО "Теплоэффект»,ООО «Северное-1», «Северное-2», Мишенное», ООО «Центр»"</a:t>
                      </a:r>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 ПКГО,</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Министерство ЖКХ и энергетики Камчатского края,</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Губернатор</a:t>
                      </a:r>
                      <a:r>
                        <a:rPr lang="ru-RU" sz="1200" b="0" i="0" u="none" strike="noStrike" kern="1200" baseline="0" dirty="0" smtClean="0">
                          <a:solidFill>
                            <a:srgbClr val="000000"/>
                          </a:solidFill>
                          <a:latin typeface="+mn-lt"/>
                          <a:ea typeface="+mn-ea"/>
                          <a:cs typeface="+mn-cs"/>
                        </a:rPr>
                        <a:t> </a:t>
                      </a:r>
                      <a:r>
                        <a:rPr lang="ru-RU" sz="1200" b="0" i="0" u="none" strike="noStrike" kern="1200" dirty="0" smtClean="0">
                          <a:solidFill>
                            <a:srgbClr val="000000"/>
                          </a:solidFill>
                          <a:latin typeface="+mn-lt"/>
                          <a:ea typeface="+mn-ea"/>
                          <a:cs typeface="+mn-cs"/>
                        </a:rPr>
                        <a:t>Камчатского края, Администрация</a:t>
                      </a:r>
                      <a:r>
                        <a:rPr lang="ru-RU" sz="1200" b="0" i="0" u="none" strike="noStrike" kern="1200" baseline="0" dirty="0" smtClean="0">
                          <a:solidFill>
                            <a:srgbClr val="000000"/>
                          </a:solidFill>
                          <a:latin typeface="+mn-lt"/>
                          <a:ea typeface="+mn-ea"/>
                          <a:cs typeface="+mn-cs"/>
                        </a:rPr>
                        <a:t> </a:t>
                      </a:r>
                      <a:r>
                        <a:rPr lang="ru-RU" sz="1200" b="0" i="0" u="none" strike="noStrike" kern="1200" dirty="0" smtClean="0">
                          <a:solidFill>
                            <a:srgbClr val="000000"/>
                          </a:solidFill>
                          <a:latin typeface="+mn-lt"/>
                          <a:ea typeface="+mn-ea"/>
                          <a:cs typeface="+mn-cs"/>
                        </a:rPr>
                        <a:t>предприятий ООО "Теплорезерв", ООО "Теплоресурс", ООО "Теплоэффект»,ООО «Северное-1», «Северное-2», Мишенное», ООО «Центр»"</a:t>
                      </a:r>
                    </a:p>
                    <a:p>
                      <a:pPr marL="0" marR="0" indent="0" algn="l" defTabSz="914400" rtl="0" eaLnBrk="1" fontAlgn="t" latinLnBrk="0" hangingPunct="1">
                        <a:lnSpc>
                          <a:spcPct val="100000"/>
                        </a:lnSpc>
                        <a:spcBef>
                          <a:spcPts val="0"/>
                        </a:spcBef>
                        <a:spcAft>
                          <a:spcPts val="0"/>
                        </a:spcAft>
                        <a:buClrTx/>
                        <a:buSzTx/>
                        <a:buFontTx/>
                        <a:buNone/>
                        <a:tabLst/>
                        <a:defRPr/>
                      </a:pP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200" b="0" i="0" u="none" strike="noStrike" kern="1200" dirty="0" smtClean="0">
                        <a:solidFill>
                          <a:srgbClr val="000000"/>
                        </a:solidFill>
                        <a:latin typeface="+mn-lt"/>
                        <a:ea typeface="+mn-ea"/>
                        <a:cs typeface="+mn-cs"/>
                      </a:endParaRPr>
                    </a:p>
                    <a:p>
                      <a:pPr algn="l" fontAlgn="t"/>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Проведена</a:t>
                      </a:r>
                      <a:r>
                        <a:rPr lang="ru-RU" sz="1200" b="0" i="0" u="none" strike="noStrike" kern="1200" baseline="0" dirty="0" smtClean="0">
                          <a:solidFill>
                            <a:srgbClr val="000000"/>
                          </a:solidFill>
                          <a:latin typeface="+mn-lt"/>
                          <a:ea typeface="+mn-ea"/>
                          <a:cs typeface="+mn-cs"/>
                        </a:rPr>
                        <a:t> встреча с </a:t>
                      </a:r>
                      <a:r>
                        <a:rPr lang="ru-RU" sz="1200" b="0" i="0" u="none" strike="noStrike" kern="1200" dirty="0" smtClean="0">
                          <a:solidFill>
                            <a:srgbClr val="000000"/>
                          </a:solidFill>
                          <a:latin typeface="+mn-lt"/>
                          <a:ea typeface="+mn-ea"/>
                          <a:cs typeface="+mn-cs"/>
                        </a:rPr>
                        <a:t>первым заместителем Главы Администрации Петропавловск-Камчатского городского округа, Министерством ЖКХ и энергетики Камчатского края, направлено обращение к Губернатору Камчатского края, приостановлена </a:t>
                      </a:r>
                      <a:r>
                        <a:rPr lang="ru-RU" sz="1200" b="0" i="0" u="none" strike="noStrike" kern="1200" baseline="0" dirty="0" smtClean="0">
                          <a:solidFill>
                            <a:srgbClr val="000000"/>
                          </a:solidFill>
                          <a:latin typeface="+mn-lt"/>
                          <a:ea typeface="+mn-ea"/>
                          <a:cs typeface="+mn-cs"/>
                        </a:rPr>
                        <a:t>работа, угроза пикета</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a:t>
            </a:r>
            <a:r>
              <a:rPr lang="ru-RU" sz="2400" dirty="0" smtClean="0">
                <a:solidFill>
                  <a:srgbClr val="002060"/>
                </a:solidFill>
              </a:rPr>
              <a:t>марта </a:t>
            </a:r>
            <a:r>
              <a:rPr lang="ru-RU" sz="2400" dirty="0" smtClean="0">
                <a:solidFill>
                  <a:srgbClr val="002060"/>
                </a:solidFill>
              </a:rPr>
              <a:t>2015г.  по 15 </a:t>
            </a:r>
            <a:r>
              <a:rPr lang="ru-RU" sz="2400" dirty="0" smtClean="0">
                <a:solidFill>
                  <a:srgbClr val="002060"/>
                </a:solidFill>
              </a:rPr>
              <a:t>мая </a:t>
            </a:r>
            <a:r>
              <a:rPr lang="ru-RU" sz="2400" dirty="0" smtClean="0">
                <a:solidFill>
                  <a:srgbClr val="002060"/>
                </a:solidFill>
              </a:rPr>
              <a:t>2015г.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447800"/>
          <a:ext cx="8991600" cy="3048000"/>
        </p:xfrm>
        <a:graphic>
          <a:graphicData uri="http://schemas.openxmlformats.org/drawingml/2006/table">
            <a:tbl>
              <a:tblPr/>
              <a:tblGrid>
                <a:gridCol w="1554539"/>
                <a:gridCol w="1264861"/>
                <a:gridCol w="1066800"/>
                <a:gridCol w="3352800"/>
                <a:gridCol w="17526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82916">
                <a:tc>
                  <a:txBody>
                    <a:bodyPr/>
                    <a:lstStyle/>
                    <a:p>
                      <a:pPr algn="ctr"/>
                      <a:r>
                        <a:rPr lang="ru-RU" sz="1200" b="0" i="0" u="none" strike="noStrike" kern="1200" dirty="0" smtClean="0">
                          <a:solidFill>
                            <a:srgbClr val="000000"/>
                          </a:solidFill>
                          <a:latin typeface="+mn-lt"/>
                          <a:ea typeface="+mn-ea"/>
                          <a:cs typeface="+mn-cs"/>
                        </a:rPr>
                        <a:t>Апрель 2015</a:t>
                      </a:r>
                    </a:p>
                    <a:p>
                      <a:pPr algn="ctr"/>
                      <a:endParaRPr lang="ru-RU" sz="1200" b="0" i="0" u="none" strike="noStrike" kern="1200" dirty="0" smtClean="0">
                        <a:solidFill>
                          <a:srgbClr val="000000"/>
                        </a:solidFill>
                        <a:latin typeface="+mn-lt"/>
                        <a:ea typeface="+mn-ea"/>
                        <a:cs typeface="+mn-cs"/>
                      </a:endParaRPr>
                    </a:p>
                    <a:p>
                      <a:pPr algn="ctr"/>
                      <a:r>
                        <a:rPr lang="ru-RU" sz="1200" b="0" i="0" u="none" strike="noStrike" kern="1200" dirty="0" smtClean="0">
                          <a:solidFill>
                            <a:srgbClr val="000000"/>
                          </a:solidFill>
                          <a:latin typeface="+mn-lt"/>
                          <a:ea typeface="+mn-ea"/>
                          <a:cs typeface="+mn-cs"/>
                        </a:rPr>
                        <a:t>ФГКУ «Отряд федеральной противопожарной службы по Камчатскому краю» инициируют процедуру коллективно-трудового спора</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b="0" i="0" u="none" strike="noStrike" kern="1200" dirty="0" smtClean="0">
                          <a:solidFill>
                            <a:srgbClr val="000000"/>
                          </a:solidFill>
                          <a:latin typeface="+mn-lt"/>
                          <a:ea typeface="+mn-ea"/>
                          <a:cs typeface="+mn-cs"/>
                        </a:rPr>
                        <a:t>ФГКУ «Отряд федеральной противопожарной службы по Камчатскому краю»</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b="0" i="0" u="none" strike="noStrike" kern="1200" dirty="0" smtClean="0">
                          <a:solidFill>
                            <a:srgbClr val="000000"/>
                          </a:solidFill>
                          <a:latin typeface="+mn-lt"/>
                          <a:ea typeface="+mn-ea"/>
                          <a:cs typeface="+mn-cs"/>
                        </a:rPr>
                        <a:t>Не урегулирован вопрос с протоколом разногласий к коллективному договору</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предприятия ФГКУ «Отряд федеральной противопожарной службы по Камчатскому краю»</a:t>
                      </a:r>
                    </a:p>
                    <a:p>
                      <a:pPr algn="l" fontAlgn="t"/>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Привлеченные участники:</a:t>
                      </a: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 ФГКУ «Отряд федеральной противопожарной службы по Камчатскому краю»</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Министерство социального развития и труда Камчатского края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chemeClr val="tx1"/>
                          </a:solidFill>
                          <a:latin typeface="+mn-lt"/>
                          <a:ea typeface="+mn-ea"/>
                          <a:cs typeface="+mn-cs"/>
                        </a:rPr>
                        <a:t>Проводятся переговоры с Министерством социального развития и труда Камчатского края, планируется встреча с начальником Главного управления МЧС России по Камчатскому краю. </a:t>
                      </a:r>
                    </a:p>
                    <a:p>
                      <a:pPr algn="ctr" fontAlgn="t"/>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0" y="122238"/>
            <a:ext cx="9144000" cy="411162"/>
          </a:xfrm>
        </p:spPr>
        <p:txBody>
          <a:bodyPr>
            <a:noAutofit/>
          </a:bodyPr>
          <a:lstStyle/>
          <a:p>
            <a:r>
              <a:rPr lang="en-US" sz="2400" dirty="0" smtClean="0">
                <a:solidFill>
                  <a:srgbClr val="002060"/>
                </a:solidFill>
              </a:rPr>
              <a:t>III</a:t>
            </a:r>
            <a:r>
              <a:rPr lang="ru-RU" sz="2400" dirty="0" smtClean="0">
                <a:solidFill>
                  <a:srgbClr val="002060"/>
                </a:solidFill>
              </a:rPr>
              <a:t>. </a:t>
            </a:r>
            <a:r>
              <a:rPr lang="ru-RU" sz="2400" dirty="0" smtClean="0">
                <a:solidFill>
                  <a:srgbClr val="002060"/>
                </a:solidFill>
              </a:rPr>
              <a:t>СТК Камчатского </a:t>
            </a:r>
            <a:r>
              <a:rPr lang="ru-RU" sz="2400" dirty="0" smtClean="0">
                <a:solidFill>
                  <a:srgbClr val="002060"/>
                </a:solidFill>
              </a:rPr>
              <a:t>края (в т.ч. потенциальные), </a:t>
            </a:r>
            <a:r>
              <a:rPr lang="ru-RU" sz="2400" dirty="0" smtClean="0">
                <a:solidFill>
                  <a:srgbClr val="002060"/>
                </a:solidFill>
              </a:rPr>
              <a:t>произошедшие за последние 12 месяцев</a:t>
            </a:r>
            <a:endParaRPr lang="ru-RU" sz="24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76200" y="728973"/>
          <a:ext cx="8991600" cy="5900427"/>
        </p:xfrm>
        <a:graphic>
          <a:graphicData uri="http://schemas.openxmlformats.org/drawingml/2006/table">
            <a:tbl>
              <a:tblPr>
                <a:effectLst>
                  <a:outerShdw blurRad="50800" dist="50800" dir="5400000" algn="ctr" rotWithShape="0">
                    <a:schemeClr val="tx1"/>
                  </a:outerShdw>
                </a:effectLst>
              </a:tblPr>
              <a:tblGrid>
                <a:gridCol w="914400"/>
                <a:gridCol w="1066800"/>
                <a:gridCol w="1295400"/>
                <a:gridCol w="2590800"/>
                <a:gridCol w="1752600"/>
                <a:gridCol w="1371600"/>
              </a:tblGrid>
              <a:tr h="422265">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a:t>
                      </a:r>
                      <a:endParaRPr lang="ru-RU" sz="1050" b="1" i="0" u="none" strike="noStrike" dirty="0" smtClean="0">
                        <a:solidFill>
                          <a:srgbClr val="000000"/>
                        </a:solidFill>
                        <a:latin typeface="Calibri"/>
                      </a:endParaRPr>
                    </a:p>
                    <a:p>
                      <a:pPr algn="ctr" fontAlgn="t"/>
                      <a:r>
                        <a:rPr lang="ru-RU" sz="1050" b="1" i="0" u="none" strike="noStrike" dirty="0" smtClean="0">
                          <a:solidFill>
                            <a:srgbClr val="000000"/>
                          </a:solidFill>
                          <a:latin typeface="Calibri"/>
                        </a:rPr>
                        <a:t>организация</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84467">
                <a:tc>
                  <a:txBody>
                    <a:bodyPr/>
                    <a:lstStyle/>
                    <a:p>
                      <a:pPr algn="ctr" fontAlgn="b"/>
                      <a:r>
                        <a:rPr lang="ru-RU" sz="1050" b="0" i="0" u="none" strike="noStrike" dirty="0" smtClean="0">
                          <a:solidFill>
                            <a:srgbClr val="000000"/>
                          </a:solidFill>
                          <a:latin typeface="Calibri"/>
                        </a:rPr>
                        <a:t>Май 2014</a:t>
                      </a: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ООО «Центр»</a:t>
                      </a:r>
                      <a:r>
                        <a:rPr lang="ru-RU" sz="1050" b="0" i="0" u="none" strike="noStrike" baseline="0" dirty="0" smtClean="0">
                          <a:solidFill>
                            <a:srgbClr val="000000"/>
                          </a:solidFill>
                          <a:latin typeface="Calibri"/>
                        </a:rPr>
                        <a:t> </a:t>
                      </a:r>
                      <a:r>
                        <a:rPr lang="ru-RU" sz="1050" b="0" i="0" u="none" strike="noStrike" dirty="0" smtClean="0">
                          <a:solidFill>
                            <a:srgbClr val="000000"/>
                          </a:solidFill>
                          <a:latin typeface="Calibri"/>
                        </a:rPr>
                        <a:t>, </a:t>
                      </a:r>
                    </a:p>
                    <a:p>
                      <a:pPr algn="ctr" fontAlgn="b"/>
                      <a:r>
                        <a:rPr lang="ru-RU" sz="1050" b="0" i="0" u="none" strike="noStrike" dirty="0" smtClean="0">
                          <a:solidFill>
                            <a:srgbClr val="000000"/>
                          </a:solidFill>
                          <a:latin typeface="Calibri"/>
                        </a:rPr>
                        <a:t>ООО </a:t>
                      </a:r>
                      <a:r>
                        <a:rPr lang="ru-RU" sz="1050" b="0" i="0" u="none" strike="noStrike" dirty="0">
                          <a:solidFill>
                            <a:srgbClr val="000000"/>
                          </a:solidFill>
                          <a:latin typeface="Calibri"/>
                        </a:rPr>
                        <a:t>"Мишенное"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Выплата </a:t>
                      </a:r>
                      <a:r>
                        <a:rPr lang="ru-RU" sz="1050" b="0" i="0" u="none" strike="noStrike" dirty="0">
                          <a:solidFill>
                            <a:srgbClr val="000000"/>
                          </a:solidFill>
                          <a:latin typeface="Calibri"/>
                        </a:rPr>
                        <a:t>зарплаты с задержками и (или) снижением, </a:t>
                      </a:r>
                      <a:r>
                        <a:rPr lang="ru-RU" sz="1050" b="0" i="0" u="none" strike="noStrike" dirty="0" smtClean="0">
                          <a:solidFill>
                            <a:srgbClr val="000000"/>
                          </a:solidFill>
                          <a:latin typeface="Calibri"/>
                        </a:rPr>
                        <a:t>нарушения норм </a:t>
                      </a:r>
                      <a:r>
                        <a:rPr lang="ru-RU" sz="1050" b="0" i="0" u="none" strike="noStrike" dirty="0">
                          <a:solidFill>
                            <a:srgbClr val="000000"/>
                          </a:solidFill>
                          <a:latin typeface="Calibri"/>
                        </a:rPr>
                        <a:t>охраны труда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Работники предприятий ООО "Теплорезерв", ООО "Теплоресурс", ООО "Теплоэффект", ООО "Центр" и ООО "Мишенное"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Общероссийского профсоюза работников жизнеобеспечения. </a:t>
                      </a:r>
                      <a:br>
                        <a:rPr lang="ru-RU" sz="1050" b="0" i="0" u="none" strike="noStrike" dirty="0" smtClean="0">
                          <a:solidFill>
                            <a:srgbClr val="000000"/>
                          </a:solidFill>
                          <a:latin typeface="+mn-lt"/>
                        </a:rPr>
                      </a:br>
                      <a:r>
                        <a:rPr lang="ru-RU" sz="1050" b="0" i="0" u="none" strike="noStrike" baseline="0" dirty="0" smtClean="0">
                          <a:solidFill>
                            <a:srgbClr val="000000"/>
                          </a:solidFill>
                          <a:latin typeface="+mn-lt"/>
                        </a:rPr>
                        <a:t>2. </a:t>
                      </a:r>
                      <a:r>
                        <a:rPr lang="ru-RU" sz="1050" b="0" i="0" u="none" strike="noStrike" dirty="0" smtClean="0">
                          <a:solidFill>
                            <a:srgbClr val="000000"/>
                          </a:solidFill>
                          <a:latin typeface="+mn-lt"/>
                        </a:rPr>
                        <a:t>Администрация ООО "Теплорезерв", ООО "Теплоресурс", ООО "Теплоэффект", ООО "Центр" и ООО "Мишенное" </a:t>
                      </a:r>
                    </a:p>
                    <a:p>
                      <a:pPr algn="l" fontAlgn="b"/>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r>
                        <a:rPr lang="ru-RU" sz="1050" b="0" i="0" u="none" strike="noStrike" dirty="0" smtClean="0">
                          <a:solidFill>
                            <a:srgbClr val="000000"/>
                          </a:solidFill>
                          <a:latin typeface="+mn-lt"/>
                        </a:rPr>
                        <a:t/>
                      </a:r>
                      <a:br>
                        <a:rPr lang="ru-RU" sz="1050" b="0" i="0" u="none" strike="noStrike" dirty="0" smtClean="0">
                          <a:solidFill>
                            <a:srgbClr val="000000"/>
                          </a:solidFill>
                          <a:latin typeface="+mn-lt"/>
                        </a:rPr>
                      </a:br>
                      <a:r>
                        <a:rPr lang="ru-RU" sz="1050" b="0" i="0" u="none" strike="noStrike" dirty="0" smtClean="0">
                          <a:solidFill>
                            <a:srgbClr val="000000"/>
                          </a:solidFill>
                          <a:latin typeface="+mn-lt"/>
                        </a:rPr>
                        <a:t>-Администрация Петропавловска-Камчатского ГО</a:t>
                      </a:r>
                      <a:br>
                        <a:rPr lang="ru-RU" sz="1050" b="0" i="0" u="none" strike="noStrike" dirty="0" smtClean="0">
                          <a:solidFill>
                            <a:srgbClr val="000000"/>
                          </a:solidFill>
                          <a:latin typeface="+mn-lt"/>
                        </a:rPr>
                      </a:br>
                      <a:r>
                        <a:rPr lang="ru-RU" sz="1050" b="0" i="0" u="none" strike="noStrike" dirty="0" smtClean="0">
                          <a:solidFill>
                            <a:srgbClr val="000000"/>
                          </a:solidFill>
                          <a:latin typeface="+mn-lt"/>
                        </a:rPr>
                        <a:t>-</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Министерство ЖКХ и энергетики Камчатского края </a:t>
                      </a:r>
                      <a:r>
                        <a:rPr lang="ru-RU" sz="1050" b="0" i="0" u="none" strike="noStrike" dirty="0">
                          <a:solidFill>
                            <a:srgbClr val="000000"/>
                          </a:solidFill>
                          <a:latin typeface="Calibri"/>
                        </a:rPr>
                        <a:t/>
                      </a:r>
                      <a:br>
                        <a:rPr lang="ru-RU" sz="1050" b="0" i="0" u="none" strike="noStrike" dirty="0">
                          <a:solidFill>
                            <a:srgbClr val="000000"/>
                          </a:solidFill>
                          <a:latin typeface="Calibri"/>
                        </a:rPr>
                      </a:b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a:solidFill>
                            <a:srgbClr val="000000"/>
                          </a:solidFill>
                          <a:latin typeface="Calibri"/>
                        </a:rPr>
                        <a:t>Обращение к</a:t>
                      </a:r>
                      <a:br>
                        <a:rPr lang="ru-RU" sz="1050" b="0" i="0" u="none" strike="noStrike" dirty="0">
                          <a:solidFill>
                            <a:srgbClr val="000000"/>
                          </a:solidFill>
                          <a:latin typeface="Calibri"/>
                        </a:rPr>
                      </a:br>
                      <a:r>
                        <a:rPr lang="ru-RU" sz="1050" b="0" i="0" u="none" strike="noStrike" dirty="0">
                          <a:solidFill>
                            <a:srgbClr val="000000"/>
                          </a:solidFill>
                          <a:latin typeface="Calibri"/>
                        </a:rPr>
                        <a:t>Губернатору Камчатского края, </a:t>
                      </a:r>
                      <a:r>
                        <a:rPr lang="ru-RU" sz="1050" b="0" i="0" u="none" strike="noStrike" dirty="0" smtClean="0">
                          <a:solidFill>
                            <a:srgbClr val="000000"/>
                          </a:solidFill>
                          <a:latin typeface="Calibri"/>
                        </a:rPr>
                        <a:t>к Главе </a:t>
                      </a:r>
                      <a:r>
                        <a:rPr lang="ru-RU" sz="1050" b="0" i="0" u="none" strike="noStrike" dirty="0">
                          <a:solidFill>
                            <a:srgbClr val="000000"/>
                          </a:solidFill>
                          <a:latin typeface="Calibri"/>
                        </a:rPr>
                        <a:t>Петропавловск-Камчатского </a:t>
                      </a:r>
                      <a:r>
                        <a:rPr lang="ru-RU" sz="1050" b="0" i="0" u="none" strike="noStrike" dirty="0" smtClean="0">
                          <a:solidFill>
                            <a:srgbClr val="000000"/>
                          </a:solidFill>
                          <a:latin typeface="Calibri"/>
                        </a:rPr>
                        <a:t>ГО,</a:t>
                      </a:r>
                      <a:r>
                        <a:rPr lang="ru-RU" sz="1050" b="0" i="0" u="none" strike="noStrike" baseline="0" dirty="0" smtClean="0">
                          <a:solidFill>
                            <a:srgbClr val="000000"/>
                          </a:solidFill>
                          <a:latin typeface="Calibri"/>
                        </a:rPr>
                        <a:t> к </a:t>
                      </a:r>
                      <a:r>
                        <a:rPr lang="ru-RU" sz="1050" b="0" i="0" u="none" strike="noStrike" dirty="0" smtClean="0">
                          <a:solidFill>
                            <a:srgbClr val="000000"/>
                          </a:solidFill>
                          <a:latin typeface="Calibri"/>
                        </a:rPr>
                        <a:t>Председателю </a:t>
                      </a:r>
                      <a:r>
                        <a:rPr lang="ru-RU" sz="1050" b="0" i="0" u="none" strike="noStrike" dirty="0">
                          <a:solidFill>
                            <a:srgbClr val="000000"/>
                          </a:solidFill>
                          <a:latin typeface="Calibri"/>
                        </a:rPr>
                        <a:t>Федерации профсоюзов </a:t>
                      </a:r>
                      <a:r>
                        <a:rPr lang="ru-RU" sz="1050" b="0" i="0" u="none" strike="noStrike" dirty="0" smtClean="0">
                          <a:solidFill>
                            <a:srgbClr val="000000"/>
                          </a:solidFill>
                          <a:latin typeface="Calibri"/>
                        </a:rPr>
                        <a:t>Камчатки.</a:t>
                      </a:r>
                      <a:r>
                        <a:rPr lang="ru-RU" sz="1050" b="0" i="0" u="none" strike="noStrike" baseline="0" dirty="0" smtClean="0">
                          <a:solidFill>
                            <a:srgbClr val="000000"/>
                          </a:solidFill>
                          <a:latin typeface="Calibri"/>
                        </a:rPr>
                        <a:t> Была создана</a:t>
                      </a:r>
                      <a:r>
                        <a:rPr lang="ru-RU" sz="1050" kern="1200" dirty="0" smtClean="0">
                          <a:solidFill>
                            <a:schemeClr val="tx1"/>
                          </a:solidFill>
                          <a:latin typeface="+mn-lt"/>
                          <a:ea typeface="+mn-ea"/>
                          <a:cs typeface="+mn-cs"/>
                        </a:rPr>
                        <a:t> рабочая группа из состава профкомов предприятий, администрации и </a:t>
                      </a:r>
                      <a:r>
                        <a:rPr lang="ru-RU" sz="1050" b="0" i="0" u="none" strike="noStrike" dirty="0" smtClean="0">
                          <a:solidFill>
                            <a:srgbClr val="000000"/>
                          </a:solidFill>
                          <a:latin typeface="+mn-lt"/>
                        </a:rPr>
                        <a:t>Камчатской краевой организации Общероссийского профсоюза работников жизнеобеспечения</a:t>
                      </a:r>
                      <a:r>
                        <a:rPr lang="ru-RU" sz="1050" kern="1200" dirty="0" smtClean="0">
                          <a:solidFill>
                            <a:schemeClr val="tx1"/>
                          </a:solidFill>
                          <a:latin typeface="+mn-lt"/>
                          <a:ea typeface="+mn-ea"/>
                          <a:cs typeface="+mn-cs"/>
                        </a:rPr>
                        <a:t> </a:t>
                      </a:r>
                      <a:r>
                        <a:rPr lang="ru-RU" sz="1050" b="0" i="0" u="none" strike="noStrike" dirty="0">
                          <a:solidFill>
                            <a:srgbClr val="000000"/>
                          </a:solidFill>
                          <a:latin typeface="Calibri"/>
                        </a:rPr>
                        <a:t/>
                      </a:r>
                      <a:br>
                        <a:rPr lang="ru-RU" sz="1050" b="0" i="0" u="none" strike="noStrike" dirty="0">
                          <a:solidFill>
                            <a:srgbClr val="000000"/>
                          </a:solidFill>
                          <a:latin typeface="Calibri"/>
                        </a:rPr>
                      </a:br>
                      <a:r>
                        <a:rPr lang="ru-RU" sz="1050" b="0" i="0" u="none" strike="noStrike" dirty="0">
                          <a:solidFill>
                            <a:srgbClr val="000000"/>
                          </a:solidFill>
                          <a:latin typeface="Calibri"/>
                        </a:rPr>
                        <a:t/>
                      </a:r>
                      <a:br>
                        <a:rPr lang="ru-RU" sz="1050" b="0" i="0" u="none" strike="noStrike" dirty="0">
                          <a:solidFill>
                            <a:srgbClr val="000000"/>
                          </a:solidFill>
                          <a:latin typeface="Calibri"/>
                        </a:rPr>
                      </a:b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18.06.14  подписан</a:t>
                      </a:r>
                      <a:r>
                        <a:rPr lang="ru-RU" sz="1050" b="0" i="0" u="none" strike="noStrike" baseline="0" dirty="0" smtClean="0">
                          <a:solidFill>
                            <a:srgbClr val="000000"/>
                          </a:solidFill>
                          <a:latin typeface="+mn-lt"/>
                        </a:rPr>
                        <a:t>о </a:t>
                      </a:r>
                      <a:r>
                        <a:rPr lang="ru-RU" sz="1050" b="0" i="0" u="none" strike="noStrike" dirty="0" smtClean="0">
                          <a:solidFill>
                            <a:srgbClr val="000000"/>
                          </a:solidFill>
                          <a:latin typeface="+mn-lt"/>
                        </a:rPr>
                        <a:t>Соглашение погашении задолженности и график погашения задолженности перед работниками.</a:t>
                      </a:r>
                      <a:r>
                        <a:rPr lang="ru-RU" sz="1050" b="0" i="0" u="none" strike="noStrike" baseline="0" dirty="0" smtClean="0">
                          <a:solidFill>
                            <a:srgbClr val="000000"/>
                          </a:solidFill>
                          <a:latin typeface="+mn-lt"/>
                        </a:rPr>
                        <a:t> На основании данного Соглашения была произведена выплата заработной платы работникам. </a:t>
                      </a:r>
                    </a:p>
                    <a:p>
                      <a:pPr marL="0" marR="0" indent="0" algn="ctr" defTabSz="914400" rtl="0" eaLnBrk="1" fontAlgn="b" latinLnBrk="0" hangingPunct="1">
                        <a:lnSpc>
                          <a:spcPct val="100000"/>
                        </a:lnSpc>
                        <a:spcBef>
                          <a:spcPts val="0"/>
                        </a:spcBef>
                        <a:spcAft>
                          <a:spcPts val="0"/>
                        </a:spcAft>
                        <a:buClrTx/>
                        <a:buSzTx/>
                        <a:buFontTx/>
                        <a:buNone/>
                        <a:tabLst/>
                        <a:defRPr/>
                      </a:pPr>
                      <a:r>
                        <a:rPr lang="ru-RU" sz="1050" b="1" i="0" u="none" strike="noStrike" kern="1200" baseline="0" dirty="0" smtClean="0">
                          <a:solidFill>
                            <a:srgbClr val="000000"/>
                          </a:solidFill>
                          <a:latin typeface="+mn-lt"/>
                          <a:ea typeface="+mn-ea"/>
                          <a:cs typeface="+mn-cs"/>
                        </a:rPr>
                        <a:t>Конфликт завершен.</a:t>
                      </a:r>
                      <a:endParaRPr lang="ru-RU" sz="1050" b="1" kern="1200" dirty="0" smtClean="0">
                        <a:solidFill>
                          <a:schemeClr val="tx1"/>
                        </a:solidFill>
                        <a:latin typeface="+mn-lt"/>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84467">
                <a:tc>
                  <a:txBody>
                    <a:bodyPr/>
                    <a:lstStyle/>
                    <a:p>
                      <a:pPr algn="ctr" fontAlgn="b"/>
                      <a:r>
                        <a:rPr lang="ru-RU" sz="1050" b="0" i="0" u="none" strike="noStrike" dirty="0" smtClean="0">
                          <a:solidFill>
                            <a:schemeClr val="tx1"/>
                          </a:solidFill>
                          <a:latin typeface="Calibri"/>
                        </a:rPr>
                        <a:t>Май 2014</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a:solidFill>
                            <a:schemeClr val="tx1"/>
                          </a:solidFill>
                          <a:latin typeface="Calibri"/>
                        </a:rPr>
                        <a:t>ОАО "Камчатавтодор"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kern="1200" dirty="0" smtClean="0">
                          <a:solidFill>
                            <a:schemeClr val="tx1"/>
                          </a:solidFill>
                          <a:latin typeface="+mn-lt"/>
                          <a:ea typeface="+mn-ea"/>
                          <a:cs typeface="+mn-cs"/>
                        </a:rPr>
                        <a:t>Задержка заработной платы, неоплата проезда в отпуск, отсутствие компенсаций за работу на Крайнем Севере</a:t>
                      </a:r>
                      <a:endParaRPr lang="ru-RU" sz="1050" b="0" i="0" u="none" strike="noStrike" dirty="0">
                        <a:solidFill>
                          <a:schemeClr val="tx1"/>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1.</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Работники ОАО «Камчатавтодор»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chemeClr val="tx1"/>
                          </a:solidFill>
                          <a:latin typeface="+mn-lt"/>
                        </a:rPr>
                        <a:t>Камчатская краевая</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организация профсоюза работников транспорта, геолого-добывающих и производственных отраслей</a:t>
                      </a:r>
                      <a:endParaRPr lang="ru-RU" sz="1050" b="1" i="0" u="none" strike="noStrike" dirty="0" smtClean="0">
                        <a:solidFill>
                          <a:srgbClr val="000000"/>
                        </a:solidFill>
                        <a:latin typeface="+mn-lt"/>
                      </a:endParaRPr>
                    </a:p>
                    <a:p>
                      <a:pPr algn="l" fontAlgn="b"/>
                      <a:r>
                        <a:rPr lang="ru-RU" sz="1050" b="0" i="0" u="none" strike="noStrike" dirty="0" smtClean="0">
                          <a:solidFill>
                            <a:schemeClr val="tx1"/>
                          </a:solidFill>
                          <a:latin typeface="+mn-lt"/>
                        </a:rPr>
                        <a:t>2.</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Администрация ОАО «Камчатавтодор»</a:t>
                      </a:r>
                    </a:p>
                    <a:p>
                      <a:pPr algn="l" fontAlgn="b"/>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r>
                        <a:rPr lang="ru-RU" sz="1050" b="0" i="0" u="none" strike="noStrike" dirty="0" smtClean="0">
                          <a:solidFill>
                            <a:schemeClr val="tx1"/>
                          </a:solidFill>
                          <a:latin typeface="+mn-lt"/>
                        </a:rPr>
                        <a:t>- Администрация Петропавловска-Камчатского</a:t>
                      </a:r>
                      <a:br>
                        <a:rPr lang="ru-RU" sz="1050" b="0" i="0" u="none" strike="noStrike" dirty="0" smtClean="0">
                          <a:solidFill>
                            <a:schemeClr val="tx1"/>
                          </a:solidFill>
                          <a:latin typeface="+mn-lt"/>
                        </a:rPr>
                      </a:br>
                      <a:r>
                        <a:rPr lang="ru-RU" sz="1050" b="0" i="0" u="none" strike="noStrike" dirty="0" smtClean="0">
                          <a:solidFill>
                            <a:schemeClr val="tx1"/>
                          </a:solidFill>
                          <a:latin typeface="+mn-lt"/>
                        </a:rPr>
                        <a:t>- Администрация  Камчатского края </a:t>
                      </a:r>
                      <a:br>
                        <a:rPr lang="ru-RU" sz="1050" b="0" i="0" u="none" strike="noStrike" dirty="0" smtClean="0">
                          <a:solidFill>
                            <a:schemeClr val="tx1"/>
                          </a:solidFill>
                          <a:latin typeface="+mn-lt"/>
                        </a:rPr>
                      </a:br>
                      <a:r>
                        <a:rPr lang="ru-RU" sz="1050" b="0" i="0" u="none" strike="noStrike" dirty="0" smtClean="0">
                          <a:solidFill>
                            <a:schemeClr val="tx1"/>
                          </a:solidFill>
                          <a:latin typeface="+mn-lt"/>
                        </a:rPr>
                        <a:t>-</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Прокуратура Камчатского края </a:t>
                      </a:r>
                    </a:p>
                    <a:p>
                      <a:pPr algn="l" fontAlgn="b"/>
                      <a:r>
                        <a:rPr lang="ru-RU" sz="1050" b="0" i="0" u="none" strike="noStrike" dirty="0" smtClean="0">
                          <a:solidFill>
                            <a:schemeClr val="tx1"/>
                          </a:solidFill>
                          <a:latin typeface="+mn-lt"/>
                        </a:rPr>
                        <a:t>-Прокуратура Мильковского района</a:t>
                      </a:r>
                      <a:br>
                        <a:rPr lang="ru-RU" sz="1050" b="0" i="0" u="none" strike="noStrike" dirty="0" smtClean="0">
                          <a:solidFill>
                            <a:schemeClr val="tx1"/>
                          </a:solidFill>
                          <a:latin typeface="+mn-lt"/>
                        </a:rPr>
                      </a:br>
                      <a:r>
                        <a:rPr lang="ru-RU" sz="1050" b="0" i="0" u="none" strike="noStrike" dirty="0" smtClean="0">
                          <a:solidFill>
                            <a:schemeClr val="tx1"/>
                          </a:solidFill>
                          <a:latin typeface="+mn-lt"/>
                        </a:rPr>
                        <a:t>- Прокуратура Петропавловска-Камчатского</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mn-lt"/>
                        </a:rPr>
                        <a:t/>
                      </a:r>
                      <a:br>
                        <a:rPr lang="ru-RU" sz="1050" b="0" i="0" u="none" strike="noStrike" dirty="0" smtClean="0">
                          <a:solidFill>
                            <a:schemeClr val="tx1"/>
                          </a:solidFill>
                          <a:latin typeface="+mn-lt"/>
                        </a:rPr>
                      </a:br>
                      <a:r>
                        <a:rPr lang="ru-RU" sz="1050" b="0" i="0" u="none" strike="noStrike" dirty="0" smtClean="0">
                          <a:solidFill>
                            <a:schemeClr val="tx1"/>
                          </a:solidFill>
                          <a:latin typeface="+mn-lt"/>
                        </a:rPr>
                        <a:t>Обращение К Губернатору Камчатского края, в Прокуратуру Петропавловска-Камчатского, Прокуратуру Мильковского района, Прокуратура Камчатского края. Направление</a:t>
                      </a:r>
                      <a:r>
                        <a:rPr lang="ru-RU" sz="1050" b="0" i="0" u="none" strike="noStrike" baseline="0" dirty="0" smtClean="0">
                          <a:solidFill>
                            <a:schemeClr val="tx1"/>
                          </a:solidFill>
                          <a:latin typeface="+mn-lt"/>
                        </a:rPr>
                        <a:t> писем в  </a:t>
                      </a:r>
                      <a:r>
                        <a:rPr lang="ru-RU" sz="1050" b="0" i="0" u="none" strike="noStrike" dirty="0" smtClean="0">
                          <a:solidFill>
                            <a:schemeClr val="tx1"/>
                          </a:solidFill>
                          <a:latin typeface="+mn-lt"/>
                        </a:rPr>
                        <a:t>Администрацию Петропавловска-Камчатского, </a:t>
                      </a:r>
                      <a:r>
                        <a:rPr lang="ru-RU" sz="1050" b="0" i="0" u="none" strike="noStrike" kern="1200" dirty="0" smtClean="0">
                          <a:solidFill>
                            <a:schemeClr val="tx1"/>
                          </a:solidFill>
                          <a:latin typeface="+mn-lt"/>
                          <a:ea typeface="+mn-ea"/>
                          <a:cs typeface="+mn-cs"/>
                        </a:rPr>
                        <a:t>Правительство  </a:t>
                      </a:r>
                      <a:r>
                        <a:rPr lang="ru-RU" sz="1050" b="0" i="0" u="none" strike="noStrike" dirty="0" smtClean="0">
                          <a:solidFill>
                            <a:schemeClr val="tx1"/>
                          </a:solidFill>
                          <a:latin typeface="+mn-lt"/>
                        </a:rPr>
                        <a:t>Камчатского края .</a:t>
                      </a:r>
                      <a:r>
                        <a:rPr lang="ru-RU" sz="1050" b="0" i="0" u="none" strike="noStrike" dirty="0">
                          <a:solidFill>
                            <a:schemeClr val="tx1"/>
                          </a:solidFill>
                          <a:latin typeface="Calibri"/>
                        </a:rPr>
                        <a:t/>
                      </a:r>
                      <a:br>
                        <a:rPr lang="ru-RU" sz="1050" b="0" i="0" u="none" strike="noStrike" dirty="0">
                          <a:solidFill>
                            <a:schemeClr val="tx1"/>
                          </a:solidFill>
                          <a:latin typeface="Calibri"/>
                        </a:rPr>
                      </a:b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Calibri"/>
                        </a:rPr>
                        <a:t>Погашена задолженность</a:t>
                      </a:r>
                      <a:r>
                        <a:rPr lang="ru-RU" sz="1050" b="0" i="0" u="none" strike="noStrike" baseline="0" dirty="0" smtClean="0">
                          <a:solidFill>
                            <a:schemeClr val="tx1"/>
                          </a:solidFill>
                          <a:latin typeface="Calibri"/>
                        </a:rPr>
                        <a:t> по заработной плате, </a:t>
                      </a:r>
                      <a:r>
                        <a:rPr lang="ru-RU" sz="1050" b="1" i="0" u="none" strike="noStrike" dirty="0" smtClean="0">
                          <a:solidFill>
                            <a:srgbClr val="000000"/>
                          </a:solidFill>
                          <a:latin typeface="+mn-lt"/>
                        </a:rPr>
                        <a:t>Конфликт завершен.</a:t>
                      </a:r>
                      <a:r>
                        <a:rPr lang="ru-RU" sz="1050" b="0" i="0" u="none" strike="noStrike" dirty="0">
                          <a:solidFill>
                            <a:schemeClr val="tx1"/>
                          </a:solidFill>
                          <a:latin typeface="Calibri"/>
                        </a:rPr>
                        <a:t/>
                      </a:r>
                      <a:br>
                        <a:rPr lang="ru-RU" sz="1050" b="0" i="0" u="none" strike="noStrike" dirty="0">
                          <a:solidFill>
                            <a:schemeClr val="tx1"/>
                          </a:solidFill>
                          <a:latin typeface="Calibri"/>
                        </a:rPr>
                      </a:br>
                      <a:r>
                        <a:rPr lang="ru-RU" sz="1050" b="0" i="0" u="none" strike="noStrike" dirty="0">
                          <a:solidFill>
                            <a:schemeClr val="tx1"/>
                          </a:solidFill>
                          <a:latin typeface="Calibri"/>
                        </a:rPr>
                        <a:t/>
                      </a:r>
                      <a:br>
                        <a:rPr lang="ru-RU" sz="1050" b="0" i="0" u="none" strike="noStrike" dirty="0">
                          <a:solidFill>
                            <a:schemeClr val="tx1"/>
                          </a:solidFill>
                          <a:latin typeface="Calibri"/>
                        </a:rPr>
                      </a:b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152400"/>
            <a:ext cx="9906000" cy="411162"/>
          </a:xfrm>
        </p:spPr>
        <p:txBody>
          <a:bodyPr>
            <a:noAutofit/>
          </a:bodyPr>
          <a:lstStyle/>
          <a:p>
            <a:r>
              <a:rPr lang="en-US" sz="2800" dirty="0" smtClean="0">
                <a:solidFill>
                  <a:srgbClr val="002060"/>
                </a:solidFill>
              </a:rPr>
              <a:t>III</a:t>
            </a:r>
            <a:r>
              <a:rPr lang="ru-RU" sz="2800" dirty="0" smtClean="0">
                <a:solidFill>
                  <a:srgbClr val="002060"/>
                </a:solidFill>
              </a:rPr>
              <a:t>. </a:t>
            </a:r>
            <a:r>
              <a:rPr lang="ru-RU" sz="2800" dirty="0" smtClean="0">
                <a:solidFill>
                  <a:srgbClr val="002060"/>
                </a:solidFill>
              </a:rPr>
              <a:t>СТК Камчатского </a:t>
            </a:r>
            <a:r>
              <a:rPr lang="ru-RU" sz="2800" dirty="0" smtClean="0">
                <a:solidFill>
                  <a:srgbClr val="002060"/>
                </a:solidFill>
              </a:rPr>
              <a:t>края</a:t>
            </a:r>
            <a:r>
              <a:rPr lang="en-US" sz="2800" dirty="0" smtClean="0">
                <a:solidFill>
                  <a:srgbClr val="002060"/>
                </a:solidFill>
              </a:rPr>
              <a:t> </a:t>
            </a:r>
            <a:r>
              <a:rPr lang="ru-RU" sz="2800" dirty="0" smtClean="0">
                <a:solidFill>
                  <a:srgbClr val="002060"/>
                </a:solidFill>
              </a:rPr>
              <a:t>(в т.ч. потенциальные</a:t>
            </a:r>
            <a:r>
              <a:rPr lang="ru-RU" sz="2800" dirty="0" smtClean="0">
                <a:solidFill>
                  <a:srgbClr val="002060"/>
                </a:solidFill>
              </a:rPr>
              <a:t>),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a:t>
            </a:r>
            <a:r>
              <a:rPr lang="ru-RU" sz="2800" dirty="0" smtClean="0">
                <a:solidFill>
                  <a:srgbClr val="002060"/>
                </a:solidFill>
              </a:rPr>
              <a:t>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228600" y="838200"/>
          <a:ext cx="8686801" cy="5715000"/>
        </p:xfrm>
        <a:graphic>
          <a:graphicData uri="http://schemas.openxmlformats.org/drawingml/2006/table">
            <a:tbl>
              <a:tblPr>
                <a:effectLst>
                  <a:outerShdw blurRad="50800" dist="50800" dir="5400000" algn="ctr" rotWithShape="0">
                    <a:schemeClr val="tx1"/>
                  </a:outerShdw>
                </a:effectLst>
              </a:tblPr>
              <a:tblGrid>
                <a:gridCol w="1089997"/>
                <a:gridCol w="1043603"/>
                <a:gridCol w="1136391"/>
                <a:gridCol w="2292609"/>
                <a:gridCol w="1905000"/>
                <a:gridCol w="1219201"/>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mn-lt"/>
                        </a:rPr>
                        <a:t>Причина возникновения СТК </a:t>
                      </a:r>
                      <a:endParaRPr lang="ru-RU" sz="1050" b="1"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13986">
                <a:tc>
                  <a:txBody>
                    <a:bodyPr/>
                    <a:lstStyle/>
                    <a:p>
                      <a:pPr algn="ctr" fontAlgn="b"/>
                      <a:r>
                        <a:rPr lang="ru-RU" sz="1050" b="0" i="0" u="none" strike="noStrike" dirty="0" smtClean="0">
                          <a:solidFill>
                            <a:srgbClr val="000000"/>
                          </a:solidFill>
                          <a:latin typeface="Calibri"/>
                        </a:rPr>
                        <a:t>Август 2014</a:t>
                      </a: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a:solidFill>
                            <a:srgbClr val="000000"/>
                          </a:solidFill>
                          <a:latin typeface="Calibri"/>
                        </a:rPr>
                        <a:t>Камчатский театр драмы и комедии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Смена </a:t>
                      </a:r>
                      <a:r>
                        <a:rPr lang="ru-RU" sz="1050" b="0" i="0" u="none" strike="noStrike" dirty="0">
                          <a:solidFill>
                            <a:srgbClr val="000000"/>
                          </a:solidFill>
                          <a:latin typeface="Calibri"/>
                        </a:rPr>
                        <a:t>руководителя, внутренний конфликт, угроза сокращения</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Камчатского театра драмы и комедии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культуры РФ</a:t>
                      </a:r>
                      <a:endParaRPr lang="ru-RU" sz="1050" b="1" i="0" u="none" strike="noStrike" dirty="0" smtClean="0">
                        <a:solidFill>
                          <a:srgbClr val="000000"/>
                        </a:solidFill>
                        <a:latin typeface="+mn-lt"/>
                      </a:endParaRPr>
                    </a:p>
                    <a:p>
                      <a:pPr algn="l" fontAlgn="b">
                        <a:buFontTx/>
                        <a:buNone/>
                      </a:pPr>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Камчатского театра драмы и комедии</a:t>
                      </a:r>
                    </a:p>
                    <a:p>
                      <a:pPr algn="ctr" fontAlgn="b"/>
                      <a:r>
                        <a:rPr lang="ru-RU" sz="1050" b="0" i="0" u="none" strike="noStrike" dirty="0">
                          <a:solidFill>
                            <a:srgbClr val="000000"/>
                          </a:solidFill>
                          <a:latin typeface="Calibri"/>
                        </a:rPr>
                        <a:t/>
                      </a:r>
                      <a:br>
                        <a:rPr lang="ru-RU" sz="1050" b="0" i="0" u="none" strike="noStrike" dirty="0">
                          <a:solidFill>
                            <a:srgbClr val="000000"/>
                          </a:solidFill>
                          <a:latin typeface="Calibri"/>
                        </a:rPr>
                      </a:b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Были проведены консультации и </a:t>
                      </a:r>
                      <a:r>
                        <a:rPr lang="ru-RU" sz="1050" b="0" i="0" u="none" strike="noStrike" dirty="0">
                          <a:solidFill>
                            <a:srgbClr val="000000"/>
                          </a:solidFill>
                          <a:latin typeface="Calibri"/>
                        </a:rPr>
                        <a:t>работа профсоюзного </a:t>
                      </a:r>
                      <a:r>
                        <a:rPr lang="ru-RU" sz="1050" b="0" i="0" u="none" strike="noStrike" dirty="0" smtClean="0">
                          <a:solidFill>
                            <a:srgbClr val="000000"/>
                          </a:solidFill>
                          <a:latin typeface="Calibri"/>
                        </a:rPr>
                        <a:t>комитета </a:t>
                      </a:r>
                      <a:r>
                        <a:rPr lang="ru-RU" sz="1050" b="0" i="0" u="none" strike="noStrike" dirty="0" smtClean="0">
                          <a:solidFill>
                            <a:srgbClr val="000000"/>
                          </a:solidFill>
                          <a:latin typeface="+mn-lt"/>
                        </a:rPr>
                        <a:t>при поддержке Камчатской краевой организации профсоюза работников культуры РФ</a:t>
                      </a:r>
                      <a:r>
                        <a:rPr lang="ru-RU" sz="1050" b="0" i="0" u="none" strike="noStrike" dirty="0" smtClean="0">
                          <a:solidFill>
                            <a:srgbClr val="000000"/>
                          </a:solidFill>
                          <a:latin typeface="Calibri"/>
                        </a:rPr>
                        <a:t> </a:t>
                      </a:r>
                      <a:r>
                        <a:rPr lang="ru-RU" sz="1050" kern="1200" dirty="0" smtClean="0">
                          <a:solidFill>
                            <a:schemeClr val="tx1"/>
                          </a:solidFill>
                          <a:latin typeface="+mn-lt"/>
                          <a:ea typeface="+mn-ea"/>
                          <a:cs typeface="+mn-cs"/>
                        </a:rPr>
                        <a:t>по заключению коллективного договора.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mn-lt"/>
                        </a:rPr>
                        <a:t> </a:t>
                      </a:r>
                      <a:r>
                        <a:rPr lang="ru-RU" sz="1050" b="1" i="0" u="none" strike="noStrike" dirty="0" smtClean="0">
                          <a:solidFill>
                            <a:srgbClr val="000000"/>
                          </a:solidFill>
                          <a:latin typeface="+mn-lt"/>
                        </a:rPr>
                        <a:t>Конфликт завершен.</a:t>
                      </a:r>
                      <a:endParaRPr lang="ru-RU" sz="105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38400">
                <a:tc>
                  <a:txBody>
                    <a:bodyPr/>
                    <a:lstStyle/>
                    <a:p>
                      <a:pPr algn="ctr" fontAlgn="b"/>
                      <a:r>
                        <a:rPr lang="ru-RU" sz="1050" b="0" i="0" u="none" strike="noStrike" dirty="0">
                          <a:solidFill>
                            <a:schemeClr val="tx1"/>
                          </a:solidFill>
                          <a:latin typeface="Calibri"/>
                        </a:rPr>
                        <a:t> </a:t>
                      </a:r>
                      <a:r>
                        <a:rPr lang="ru-RU" sz="1050" b="0" i="0" u="none" strike="noStrike" dirty="0" smtClean="0">
                          <a:solidFill>
                            <a:schemeClr val="tx1"/>
                          </a:solidFill>
                          <a:latin typeface="Calibri"/>
                        </a:rPr>
                        <a:t>Сентябрь 2014</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kern="1200" dirty="0" smtClean="0">
                          <a:solidFill>
                            <a:schemeClr val="tx1"/>
                          </a:solidFill>
                          <a:latin typeface="+mn-lt"/>
                          <a:ea typeface="+mn-ea"/>
                          <a:cs typeface="+mn-cs"/>
                        </a:rPr>
                        <a:t>ГУ СХП КК «Пионерское»</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mn-lt"/>
                        </a:rPr>
                        <a:t>Реорганизация предприятия, угроза сокращения</a:t>
                      </a:r>
                      <a:endParaRPr lang="ru-RU" sz="1050" b="0" i="0" u="none" strike="noStrike" dirty="0">
                        <a:solidFill>
                          <a:schemeClr val="tx1"/>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1.</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Работники </a:t>
                      </a:r>
                      <a:r>
                        <a:rPr lang="ru-RU" sz="1050" kern="1200" dirty="0" smtClean="0">
                          <a:solidFill>
                            <a:schemeClr val="tx1"/>
                          </a:solidFill>
                          <a:latin typeface="+mn-lt"/>
                          <a:ea typeface="+mn-ea"/>
                          <a:cs typeface="+mn-cs"/>
                        </a:rPr>
                        <a:t>ГУ СХП КК «Пионерское»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chemeClr val="tx1"/>
                          </a:solidFill>
                          <a:latin typeface="+mn-lt"/>
                        </a:rPr>
                        <a:t>Камчатская краевая</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организация профсоюза агропромышленного комплекса РФ и</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Председатель Федерации профсоюзов</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Камчатки</a:t>
                      </a:r>
                      <a:br>
                        <a:rPr lang="ru-RU" sz="1050" b="0" i="0" u="none" strike="noStrike" dirty="0" smtClean="0">
                          <a:solidFill>
                            <a:schemeClr val="tx1"/>
                          </a:solidFill>
                          <a:latin typeface="+mn-lt"/>
                        </a:rPr>
                      </a:br>
                      <a:r>
                        <a:rPr lang="ru-RU" sz="1050" b="0" i="0" u="none" strike="noStrike" dirty="0" smtClean="0">
                          <a:solidFill>
                            <a:schemeClr val="tx1"/>
                          </a:solidFill>
                          <a:latin typeface="+mn-lt"/>
                        </a:rPr>
                        <a:t>2.</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Администрация </a:t>
                      </a:r>
                      <a:r>
                        <a:rPr lang="ru-RU" sz="1050" kern="1200" dirty="0" smtClean="0">
                          <a:solidFill>
                            <a:schemeClr val="tx1"/>
                          </a:solidFill>
                          <a:latin typeface="+mn-lt"/>
                          <a:ea typeface="+mn-ea"/>
                          <a:cs typeface="+mn-cs"/>
                        </a:rPr>
                        <a:t>ГУ СХП КК «Пионерское»</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mn-lt"/>
                        </a:rPr>
                        <a:t>Были</a:t>
                      </a:r>
                      <a:r>
                        <a:rPr lang="ru-RU" sz="1050" b="0" i="0" u="none" strike="noStrike" baseline="0" dirty="0" smtClean="0">
                          <a:solidFill>
                            <a:schemeClr val="tx1"/>
                          </a:solidFill>
                          <a:latin typeface="+mn-lt"/>
                        </a:rPr>
                        <a:t> п</a:t>
                      </a:r>
                      <a:r>
                        <a:rPr lang="ru-RU" sz="1050" b="0" i="0" u="none" strike="noStrike" dirty="0" smtClean="0">
                          <a:solidFill>
                            <a:schemeClr val="tx1"/>
                          </a:solidFill>
                          <a:latin typeface="+mn-lt"/>
                        </a:rPr>
                        <a:t>роведены консультации и встречи работников </a:t>
                      </a:r>
                      <a:r>
                        <a:rPr lang="ru-RU" sz="1050" kern="1200" dirty="0" smtClean="0">
                          <a:solidFill>
                            <a:schemeClr val="tx1"/>
                          </a:solidFill>
                          <a:latin typeface="+mn-lt"/>
                          <a:ea typeface="+mn-ea"/>
                          <a:cs typeface="+mn-cs"/>
                        </a:rPr>
                        <a:t>ГУ СХП КК «Пионерское»</a:t>
                      </a:r>
                      <a:r>
                        <a:rPr lang="ru-RU" sz="1050" b="0" i="0" u="none" strike="noStrike" dirty="0" smtClean="0">
                          <a:solidFill>
                            <a:schemeClr val="tx1"/>
                          </a:solidFill>
                          <a:latin typeface="+mn-lt"/>
                        </a:rPr>
                        <a:t>  с Председателем профсоюзов Камчатки, профсоюзные проверки. </a:t>
                      </a:r>
                      <a:r>
                        <a:rPr lang="ru-RU" sz="1050" b="0" i="0" u="none" strike="noStrike" dirty="0">
                          <a:solidFill>
                            <a:schemeClr val="tx1"/>
                          </a:solidFill>
                          <a:latin typeface="Calibri"/>
                        </a:rPr>
                        <a:t/>
                      </a:r>
                      <a:br>
                        <a:rPr lang="ru-RU" sz="1050" b="0" i="0" u="none" strike="noStrike" dirty="0">
                          <a:solidFill>
                            <a:schemeClr val="tx1"/>
                          </a:solidFill>
                          <a:latin typeface="Calibri"/>
                        </a:rPr>
                      </a:b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Calibri"/>
                        </a:rPr>
                        <a:t>Достигнута </a:t>
                      </a:r>
                      <a:r>
                        <a:rPr lang="ru-RU" sz="1050" b="0" i="0" u="none" strike="noStrike" dirty="0">
                          <a:solidFill>
                            <a:schemeClr val="tx1"/>
                          </a:solidFill>
                          <a:latin typeface="Calibri"/>
                        </a:rPr>
                        <a:t>договоренность с руководителем </a:t>
                      </a:r>
                      <a:r>
                        <a:rPr lang="ru-RU" sz="1050" b="0" i="0" u="none" strike="noStrike" dirty="0" smtClean="0">
                          <a:solidFill>
                            <a:schemeClr val="tx1"/>
                          </a:solidFill>
                          <a:latin typeface="Calibri"/>
                        </a:rPr>
                        <a:t>. </a:t>
                      </a:r>
                    </a:p>
                    <a:p>
                      <a:pPr algn="ctr" fontAlgn="b"/>
                      <a:r>
                        <a:rPr lang="ru-RU" sz="1050" b="1" i="0" u="none" strike="noStrike" baseline="0" dirty="0" smtClean="0">
                          <a:solidFill>
                            <a:schemeClr val="tx1"/>
                          </a:solidFill>
                          <a:latin typeface="+mn-lt"/>
                        </a:rPr>
                        <a:t>Конфликт завершен.</a:t>
                      </a:r>
                      <a:endParaRPr lang="ru-RU" sz="1050" b="1"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457200" y="152400"/>
            <a:ext cx="8229600" cy="411162"/>
          </a:xfrm>
        </p:spPr>
        <p:txBody>
          <a:bodyPr>
            <a:noAutofit/>
          </a:bodyPr>
          <a:lstStyle/>
          <a:p>
            <a:r>
              <a:rPr lang="en-US" sz="2800" dirty="0" smtClean="0">
                <a:solidFill>
                  <a:srgbClr val="002060"/>
                </a:solidFill>
              </a:rPr>
              <a:t>III</a:t>
            </a:r>
            <a:r>
              <a:rPr lang="ru-RU" sz="2800" dirty="0" smtClean="0">
                <a:solidFill>
                  <a:srgbClr val="002060"/>
                </a:solidFill>
              </a:rPr>
              <a:t>. </a:t>
            </a:r>
            <a:r>
              <a:rPr lang="ru-RU" sz="2800" dirty="0" smtClean="0">
                <a:solidFill>
                  <a:srgbClr val="002060"/>
                </a:solidFill>
              </a:rPr>
              <a:t>СТК Камчатского </a:t>
            </a:r>
            <a:r>
              <a:rPr lang="ru-RU" sz="2800" dirty="0" smtClean="0">
                <a:solidFill>
                  <a:srgbClr val="002060"/>
                </a:solidFill>
              </a:rPr>
              <a:t>края (в т.ч. потенциальные), </a:t>
            </a: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152400" y="785149"/>
          <a:ext cx="8839200" cy="5945831"/>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057400"/>
                <a:gridCol w="1828800"/>
                <a:gridCol w="1905000"/>
              </a:tblGrid>
              <a:tr h="578093">
                <a:tc>
                  <a:txBody>
                    <a:bodyPr/>
                    <a:lstStyle/>
                    <a:p>
                      <a:pPr algn="ctr" fontAlgn="t"/>
                      <a:r>
                        <a:rPr lang="ru-RU" sz="1050" b="1" i="0" u="none" strike="noStrike" dirty="0">
                          <a:solidFill>
                            <a:schemeClr val="tx1"/>
                          </a:solidFill>
                          <a:latin typeface="Calibri"/>
                        </a:rPr>
                        <a:t>Дата возникновения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Предприятие, организация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Форма </a:t>
                      </a:r>
                      <a:r>
                        <a:rPr lang="ru-RU" sz="1050" b="1" i="0" u="none" strike="noStrike" dirty="0" smtClean="0">
                          <a:solidFill>
                            <a:schemeClr val="tx1"/>
                          </a:solidFill>
                          <a:latin typeface="Calibri"/>
                        </a:rPr>
                        <a:t>протеста</a:t>
                      </a:r>
                      <a:endParaRPr lang="ru-RU" sz="1050" b="1"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chemeClr val="tx1"/>
                          </a:solidFill>
                          <a:latin typeface="Calibri"/>
                        </a:rPr>
                        <a:t>Итог</a:t>
                      </a:r>
                      <a:endParaRPr lang="ru-RU" sz="1050" b="1"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312375">
                <a:tc>
                  <a:txBody>
                    <a:bodyPr/>
                    <a:lstStyle/>
                    <a:p>
                      <a:pPr algn="ctr" fontAlgn="t"/>
                      <a:r>
                        <a:rPr lang="ru-RU" sz="1050" b="0" i="0" u="none" strike="noStrike" dirty="0" smtClean="0">
                          <a:solidFill>
                            <a:schemeClr val="tx1"/>
                          </a:solidFill>
                          <a:latin typeface="Calibri"/>
                        </a:rPr>
                        <a:t>Октябрь 2014</a:t>
                      </a: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Calibri"/>
                        </a:rPr>
                        <a:t> Петропавловский</a:t>
                      </a:r>
                      <a:r>
                        <a:rPr lang="ru-RU" sz="1050" b="0" i="0" u="none" strike="noStrike" baseline="0" dirty="0" smtClean="0">
                          <a:solidFill>
                            <a:schemeClr val="tx1"/>
                          </a:solidFill>
                          <a:latin typeface="Calibri"/>
                        </a:rPr>
                        <a:t> </a:t>
                      </a:r>
                      <a:r>
                        <a:rPr lang="ru-RU" sz="1050" b="0" i="0" u="none" strike="noStrike" dirty="0" smtClean="0">
                          <a:solidFill>
                            <a:schemeClr val="tx1"/>
                          </a:solidFill>
                          <a:latin typeface="Calibri"/>
                        </a:rPr>
                        <a:t>Водоканал </a:t>
                      </a: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Calibri"/>
                        </a:rPr>
                        <a:t>Задержка </a:t>
                      </a:r>
                      <a:r>
                        <a:rPr lang="ru-RU" sz="1050" b="0" i="0" u="none" strike="noStrike" dirty="0">
                          <a:solidFill>
                            <a:schemeClr val="tx1"/>
                          </a:solidFill>
                          <a:latin typeface="Calibri"/>
                        </a:rPr>
                        <a:t>по заработной плате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Работники Петропавловского Водоканал </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профсоюза работников жизнеобеспечения </a:t>
                      </a:r>
                    </a:p>
                    <a:p>
                      <a:pPr algn="l" fontAlgn="t">
                        <a:buFontTx/>
                        <a:buNone/>
                      </a:pPr>
                      <a:r>
                        <a:rPr lang="ru-RU" sz="1050" b="0" i="0" u="none" strike="noStrike" dirty="0" smtClean="0">
                          <a:solidFill>
                            <a:srgbClr val="000000"/>
                          </a:solidFill>
                          <a:latin typeface="+mn-lt"/>
                        </a:rPr>
                        <a:t>2. Администрация Петропавловского Водоканала</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3. Администрация Петропавловска-</a:t>
                      </a:r>
                      <a:r>
                        <a:rPr lang="ru-RU" sz="1050" b="0" i="0" u="none" strike="noStrike" baseline="0" dirty="0" smtClean="0">
                          <a:solidFill>
                            <a:srgbClr val="000000"/>
                          </a:solidFill>
                          <a:latin typeface="+mn-lt"/>
                        </a:rPr>
                        <a:t> Камчатского</a:t>
                      </a:r>
                      <a:endParaRPr lang="ru-RU" sz="105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endParaRPr lang="ru-RU" sz="1050" b="0" i="0" u="none" strike="noStrike" dirty="0" smtClean="0">
                        <a:solidFill>
                          <a:srgbClr val="000000"/>
                        </a:solidFill>
                        <a:latin typeface="+mn-lt"/>
                      </a:endParaRPr>
                    </a:p>
                    <a:p>
                      <a:pPr algn="l" fontAlgn="t">
                        <a:buFontTx/>
                        <a:buChar char="-"/>
                      </a:pPr>
                      <a:r>
                        <a:rPr lang="ru-RU" sz="1050" b="0" i="0" u="none" strike="noStrike" dirty="0" smtClean="0">
                          <a:solidFill>
                            <a:srgbClr val="000000"/>
                          </a:solidFill>
                          <a:latin typeface="+mn-lt"/>
                        </a:rPr>
                        <a:t>Правительство Камчатского края </a:t>
                      </a:r>
                    </a:p>
                    <a:p>
                      <a:pPr algn="l" fontAlgn="t">
                        <a:buFontTx/>
                        <a:buNone/>
                      </a:pPr>
                      <a:r>
                        <a:rPr lang="ru-RU" sz="1050" b="0" i="0" u="none" strike="noStrike" dirty="0" smtClean="0">
                          <a:solidFill>
                            <a:srgbClr val="000000"/>
                          </a:solidFill>
                          <a:latin typeface="+mn-lt"/>
                        </a:rPr>
                        <a:t>- Министерство ЖКХ  </a:t>
                      </a:r>
                      <a:r>
                        <a:rPr lang="ru-RU" sz="1050" b="0" i="0" u="none" strike="noStrike" baseline="0" dirty="0" smtClean="0">
                          <a:solidFill>
                            <a:srgbClr val="000000"/>
                          </a:solidFill>
                          <a:latin typeface="+mn-lt"/>
                        </a:rPr>
                        <a:t>и энергетики Камчатского края</a:t>
                      </a:r>
                      <a:endParaRPr lang="ru-RU" sz="1050" b="0" i="0" u="none" strike="noStrike" dirty="0" smtClean="0">
                        <a:solidFill>
                          <a:srgbClr val="000000"/>
                        </a:solidFill>
                        <a:latin typeface="+mn-lt"/>
                      </a:endParaRPr>
                    </a:p>
                    <a:p>
                      <a:pPr algn="l" fontAlgn="t"/>
                      <a:r>
                        <a:rPr lang="ru-RU" sz="1050" b="0" i="0" u="none" strike="noStrike" dirty="0" smtClean="0">
                          <a:solidFill>
                            <a:srgbClr val="000000"/>
                          </a:solidFill>
                          <a:latin typeface="+mn-lt"/>
                        </a:rPr>
                        <a:t> - Прокуратура Петропавловска-Камчатского  </a:t>
                      </a:r>
                      <a:endParaRPr lang="ru-RU" sz="1050" b="0"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Обращение</a:t>
                      </a:r>
                      <a:r>
                        <a:rPr lang="ru-RU" sz="1050" b="0" i="0" u="none" strike="noStrike" baseline="0" dirty="0" smtClean="0">
                          <a:solidFill>
                            <a:schemeClr val="tx1"/>
                          </a:solidFill>
                          <a:latin typeface="+mn-lt"/>
                        </a:rPr>
                        <a:t> в прокуратуру </a:t>
                      </a:r>
                      <a:r>
                        <a:rPr lang="ru-RU" sz="1050" b="0" i="0" u="none" strike="noStrike" dirty="0" smtClean="0">
                          <a:solidFill>
                            <a:schemeClr val="tx1"/>
                          </a:solidFill>
                          <a:latin typeface="+mn-lt"/>
                        </a:rPr>
                        <a:t>Петропавловска-Камчатского, </a:t>
                      </a:r>
                    </a:p>
                    <a:p>
                      <a:pPr algn="ctr" fontAlgn="t"/>
                      <a:r>
                        <a:rPr lang="ru-RU" sz="1050" b="0" i="0" u="none" strike="noStrike" dirty="0" smtClean="0">
                          <a:solidFill>
                            <a:schemeClr val="tx1"/>
                          </a:solidFill>
                          <a:latin typeface="+mn-lt"/>
                        </a:rPr>
                        <a:t>направление</a:t>
                      </a:r>
                      <a:r>
                        <a:rPr lang="ru-RU" sz="1050" b="0" i="0" u="none" strike="noStrike" baseline="0" dirty="0" smtClean="0">
                          <a:solidFill>
                            <a:schemeClr val="tx1"/>
                          </a:solidFill>
                          <a:latin typeface="+mn-lt"/>
                        </a:rPr>
                        <a:t> писем в Администрацию Петропавловска-Камчатского и Камчатского края, обращение в Министерство ЖКХ и энергетики Камчатского края</a:t>
                      </a:r>
                      <a:endParaRPr lang="ru-RU" sz="1050" b="0" i="0" u="none" strike="noStrike" dirty="0">
                        <a:solidFill>
                          <a:schemeClr val="tx1"/>
                        </a:solidFill>
                        <a:latin typeface="+mn-lt"/>
                      </a:endParaRPr>
                    </a:p>
                  </a:txBody>
                  <a:tcPr marL="6035" marR="6035" marT="6035"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 По итогам данного соглашения произведены выплаты заработной платы за октябрь. </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chemeClr val="tx1"/>
                          </a:solidFill>
                          <a:latin typeface="+mn-lt"/>
                        </a:rPr>
                        <a:t>Конфликт</a:t>
                      </a:r>
                      <a:r>
                        <a:rPr lang="ru-RU" sz="1050" b="1" i="0" u="none" strike="noStrike" baseline="0" dirty="0" smtClean="0">
                          <a:solidFill>
                            <a:schemeClr val="tx1"/>
                          </a:solidFill>
                          <a:latin typeface="+mn-lt"/>
                        </a:rPr>
                        <a:t> завершен.</a:t>
                      </a:r>
                      <a:endParaRPr lang="ru-RU" sz="1050" b="1" i="0" u="none" strike="noStrike" dirty="0" smtClean="0">
                        <a:solidFill>
                          <a:schemeClr val="tx1"/>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801383">
                <a:tc>
                  <a:txBody>
                    <a:bodyPr/>
                    <a:lstStyle/>
                    <a:p>
                      <a:pPr algn="ctr" fontAlgn="t"/>
                      <a:r>
                        <a:rPr lang="ru-RU" sz="1050" b="0" i="0" u="none" strike="noStrike" dirty="0" smtClean="0">
                          <a:solidFill>
                            <a:srgbClr val="000000"/>
                          </a:solidFill>
                          <a:latin typeface="Calibri"/>
                        </a:rPr>
                        <a:t>Ноябрь 2014</a:t>
                      </a:r>
                    </a:p>
                    <a:p>
                      <a:pPr algn="ctr" fontAlgn="t"/>
                      <a:endParaRPr lang="ru-RU" sz="1050" b="0" i="0" u="none" strike="noStrike" dirty="0" smtClean="0">
                        <a:solidFill>
                          <a:srgbClr val="000000"/>
                        </a:solidFill>
                        <a:latin typeface="Calibri"/>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r>
                        <a:rPr lang="ru-RU" sz="1050" b="0" i="0" u="none" strike="noStrike" baseline="0" dirty="0" smtClean="0">
                          <a:solidFill>
                            <a:srgbClr val="000000"/>
                          </a:solidFill>
                          <a:latin typeface="Calibri"/>
                        </a:rPr>
                        <a:t> </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Клубное объединение ЦК «Талант»</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Calibri"/>
                        </a:rPr>
                        <a:t>Оптимизация </a:t>
                      </a:r>
                      <a:r>
                        <a:rPr lang="ru-RU" sz="1050" b="0" i="0" u="none" strike="noStrike" dirty="0">
                          <a:solidFill>
                            <a:srgbClr val="000000"/>
                          </a:solidFill>
                          <a:latin typeface="Calibri"/>
                        </a:rPr>
                        <a:t>штатного расписания</a:t>
                      </a:r>
                      <a:r>
                        <a:rPr lang="ru-RU" sz="1050" b="0" i="0" u="none" strike="noStrike" dirty="0" smtClean="0">
                          <a:solidFill>
                            <a:srgbClr val="000000"/>
                          </a:solidFill>
                          <a:latin typeface="Calibri"/>
                        </a:rPr>
                        <a:t>, объединение должностей,</a:t>
                      </a:r>
                      <a:r>
                        <a:rPr lang="ru-RU" sz="1050" b="0" i="0" u="none" strike="noStrike" baseline="0" dirty="0" smtClean="0">
                          <a:solidFill>
                            <a:srgbClr val="000000"/>
                          </a:solidFill>
                          <a:latin typeface="Calibri"/>
                        </a:rPr>
                        <a:t> </a:t>
                      </a:r>
                      <a:r>
                        <a:rPr lang="ru-RU" sz="1050" b="0" i="0" u="none" strike="noStrike" dirty="0" smtClean="0">
                          <a:solidFill>
                            <a:srgbClr val="000000"/>
                          </a:solidFill>
                          <a:latin typeface="Calibri"/>
                        </a:rPr>
                        <a:t>угроза сокращения</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Клубного объединение </a:t>
                      </a:r>
                      <a:r>
                        <a:rPr lang="ru-RU" sz="1050" kern="1200" dirty="0" smtClean="0">
                          <a:solidFill>
                            <a:schemeClr val="tx1"/>
                          </a:solidFill>
                          <a:latin typeface="+mn-lt"/>
                          <a:ea typeface="+mn-ea"/>
                          <a:cs typeface="+mn-cs"/>
                        </a:rPr>
                        <a:t>ЦК «Талант»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культуры РФ </a:t>
                      </a:r>
                    </a:p>
                    <a:p>
                      <a:pPr algn="l" fontAlgn="t">
                        <a:buFontTx/>
                        <a:buNone/>
                      </a:pPr>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Клубного объединения </a:t>
                      </a:r>
                      <a:r>
                        <a:rPr lang="ru-RU" sz="1050" kern="1200" dirty="0" smtClean="0">
                          <a:solidFill>
                            <a:schemeClr val="tx1"/>
                          </a:solidFill>
                          <a:latin typeface="+mn-lt"/>
                          <a:ea typeface="+mn-ea"/>
                          <a:cs typeface="+mn-cs"/>
                        </a:rPr>
                        <a:t>ЦК «Талант»</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baseline="0" dirty="0" smtClean="0">
                          <a:solidFill>
                            <a:srgbClr val="000000"/>
                          </a:solidFill>
                          <a:latin typeface="+mn-lt"/>
                        </a:rPr>
                        <a:t>-</a:t>
                      </a:r>
                      <a:r>
                        <a:rPr lang="ru-RU" sz="1050" b="0" i="0" u="none" strike="noStrike" baseline="0" dirty="0" smtClean="0">
                          <a:solidFill>
                            <a:srgbClr val="000000"/>
                          </a:solidFill>
                          <a:latin typeface="+mn-lt"/>
                        </a:rPr>
                        <a:t> Министерство культуры по Камчатскому краю</a:t>
                      </a:r>
                    </a:p>
                    <a:p>
                      <a:pPr algn="l" fontAlgn="t"/>
                      <a:r>
                        <a:rPr lang="ru-RU" sz="1050" b="0" i="0" u="none" strike="noStrike" baseline="0" dirty="0" smtClean="0">
                          <a:solidFill>
                            <a:srgbClr val="000000"/>
                          </a:solidFill>
                          <a:latin typeface="+mn-lt"/>
                        </a:rPr>
                        <a:t>- У</a:t>
                      </a:r>
                      <a:r>
                        <a:rPr lang="ru-RU" sz="1050" b="0" i="0" u="none" strike="noStrike" dirty="0" smtClean="0">
                          <a:solidFill>
                            <a:srgbClr val="000000"/>
                          </a:solidFill>
                          <a:latin typeface="+mn-lt"/>
                        </a:rPr>
                        <a:t>правление культуры, спорта и молодежной политики Елизовского муниципального района</a:t>
                      </a:r>
                      <a:endParaRPr lang="ru-RU" sz="1050" b="0"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Были</a:t>
                      </a:r>
                      <a:r>
                        <a:rPr lang="ru-RU" sz="1050" b="0" i="0" u="none" strike="noStrike" baseline="0" dirty="0" smtClean="0">
                          <a:solidFill>
                            <a:schemeClr val="tx1"/>
                          </a:solidFill>
                          <a:latin typeface="+mn-lt"/>
                        </a:rPr>
                        <a:t> п</a:t>
                      </a:r>
                      <a:r>
                        <a:rPr lang="ru-RU" sz="1050" b="0" i="0" u="none" strike="noStrike" dirty="0" smtClean="0">
                          <a:solidFill>
                            <a:schemeClr val="tx1"/>
                          </a:solidFill>
                          <a:latin typeface="+mn-lt"/>
                        </a:rPr>
                        <a:t>роведены </a:t>
                      </a:r>
                      <a:r>
                        <a:rPr lang="ru-RU" sz="1050" b="0" i="0" u="none" strike="noStrike" dirty="0" smtClean="0">
                          <a:solidFill>
                            <a:srgbClr val="000000"/>
                          </a:solidFill>
                          <a:latin typeface="+mn-lt"/>
                        </a:rPr>
                        <a:t>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r>
                        <a:rPr lang="ru-RU" sz="1050" b="0" i="0" u="none" strike="noStrike" baseline="0" dirty="0" smtClean="0">
                          <a:solidFill>
                            <a:srgbClr val="000000"/>
                          </a:solidFill>
                          <a:latin typeface="Calibri"/>
                        </a:rPr>
                        <a:t> </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1" i="0" u="none" strike="noStrike" dirty="0" smtClean="0">
                          <a:solidFill>
                            <a:schemeClr val="tx1"/>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10210800" cy="411162"/>
          </a:xfrm>
        </p:spPr>
        <p:txBody>
          <a:bodyPr>
            <a:noAutofit/>
          </a:bodyPr>
          <a:lstStyle/>
          <a:p>
            <a:r>
              <a:rPr lang="en-US" sz="2800" dirty="0" smtClean="0">
                <a:solidFill>
                  <a:srgbClr val="002060"/>
                </a:solidFill>
              </a:rPr>
              <a:t>III</a:t>
            </a:r>
            <a:r>
              <a:rPr lang="ru-RU" sz="2800" dirty="0" smtClean="0">
                <a:solidFill>
                  <a:srgbClr val="002060"/>
                </a:solidFill>
              </a:rPr>
              <a:t>. </a:t>
            </a:r>
            <a:r>
              <a:rPr lang="ru-RU" sz="2800" dirty="0" smtClean="0">
                <a:solidFill>
                  <a:srgbClr val="002060"/>
                </a:solidFill>
              </a:rPr>
              <a:t>СТК Камчатского </a:t>
            </a:r>
            <a:r>
              <a:rPr lang="ru-RU" sz="2800" dirty="0" smtClean="0">
                <a:solidFill>
                  <a:srgbClr val="002060"/>
                </a:solidFill>
              </a:rPr>
              <a:t>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a:t>
            </a:r>
            <a:r>
              <a:rPr lang="ru-RU" sz="2800" dirty="0" smtClean="0">
                <a:solidFill>
                  <a:srgbClr val="002060"/>
                </a:solidFill>
              </a:rPr>
              <a:t>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152400" y="914400"/>
          <a:ext cx="8763000" cy="5791199"/>
        </p:xfrm>
        <a:graphic>
          <a:graphicData uri="http://schemas.openxmlformats.org/drawingml/2006/table">
            <a:tbl>
              <a:tblPr>
                <a:effectLst>
                  <a:outerShdw blurRad="50800" dist="50800" dir="5400000" algn="ctr" rotWithShape="0">
                    <a:schemeClr val="tx1"/>
                  </a:outerShdw>
                </a:effectLst>
              </a:tblPr>
              <a:tblGrid>
                <a:gridCol w="1359297"/>
                <a:gridCol w="885225"/>
                <a:gridCol w="965701"/>
                <a:gridCol w="2092350"/>
                <a:gridCol w="2172826"/>
                <a:gridCol w="1287601"/>
              </a:tblGrid>
              <a:tr h="551373">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19913">
                <a:tc>
                  <a:txBody>
                    <a:bodyPr/>
                    <a:lstStyle/>
                    <a:p>
                      <a:pPr algn="ctr" fontAlgn="t"/>
                      <a:r>
                        <a:rPr lang="ru-RU" sz="1050" b="0" i="0" u="none" strike="noStrike" dirty="0" smtClean="0">
                          <a:solidFill>
                            <a:srgbClr val="000000"/>
                          </a:solidFill>
                          <a:latin typeface="Calibri"/>
                        </a:rPr>
                        <a:t>Декабрь 2014</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ФГУП «Атомохрана»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Ликвидация предприятия, сокращение</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Calibri"/>
                        </a:rPr>
                        <a:t>Противоборствующие стороны:</a:t>
                      </a:r>
                    </a:p>
                    <a:p>
                      <a:pPr algn="l" fontAlgn="t"/>
                      <a:r>
                        <a:rPr lang="ru-RU" sz="1050" b="0" i="0" u="none" strike="noStrike" dirty="0" smtClean="0">
                          <a:solidFill>
                            <a:srgbClr val="000000"/>
                          </a:solidFill>
                          <a:latin typeface="Calibri"/>
                        </a:rPr>
                        <a:t>1. Работники </a:t>
                      </a:r>
                      <a:r>
                        <a:rPr lang="ru-RU" sz="1050" b="0" i="0" u="none" strike="noStrike" dirty="0" smtClean="0">
                          <a:solidFill>
                            <a:srgbClr val="000000"/>
                          </a:solidFill>
                          <a:latin typeface="+mn-lt"/>
                        </a:rPr>
                        <a:t>ФГУП «Атомохрана» </a:t>
                      </a:r>
                      <a:r>
                        <a:rPr lang="ru-RU" sz="1050" b="1" i="0" u="none" strike="noStrike" dirty="0" smtClean="0">
                          <a:solidFill>
                            <a:srgbClr val="000000"/>
                          </a:solidFill>
                          <a:latin typeface="+mn-lt"/>
                        </a:rPr>
                        <a:t>Активная поддержка участников:</a:t>
                      </a:r>
                    </a:p>
                    <a:p>
                      <a:pPr algn="l" fontAlgn="t"/>
                      <a:r>
                        <a:rPr lang="ru-RU" sz="105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Calibri"/>
                        </a:rPr>
                        <a:t>2.</a:t>
                      </a:r>
                      <a:r>
                        <a:rPr lang="ru-RU" sz="1050" b="0" i="0" u="none" strike="noStrike" baseline="0" dirty="0" smtClean="0">
                          <a:solidFill>
                            <a:srgbClr val="000000"/>
                          </a:solidFill>
                          <a:latin typeface="Calibri"/>
                        </a:rPr>
                        <a:t> </a:t>
                      </a:r>
                      <a:r>
                        <a:rPr lang="ru-RU" sz="1050" b="0" i="0" u="none" strike="noStrike" dirty="0" smtClean="0">
                          <a:solidFill>
                            <a:srgbClr val="000000"/>
                          </a:solidFill>
                          <a:latin typeface="+mn-lt"/>
                        </a:rPr>
                        <a:t>Администрация ФГУП «Атомохрана»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mn-lt"/>
                        </a:rPr>
                        <a:t>Была проведена активная работа, консультации с Председателем Камчатской краевой организации профсоюза работников транспорта, геолого-добывающих и производственных отраслей</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По результатам совместной</a:t>
                      </a:r>
                      <a:r>
                        <a:rPr lang="ru-RU" sz="1050" b="0" i="0" u="none" strike="noStrike" baseline="0" dirty="0" smtClean="0">
                          <a:solidFill>
                            <a:srgbClr val="000000"/>
                          </a:solidFill>
                          <a:latin typeface="+mn-lt"/>
                        </a:rPr>
                        <a:t> работы  всем работникам ликвидируемого предприятия предоставлены новые рабочие места.</a:t>
                      </a:r>
                      <a:endParaRPr lang="ru-RU" sz="1050" b="0" i="0" u="none" strike="noStrike" dirty="0" smtClean="0">
                        <a:solidFill>
                          <a:srgbClr val="000000"/>
                        </a:solidFill>
                        <a:latin typeface="+mn-lt"/>
                      </a:endParaRPr>
                    </a:p>
                    <a:p>
                      <a:pPr algn="ctr" fontAlgn="t"/>
                      <a:r>
                        <a:rPr lang="ru-RU" sz="1050" b="1" i="0" u="none" strike="noStrike" dirty="0" smtClean="0">
                          <a:solidFill>
                            <a:srgbClr val="000000"/>
                          </a:solidFill>
                          <a:latin typeface="Calibri"/>
                        </a:rPr>
                        <a:t>Конфликт </a:t>
                      </a:r>
                      <a:r>
                        <a:rPr lang="ru-RU" sz="1050" b="1" i="0" u="none" strike="noStrike" baseline="0" dirty="0" smtClean="0">
                          <a:solidFill>
                            <a:srgbClr val="000000"/>
                          </a:solidFill>
                          <a:latin typeface="Calibri"/>
                        </a:rPr>
                        <a:t> завершен</a:t>
                      </a:r>
                      <a:r>
                        <a:rPr lang="ru-RU" sz="1050" b="0" i="0" u="none" strike="noStrike" baseline="0" dirty="0" smtClean="0">
                          <a:solidFill>
                            <a:srgbClr val="000000"/>
                          </a:solidFill>
                          <a:latin typeface="Calibri"/>
                        </a:rPr>
                        <a:t>.</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19913">
                <a:tc>
                  <a:txBody>
                    <a:bodyPr/>
                    <a:lstStyle/>
                    <a:p>
                      <a:pPr algn="ctr" fontAlgn="t"/>
                      <a:r>
                        <a:rPr lang="ru-RU" sz="1050" b="0" i="0" u="none" strike="noStrike" dirty="0" smtClean="0">
                          <a:solidFill>
                            <a:srgbClr val="000000"/>
                          </a:solidFill>
                          <a:latin typeface="Calibri"/>
                        </a:rPr>
                        <a:t>Декабрь 2014</a:t>
                      </a:r>
                    </a:p>
                    <a:p>
                      <a:pPr algn="ctr" fontAlgn="t"/>
                      <a:endParaRPr lang="ru-RU" sz="1050" b="0" i="0" u="none" strike="noStrike" dirty="0" smtClean="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ГКАУ «Охрана камчатских лесов»</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Calibri"/>
                        </a:rPr>
                        <a:t>Сокращение </a:t>
                      </a:r>
                      <a:r>
                        <a:rPr lang="ru-RU" sz="1050" b="0" i="0" u="none" strike="noStrike" dirty="0">
                          <a:solidFill>
                            <a:srgbClr val="000000"/>
                          </a:solidFill>
                          <a:latin typeface="Calibri"/>
                        </a:rPr>
                        <a:t>штата, снижение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ГКАУ  «Охрана Камчатских лесов»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 Председатель Федерации профсоюзов Камчатки</a:t>
                      </a:r>
                    </a:p>
                    <a:p>
                      <a:pPr algn="l" fontAlgn="t"/>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ГКАУ  «Охрана Камчатских лесов»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Была проведена активная работа, консультации с Председателем Камчатской краевой организации профсоюза работников транспорта, геолого-добывающих и производственных отраслей и Председателем Федерации профсоюзов Камчатки</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mn-lt"/>
                        </a:rPr>
                        <a:t>Сокращение снизилось до</a:t>
                      </a:r>
                      <a:r>
                        <a:rPr lang="ru-RU" sz="1050" b="0" i="0" u="none" strike="noStrike" baseline="0" dirty="0" smtClean="0">
                          <a:solidFill>
                            <a:srgbClr val="000000"/>
                          </a:solidFill>
                          <a:latin typeface="+mn-lt"/>
                        </a:rPr>
                        <a:t> 2 человек, вместо планируемых 20, размер заработной платы был увеличен.</a:t>
                      </a:r>
                    </a:p>
                    <a:p>
                      <a:pPr algn="ctr" fontAlgn="t"/>
                      <a:r>
                        <a:rPr lang="ru-RU" sz="1050" b="1" i="0" u="none" strike="noStrike" dirty="0" smtClean="0">
                          <a:solidFill>
                            <a:srgbClr val="000000"/>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381000" y="274638"/>
            <a:ext cx="9906000" cy="411162"/>
          </a:xfrm>
        </p:spPr>
        <p:txBody>
          <a:bodyPr>
            <a:noAutofit/>
          </a:bodyPr>
          <a:lstStyle/>
          <a:p>
            <a:r>
              <a:rPr lang="en-US" sz="2800" dirty="0" smtClean="0">
                <a:solidFill>
                  <a:srgbClr val="002060"/>
                </a:solidFill>
              </a:rPr>
              <a:t>III</a:t>
            </a:r>
            <a:r>
              <a:rPr lang="ru-RU" sz="2800" dirty="0" smtClean="0">
                <a:solidFill>
                  <a:srgbClr val="002060"/>
                </a:solidFill>
              </a:rPr>
              <a:t>. </a:t>
            </a:r>
            <a:r>
              <a:rPr lang="ru-RU" sz="2800" dirty="0" smtClean="0">
                <a:solidFill>
                  <a:srgbClr val="002060"/>
                </a:solidFill>
              </a:rPr>
              <a:t>СТК Камчатского </a:t>
            </a:r>
            <a:r>
              <a:rPr lang="ru-RU" sz="2800" dirty="0" smtClean="0">
                <a:solidFill>
                  <a:srgbClr val="002060"/>
                </a:solidFill>
              </a:rPr>
              <a:t>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a:t>
            </a:r>
            <a:r>
              <a:rPr lang="ru-RU" sz="2800" dirty="0" smtClean="0">
                <a:solidFill>
                  <a:srgbClr val="002060"/>
                </a:solidFill>
              </a:rPr>
              <a:t>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534400" cy="5645125"/>
        </p:xfrm>
        <a:graphic>
          <a:graphicData uri="http://schemas.openxmlformats.org/drawingml/2006/table">
            <a:tbl>
              <a:tblPr>
                <a:effectLst>
                  <a:outerShdw blurRad="50800" dist="50800" dir="5400000" algn="ctr" rotWithShape="0">
                    <a:schemeClr val="tx1"/>
                  </a:outerShdw>
                </a:effectLst>
              </a:tblPr>
              <a:tblGrid>
                <a:gridCol w="1107057"/>
                <a:gridCol w="869830"/>
                <a:gridCol w="948906"/>
                <a:gridCol w="2055962"/>
                <a:gridCol w="2135038"/>
                <a:gridCol w="1417607"/>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dirty="0" smtClean="0">
                          <a:solidFill>
                            <a:srgbClr val="000000"/>
                          </a:solidFill>
                          <a:latin typeface="Calibri"/>
                        </a:rPr>
                        <a:t>Декабрь 2014</a:t>
                      </a:r>
                    </a:p>
                    <a:p>
                      <a:pPr algn="ctr" fontAlgn="t"/>
                      <a:endParaRPr lang="ru-RU" sz="1050" b="0" i="0" u="none" strike="noStrike" dirty="0" smtClean="0">
                        <a:solidFill>
                          <a:srgbClr val="000000"/>
                        </a:solidFill>
                        <a:latin typeface="Calibri"/>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endParaRPr lang="ru-RU" sz="1050" b="0" i="0" u="none" strike="noStrike" dirty="0" smtClean="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chemeClr val="tx1"/>
                          </a:solidFill>
                          <a:latin typeface="+mn-lt"/>
                          <a:ea typeface="+mn-ea"/>
                          <a:cs typeface="+mn-cs"/>
                        </a:rPr>
                        <a:t>Реорганизация, задолженность по заработной плате</a:t>
                      </a:r>
                      <a:endParaRPr lang="ru-RU" sz="1050" b="0" i="0" u="none" strike="noStrike"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chemeClr val="tx1"/>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1. Работники 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p>
                      <a:pPr algn="l" fontAlgn="t"/>
                      <a:r>
                        <a:rPr lang="ru-RU" sz="1050" b="0" i="0" u="none" strike="noStrike" kern="1200" dirty="0" smtClean="0">
                          <a:solidFill>
                            <a:schemeClr val="tx1"/>
                          </a:solidFill>
                          <a:latin typeface="+mn-lt"/>
                          <a:ea typeface="+mn-ea"/>
                          <a:cs typeface="+mn-cs"/>
                        </a:rPr>
                        <a:t> </a:t>
                      </a:r>
                      <a:r>
                        <a:rPr lang="ru-RU" sz="1050" b="1" i="0" u="none" strike="noStrike" kern="1200" dirty="0" smtClean="0">
                          <a:solidFill>
                            <a:schemeClr val="tx1"/>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2. Администрация 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chemeClr val="tx1"/>
                          </a:solidFill>
                          <a:latin typeface="+mn-lt"/>
                          <a:ea typeface="+mn-ea"/>
                          <a:cs typeface="+mn-cs"/>
                        </a:rPr>
                        <a:t>Оказаны юридические консультации, была проведена встреча с Министром имущественных и земельных отношений.</a:t>
                      </a:r>
                      <a:endParaRPr lang="ru-RU" sz="1050" b="0" i="0" u="none" strike="noStrike"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algn="ctr" fontAlgn="t"/>
                      <a:r>
                        <a:rPr lang="ru-RU" sz="1050" b="1" i="0" u="none" strike="noStrike" baseline="0" dirty="0" smtClean="0">
                          <a:solidFill>
                            <a:schemeClr val="tx1"/>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73325">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ООО «Теплоэффект», ООО «Теплоресурс», ООО «Теплорезерв».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Задержка и снижение размера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0" i="0" u="none" strike="noStrike" dirty="0" smtClean="0">
                          <a:solidFill>
                            <a:srgbClr val="000000"/>
                          </a:solidFill>
                          <a:latin typeface="+mn-lt"/>
                        </a:rPr>
                        <a:t>1. Работники предприятий ООО "Теплорезерв", ООО "Теплоресурс", ООО "Теплоэффект"</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Общероссийского профсоюза работников жизнеобеспечения</a:t>
                      </a:r>
                    </a:p>
                    <a:p>
                      <a:pPr algn="l" fontAlgn="t"/>
                      <a:r>
                        <a:rPr lang="ru-RU" sz="1050" b="0" i="0" u="none" strike="noStrike" dirty="0" smtClean="0">
                          <a:solidFill>
                            <a:srgbClr val="000000"/>
                          </a:solidFill>
                          <a:latin typeface="+mn-lt"/>
                        </a:rPr>
                        <a:t>2. Администрация ООО "Теплорезерв", ООО "Теплоресурс", ООО "Теплоэффект«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Городская дума ПКГО</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Вопрос о сложном финансово-экономическом состоянии предприятия рассматривался на заседании Думы Петропавловск-Камчатского городского округа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1" i="0" u="none" strike="noStrike" dirty="0" smtClean="0">
                          <a:solidFill>
                            <a:srgbClr val="000000"/>
                          </a:solidFill>
                          <a:latin typeface="Calibri"/>
                        </a:rPr>
                        <a:t>Конфликт развивается.</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9982200" cy="411162"/>
          </a:xfrm>
        </p:spPr>
        <p:txBody>
          <a:bodyPr>
            <a:noAutofit/>
          </a:bodyPr>
          <a:lstStyle/>
          <a:p>
            <a:r>
              <a:rPr lang="en-US" sz="2800" dirty="0" smtClean="0">
                <a:solidFill>
                  <a:srgbClr val="002060"/>
                </a:solidFill>
              </a:rPr>
              <a:t>III</a:t>
            </a:r>
            <a:r>
              <a:rPr lang="ru-RU" sz="2800" dirty="0" smtClean="0">
                <a:solidFill>
                  <a:srgbClr val="002060"/>
                </a:solidFill>
              </a:rPr>
              <a:t>. </a:t>
            </a:r>
            <a:r>
              <a:rPr lang="ru-RU" sz="2800" dirty="0" smtClean="0">
                <a:solidFill>
                  <a:srgbClr val="002060"/>
                </a:solidFill>
              </a:rPr>
              <a:t>СТК Камчатского </a:t>
            </a:r>
            <a:r>
              <a:rPr lang="ru-RU" sz="2800" dirty="0" smtClean="0">
                <a:solidFill>
                  <a:srgbClr val="002060"/>
                </a:solidFill>
              </a:rPr>
              <a:t>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a:t>
            </a:r>
            <a:r>
              <a:rPr lang="ru-RU" sz="2800" dirty="0" smtClean="0">
                <a:solidFill>
                  <a:srgbClr val="002060"/>
                </a:solidFill>
              </a:rPr>
              <a:t>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486400"/>
        </p:xfrm>
        <a:graphic>
          <a:graphicData uri="http://schemas.openxmlformats.org/drawingml/2006/table">
            <a:tbl>
              <a:tblPr>
                <a:effectLst>
                  <a:outerShdw blurRad="50800" dist="50800" dir="5400000" algn="ctr" rotWithShape="0">
                    <a:schemeClr val="tx1"/>
                  </a:outerShdw>
                </a:effectLst>
              </a:tblPr>
              <a:tblGrid>
                <a:gridCol w="990600"/>
                <a:gridCol w="986287"/>
                <a:gridCol w="948906"/>
                <a:gridCol w="2789207"/>
                <a:gridCol w="1752600"/>
                <a:gridCol w="11430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Государственная морская инспекция СВПУ БО ФСБ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Реорганизация, сокращение</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1" i="0" u="none" strike="noStrike" dirty="0" smtClean="0">
                          <a:solidFill>
                            <a:srgbClr val="000000"/>
                          </a:solidFill>
                          <a:latin typeface="+mn-lt"/>
                        </a:rPr>
                        <a:t> </a:t>
                      </a:r>
                      <a:r>
                        <a:rPr lang="ru-RU" sz="1050" b="0" i="0" u="none" strike="noStrike" dirty="0" smtClean="0">
                          <a:solidFill>
                            <a:srgbClr val="000000"/>
                          </a:solidFill>
                          <a:latin typeface="+mn-lt"/>
                        </a:rPr>
                        <a:t>1. Работники Государственной морской инспекции СВПУ БО ФСБ РФ</a:t>
                      </a:r>
                      <a:r>
                        <a:rPr lang="ru-RU" sz="1050" b="1" i="0" u="none" strike="noStrike" dirty="0" smtClean="0">
                          <a:solidFill>
                            <a:srgbClr val="000000"/>
                          </a:solidFill>
                          <a:latin typeface="+mn-lt"/>
                        </a:rPr>
                        <a:t> Активная поддержка участников: </a:t>
                      </a:r>
                      <a:r>
                        <a:rPr lang="ru-RU" sz="1050" b="0" i="0" u="none" strike="noStrike" dirty="0" smtClean="0">
                          <a:solidFill>
                            <a:srgbClr val="000000"/>
                          </a:solidFill>
                          <a:latin typeface="+mn-lt"/>
                        </a:rPr>
                        <a:t>первичная профсоюзная организация «Государственная морская инспекция СВПУ БО ФСБ РФ профессионального союза работников органов безопасности РФ» , Председатель Федерации профсоюзов Камчатки</a:t>
                      </a:r>
                    </a:p>
                    <a:p>
                      <a:pPr algn="l" fontAlgn="t"/>
                      <a:r>
                        <a:rPr lang="ru-RU" sz="1050" b="0" i="0" u="none" strike="noStrike" dirty="0" smtClean="0">
                          <a:solidFill>
                            <a:srgbClr val="000000"/>
                          </a:solidFill>
                          <a:latin typeface="+mn-lt"/>
                        </a:rPr>
                        <a:t>2. Администрация Государственной морской инспекции СВПУ БО ФСБ РФ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Администрация Президента РФ</a:t>
                      </a:r>
                    </a:p>
                    <a:p>
                      <a:pPr algn="l" fontAlgn="t"/>
                      <a:r>
                        <a:rPr lang="ru-RU" sz="1050" b="0" i="0" u="none" strike="noStrike" dirty="0" smtClean="0">
                          <a:solidFill>
                            <a:srgbClr val="000000"/>
                          </a:solidFill>
                          <a:latin typeface="+mn-lt"/>
                        </a:rPr>
                        <a:t>Профсоюз работников органов безопасности РФ</a:t>
                      </a:r>
                    </a:p>
                    <a:p>
                      <a:pPr algn="l" fontAlgn="t"/>
                      <a:r>
                        <a:rPr lang="ru-RU" sz="1050" b="0" i="0" u="none" strike="noStrike" dirty="0" smtClean="0">
                          <a:solidFill>
                            <a:srgbClr val="000000"/>
                          </a:solidFill>
                          <a:latin typeface="+mn-lt"/>
                        </a:rPr>
                        <a:t>Объединенный комитет профсоюзов Пограничной службы ФСБ России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algn="ctr" defTabSz="914400" rtl="0" eaLnBrk="1" latinLnBrk="0" hangingPunct="1"/>
                      <a:r>
                        <a:rPr lang="ru-RU" sz="1050" b="0" i="0" u="none" strike="noStrike" kern="1200" dirty="0" smtClean="0">
                          <a:solidFill>
                            <a:srgbClr val="000000"/>
                          </a:solidFill>
                          <a:latin typeface="+mn-lt"/>
                          <a:ea typeface="+mn-ea"/>
                          <a:cs typeface="+mn-cs"/>
                        </a:rPr>
                        <a:t>Направлено письмо в Объединенный комитет профсоюзов Пограничной службы ФСБ России в г. Москву о пересмотре решения о сокращении гражданских сотрудников в должности госинспекторов,</a:t>
                      </a:r>
                    </a:p>
                    <a:p>
                      <a:pPr marL="0" algn="ctr" defTabSz="914400" rtl="0" eaLnBrk="1" latinLnBrk="0" hangingPunct="1"/>
                      <a:r>
                        <a:rPr lang="ru-RU" sz="1050" b="0" i="0" u="none" strike="noStrike" kern="1200" dirty="0" smtClean="0">
                          <a:solidFill>
                            <a:srgbClr val="000000"/>
                          </a:solidFill>
                          <a:latin typeface="+mn-lt"/>
                          <a:ea typeface="+mn-ea"/>
                          <a:cs typeface="+mn-cs"/>
                        </a:rPr>
                        <a:t>направлено коллективное обращение в адрес Президента</a:t>
                      </a:r>
                      <a:r>
                        <a:rPr lang="ru-RU" sz="1050" b="0" i="0" u="none" strike="noStrike" kern="1200" baseline="0" dirty="0" smtClean="0">
                          <a:solidFill>
                            <a:srgbClr val="000000"/>
                          </a:solidFill>
                          <a:latin typeface="+mn-lt"/>
                          <a:ea typeface="+mn-ea"/>
                          <a:cs typeface="+mn-cs"/>
                        </a:rPr>
                        <a:t> РФ.</a:t>
                      </a:r>
                    </a:p>
                    <a:p>
                      <a:pPr marL="0" algn="ctr" defTabSz="914400" rtl="0" eaLnBrk="1" latinLnBrk="0" hangingPunct="1"/>
                      <a:r>
                        <a:rPr lang="ru-RU" sz="1050" b="0" i="0" u="none" strike="noStrike" kern="1200" baseline="0" dirty="0" smtClean="0">
                          <a:solidFill>
                            <a:srgbClr val="000000"/>
                          </a:solidFill>
                          <a:latin typeface="+mn-lt"/>
                          <a:ea typeface="+mn-ea"/>
                          <a:cs typeface="+mn-cs"/>
                        </a:rPr>
                        <a:t>Председатель Федерации профсоюзов Камчатки направил обращения в </a:t>
                      </a:r>
                      <a:r>
                        <a:rPr lang="ru-RU" sz="1050" b="0" i="0" u="none" strike="noStrike" baseline="0" dirty="0" smtClean="0">
                          <a:solidFill>
                            <a:srgbClr val="000000"/>
                          </a:solidFill>
                          <a:latin typeface="+mn-lt"/>
                        </a:rPr>
                        <a:t>Общественную палату РФ, Государственную Думу РФ, Совет Федерации РФ, </a:t>
                      </a:r>
                      <a:endParaRPr lang="ru-RU" sz="105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197411">
                <a:tc>
                  <a:txBody>
                    <a:bodyPr/>
                    <a:lstStyle/>
                    <a:p>
                      <a:pPr algn="ctr" fontAlgn="t"/>
                      <a:r>
                        <a:rPr lang="ru-RU" sz="1050" b="0" i="0" u="none" strike="noStrike" kern="1200" dirty="0" smtClean="0">
                          <a:solidFill>
                            <a:srgbClr val="000000"/>
                          </a:solidFill>
                          <a:latin typeface="+mn-lt"/>
                          <a:ea typeface="+mn-ea"/>
                          <a:cs typeface="+mn-cs"/>
                        </a:rPr>
                        <a:t>Февраль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Исключение из штатного расписания должностей (6,5 ставок), нарушение ТК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a:t>
                      </a:r>
                      <a:r>
                        <a:rPr lang="ru-RU" sz="1050" b="0" i="0" u="none" strike="noStrike" kern="1200" dirty="0" smtClean="0">
                          <a:solidFill>
                            <a:srgbClr val="000000"/>
                          </a:solidFill>
                          <a:latin typeface="+mn-lt"/>
                          <a:ea typeface="+mn-ea"/>
                          <a:cs typeface="+mn-cs"/>
                        </a:rPr>
                        <a:t>предприятий МБУ «Служба хозяйственного обслуживания»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образования и науки </a:t>
                      </a:r>
                      <a:r>
                        <a:rPr lang="ru-RU" sz="1050" b="0" i="0" u="none" strike="noStrike" kern="1200" dirty="0" smtClean="0">
                          <a:solidFill>
                            <a:srgbClr val="000000"/>
                          </a:solidFill>
                          <a:latin typeface="+mn-lt"/>
                          <a:ea typeface="+mn-ea"/>
                          <a:cs typeface="+mn-cs"/>
                        </a:rPr>
                        <a:t>РФ</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a:t>
                      </a:r>
                      <a:r>
                        <a:rPr lang="ru-RU" sz="1050" b="0" i="0" u="none" strike="noStrike" kern="1200" dirty="0" smtClean="0">
                          <a:solidFill>
                            <a:srgbClr val="000000"/>
                          </a:solidFill>
                          <a:latin typeface="+mn-lt"/>
                          <a:ea typeface="+mn-ea"/>
                          <a:cs typeface="+mn-cs"/>
                        </a:rPr>
                        <a:t>. Администрация 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краевой организации профсоюза провела встречу в первичной профсоюзной организации, ведется переговоры с руководителем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III</a:t>
            </a:r>
            <a:r>
              <a:rPr lang="ru-RU" sz="2800" dirty="0" smtClean="0">
                <a:solidFill>
                  <a:srgbClr val="002060"/>
                </a:solidFill>
              </a:rPr>
              <a:t>. </a:t>
            </a:r>
            <a:r>
              <a:rPr lang="ru-RU" sz="2800" dirty="0" smtClean="0">
                <a:solidFill>
                  <a:srgbClr val="002060"/>
                </a:solidFill>
              </a:rPr>
              <a:t>СТК Камчатского </a:t>
            </a:r>
            <a:r>
              <a:rPr lang="ru-RU" sz="2800" dirty="0" smtClean="0">
                <a:solidFill>
                  <a:srgbClr val="002060"/>
                </a:solidFill>
              </a:rPr>
              <a:t>края (в т.ч. потенциальные), </a:t>
            </a: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576255"/>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7432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fontAlgn="t"/>
                      <a:r>
                        <a:rPr lang="ru-RU" sz="1050" b="0" i="0" u="none" strike="noStrike" kern="1200" dirty="0" smtClean="0">
                          <a:solidFill>
                            <a:srgbClr val="000000"/>
                          </a:solidFill>
                          <a:latin typeface="+mn-lt"/>
                          <a:ea typeface="+mn-ea"/>
                          <a:cs typeface="+mn-cs"/>
                        </a:rPr>
                        <a:t>Февраль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Исключение из штатного расписания должностей (6,5 ставок), нарушение ТК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a:t>
                      </a:r>
                      <a:r>
                        <a:rPr lang="ru-RU" sz="1050" b="0" i="0" u="none" strike="noStrike" kern="1200" dirty="0" smtClean="0">
                          <a:solidFill>
                            <a:srgbClr val="000000"/>
                          </a:solidFill>
                          <a:latin typeface="+mn-lt"/>
                          <a:ea typeface="+mn-ea"/>
                          <a:cs typeface="+mn-cs"/>
                        </a:rPr>
                        <a:t>предприятий МБУ «Служба хозяйственного обслуживания»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образования и науки </a:t>
                      </a:r>
                      <a:r>
                        <a:rPr lang="ru-RU" sz="1050" b="0" i="0" u="none" strike="noStrike" kern="1200" dirty="0" smtClean="0">
                          <a:solidFill>
                            <a:srgbClr val="000000"/>
                          </a:solidFill>
                          <a:latin typeface="+mn-lt"/>
                          <a:ea typeface="+mn-ea"/>
                          <a:cs typeface="+mn-cs"/>
                        </a:rPr>
                        <a:t>РФ</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a:t>
                      </a:r>
                      <a:r>
                        <a:rPr lang="ru-RU" sz="1050" b="0" i="0" u="none" strike="noStrike" kern="1200" dirty="0" smtClean="0">
                          <a:solidFill>
                            <a:srgbClr val="000000"/>
                          </a:solidFill>
                          <a:latin typeface="+mn-lt"/>
                          <a:ea typeface="+mn-ea"/>
                          <a:cs typeface="+mn-cs"/>
                        </a:rPr>
                        <a:t>. Администрация 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краевой организации профсоюза провела встречу в первичной профсоюзной организации, ведется переговоры с руководителем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09186">
                <a:tc>
                  <a:txBody>
                    <a:bodyPr/>
                    <a:lstStyle/>
                    <a:p>
                      <a:pPr algn="ctr" fontAlgn="t"/>
                      <a:r>
                        <a:rPr lang="ru-RU" sz="1050" b="0" i="0" u="none" strike="noStrike" kern="1200" dirty="0" smtClean="0">
                          <a:solidFill>
                            <a:srgbClr val="000000"/>
                          </a:solidFill>
                          <a:latin typeface="+mn-lt"/>
                          <a:ea typeface="+mn-ea"/>
                          <a:cs typeface="+mn-cs"/>
                        </a:rPr>
                        <a:t>Март </a:t>
                      </a:r>
                      <a:r>
                        <a:rPr lang="ru-RU" sz="1050" b="0" i="0" u="none" strike="noStrike" kern="1200" dirty="0" smtClean="0">
                          <a:solidFill>
                            <a:srgbClr val="000000"/>
                          </a:solidFill>
                          <a:latin typeface="+mn-lt"/>
                          <a:ea typeface="+mn-ea"/>
                          <a:cs typeface="+mn-cs"/>
                        </a:rPr>
                        <a:t>2015</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«Теплоресурс», ООО «Теплорезерв», ООО «Теплоэффект», ООО «Северное-1», «Северное-2»,  ООО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Задолженность по заработной плате, неперечисление взносов в негосударственные фонды, ИФНС</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a:t>
                      </a:r>
                      <a:r>
                        <a:rPr lang="ru-RU" sz="1050" b="0" i="0" u="none" strike="noStrike" kern="1200" dirty="0" smtClean="0">
                          <a:solidFill>
                            <a:srgbClr val="000000"/>
                          </a:solidFill>
                          <a:latin typeface="+mn-lt"/>
                          <a:ea typeface="+mn-ea"/>
                          <a:cs typeface="+mn-cs"/>
                        </a:rPr>
                        <a:t>предприятий ООО "Теплорезерв", ООО "Теплоресурс", ООО "Теплоэффект»,ООО «Северное-1», «Северное-2», Мишенное», ООО «Центр»"</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a:t>
                      </a:r>
                      <a:r>
                        <a:rPr lang="ru-RU" sz="1050" b="0" i="0" u="none" strike="noStrike" kern="1200" dirty="0" smtClean="0">
                          <a:solidFill>
                            <a:srgbClr val="000000"/>
                          </a:solidFill>
                          <a:latin typeface="+mn-lt"/>
                          <a:ea typeface="+mn-ea"/>
                          <a:cs typeface="+mn-cs"/>
                        </a:rPr>
                        <a:t>жизнеобеспечения</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a:t>
                      </a:r>
                      <a:r>
                        <a:rPr lang="ru-RU" sz="1050" b="0" i="0" u="none" strike="noStrike" kern="1200" dirty="0" smtClean="0">
                          <a:solidFill>
                            <a:srgbClr val="000000"/>
                          </a:solidFill>
                          <a:latin typeface="+mn-lt"/>
                          <a:ea typeface="+mn-ea"/>
                          <a:cs typeface="+mn-cs"/>
                        </a:rPr>
                        <a:t>. Администрация ПКГО,</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ЖКХ и энергетики Камчатского края,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Губернатор Камчатского края, Администрация предприятий ООО "Теплорезерв", ООО "Теплоресурс", ООО "Теплоэффект»,ООО «Северное-1», «Северное-2», Мишенное», ООО «Центр»"</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 провели встречу с </a:t>
                      </a:r>
                      <a:r>
                        <a:rPr lang="ru-RU" sz="1050" b="0" i="0" u="none" strike="noStrike" kern="1200" dirty="0" smtClean="0">
                          <a:solidFill>
                            <a:srgbClr val="000000"/>
                          </a:solidFill>
                          <a:latin typeface="+mn-lt"/>
                          <a:ea typeface="+mn-ea"/>
                          <a:cs typeface="+mn-cs"/>
                        </a:rPr>
                        <a:t>первым заместителем Главы Администрации </a:t>
                      </a:r>
                      <a:r>
                        <a:rPr lang="ru-RU" sz="1050" b="0" i="0" u="none" strike="noStrike" kern="1200" dirty="0" smtClean="0">
                          <a:solidFill>
                            <a:srgbClr val="000000"/>
                          </a:solidFill>
                          <a:latin typeface="+mn-lt"/>
                          <a:ea typeface="+mn-ea"/>
                          <a:cs typeface="+mn-cs"/>
                        </a:rPr>
                        <a:t>ПКГО, </a:t>
                      </a:r>
                      <a:r>
                        <a:rPr lang="ru-RU" sz="1050" b="0" i="0" u="none" strike="noStrike" kern="1200" dirty="0" smtClean="0">
                          <a:solidFill>
                            <a:srgbClr val="000000"/>
                          </a:solidFill>
                          <a:latin typeface="+mn-lt"/>
                          <a:ea typeface="+mn-ea"/>
                          <a:cs typeface="+mn-cs"/>
                        </a:rPr>
                        <a:t>Министерством ЖКХ и энергетики Камчатского </a:t>
                      </a:r>
                      <a:r>
                        <a:rPr lang="ru-RU" sz="1050" b="0" i="0" u="none" strike="noStrike" kern="1200" dirty="0" smtClean="0">
                          <a:solidFill>
                            <a:srgbClr val="000000"/>
                          </a:solidFill>
                          <a:latin typeface="+mn-lt"/>
                          <a:ea typeface="+mn-ea"/>
                          <a:cs typeface="+mn-cs"/>
                        </a:rPr>
                        <a:t>края. </a:t>
                      </a:r>
                      <a:r>
                        <a:rPr lang="ru-RU" sz="1050" b="0" i="0" u="none" strike="noStrike" kern="1200" dirty="0" smtClean="0">
                          <a:solidFill>
                            <a:srgbClr val="000000"/>
                          </a:solidFill>
                          <a:latin typeface="+mn-lt"/>
                          <a:ea typeface="+mn-ea"/>
                          <a:cs typeface="+mn-cs"/>
                        </a:rPr>
                        <a:t>направлено обращение к Губернатору Камчатского </a:t>
                      </a:r>
                      <a:r>
                        <a:rPr lang="ru-RU" sz="1050" b="0" i="0" u="none" strike="noStrike" kern="1200" dirty="0" smtClean="0">
                          <a:solidFill>
                            <a:srgbClr val="000000"/>
                          </a:solidFill>
                          <a:latin typeface="+mn-lt"/>
                          <a:ea typeface="+mn-ea"/>
                          <a:cs typeface="+mn-cs"/>
                        </a:rPr>
                        <a:t>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a:t>
            </a:r>
            <a:r>
              <a:rPr lang="ru-RU" sz="2800" dirty="0" smtClean="0">
                <a:solidFill>
                  <a:srgbClr val="002060"/>
                </a:solidFill>
              </a:rPr>
              <a:t>СТК Камчатского </a:t>
            </a:r>
            <a:r>
              <a:rPr lang="ru-RU" sz="2800" dirty="0" smtClean="0">
                <a:solidFill>
                  <a:srgbClr val="002060"/>
                </a:solidFill>
              </a:rPr>
              <a:t>края (в т.ч. потенциальные),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a:t>
            </a:r>
            <a:r>
              <a:rPr lang="ru-RU" sz="2800" dirty="0" smtClean="0">
                <a:solidFill>
                  <a:srgbClr val="002060"/>
                </a:solidFill>
              </a:rPr>
              <a:t>произошедшие </a:t>
            </a:r>
            <a:r>
              <a:rPr lang="ru-RU" sz="2800" dirty="0" smtClean="0">
                <a:solidFill>
                  <a:srgbClr val="002060"/>
                </a:solidFill>
              </a:rPr>
              <a:t>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2808929"/>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7432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a:r>
                        <a:rPr lang="ru-RU" sz="1050" b="0" i="0" u="none" strike="noStrike" kern="1200" dirty="0" smtClean="0">
                          <a:solidFill>
                            <a:srgbClr val="000000"/>
                          </a:solidFill>
                          <a:latin typeface="+mn-lt"/>
                          <a:ea typeface="+mn-ea"/>
                          <a:cs typeface="+mn-cs"/>
                        </a:rPr>
                        <a:t>Апрель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ФГКУ «Отряд федеральной противопожарной службы по Камчатскому краю» </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050" b="0" i="0" u="none" strike="noStrike" kern="1200" dirty="0" smtClean="0">
                          <a:solidFill>
                            <a:srgbClr val="000000"/>
                          </a:solidFill>
                          <a:latin typeface="+mn-lt"/>
                          <a:ea typeface="+mn-ea"/>
                          <a:cs typeface="+mn-cs"/>
                        </a:rPr>
                        <a:t>Не урегулирован вопрос с протоколом разногласий к коллективному договору</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предприятия ФГКУ «Отряд федеральной противопожарной службы по Камчатскому краю»</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ФГКУ «Отряд федеральной противопожарной службы по Камчатскому краю»</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социального развития и труда Камчатского края</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Проводятся переговоры с Министерством социального развития и труда Камчатского края, планируется встреча с начальником Главного управления МЧС России по Камчатскому краю. </a:t>
                      </a:r>
                      <a:endParaRPr lang="ru-RU" sz="1050" b="0" i="0" u="none" strike="noStrike" kern="1200" dirty="0" smtClean="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1112837"/>
            <a:ext cx="8915400" cy="4525963"/>
          </a:xfrm>
        </p:spPr>
        <p:txBody>
          <a:bodyPr>
            <a:normAutofit fontScale="25000" lnSpcReduction="20000"/>
          </a:bodyPr>
          <a:lstStyle/>
          <a:p>
            <a:pPr algn="just">
              <a:buNone/>
            </a:pPr>
            <a:r>
              <a:rPr lang="ru-RU" sz="6200" dirty="0" smtClean="0">
                <a:solidFill>
                  <a:srgbClr val="002060"/>
                </a:solidFill>
              </a:rPr>
              <a:t>		</a:t>
            </a:r>
            <a:r>
              <a:rPr lang="ru-RU" sz="8000" dirty="0" smtClean="0">
                <a:solidFill>
                  <a:srgbClr val="002060"/>
                </a:solidFill>
              </a:rPr>
              <a:t>Распоряжением </a:t>
            </a:r>
            <a:r>
              <a:rPr lang="ru-RU" sz="8000" dirty="0" smtClean="0">
                <a:solidFill>
                  <a:srgbClr val="002060"/>
                </a:solidFill>
              </a:rPr>
              <a:t>Правительства РФ определены регионы России для приоритетного привлечения трудовых ресурсов. </a:t>
            </a:r>
            <a:r>
              <a:rPr lang="ru-RU" sz="8000" dirty="0" smtClean="0">
                <a:solidFill>
                  <a:srgbClr val="002060"/>
                </a:solidFill>
              </a:rPr>
              <a:t>В перечень включены 15 субъектов РФ, которые заявили о потребности в реализации региональных программ повышения мобильности трудовых ресурсов и выразили готовность финансировать эти программы. Об этом сообщили 23 апреля 2015 года в пресс-службе кабинета министров РФ. В целом в этих субъектах Федерации заявленная работодателями потребность в работниках (223,5 тыс. человек) для реализации инвестиционных проектов превышает численность безработных граждан и работников, предполагаемых к увольнению (178,9 тыс. человек). Принятое решение позволит регионам, включённым в перечень, начать исполнение региональных программ повышения мобильности трудовых ресурсов и привлечь около 3,3 тыс. человек для реализации около 70 инвестиционных проектов. Перечень субъектов РФ, привлечение трудовых ресурсов в которые является приоритетным: Амурская область, Архангельская область, Забайкальский край, Калужская область, Камчатский край, Красноярский край, Липецкая область, Магаданская область, Мурманская область, Новосибирская область, Пермский край, Приморский край, Хабаровский край, Ульяновская область, Чукотский автономный округ. </a:t>
            </a:r>
          </a:p>
          <a:p>
            <a:pPr algn="just">
              <a:buNone/>
            </a:pPr>
            <a:r>
              <a:rPr lang="ru-RU" sz="8000" dirty="0" smtClean="0">
                <a:solidFill>
                  <a:srgbClr val="002060"/>
                </a:solidFill>
              </a:rPr>
              <a:t>		</a:t>
            </a:r>
            <a:endParaRPr lang="ru-RU" sz="8000" dirty="0" smtClean="0">
              <a:solidFill>
                <a:srgbClr val="002060"/>
              </a:solidFill>
            </a:endParaRPr>
          </a:p>
          <a:p>
            <a:pPr algn="just">
              <a:buNone/>
            </a:pPr>
            <a:r>
              <a:rPr lang="ru-RU" sz="8000" dirty="0" smtClean="0">
                <a:solidFill>
                  <a:srgbClr val="002060"/>
                </a:solidFill>
              </a:rPr>
              <a:t>		</a:t>
            </a:r>
            <a:endParaRPr lang="ru-RU" sz="8000" dirty="0" smtClean="0">
              <a:solidFill>
                <a:srgbClr val="002060"/>
              </a:solidFill>
            </a:endParaRP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1036637"/>
            <a:ext cx="8915400" cy="4525963"/>
          </a:xfrm>
        </p:spPr>
        <p:txBody>
          <a:bodyPr>
            <a:normAutofit fontScale="25000" lnSpcReduction="20000"/>
          </a:bodyPr>
          <a:lstStyle/>
          <a:p>
            <a:pPr algn="just">
              <a:buNone/>
            </a:pPr>
            <a:r>
              <a:rPr lang="ru-RU" sz="6200" dirty="0" smtClean="0">
                <a:solidFill>
                  <a:srgbClr val="002060"/>
                </a:solidFill>
              </a:rPr>
              <a:t>		</a:t>
            </a:r>
            <a:r>
              <a:rPr lang="ru-RU" sz="8000" dirty="0" smtClean="0">
                <a:solidFill>
                  <a:srgbClr val="002060"/>
                </a:solidFill>
              </a:rPr>
              <a:t>	</a:t>
            </a:r>
            <a:r>
              <a:rPr lang="ru-RU" sz="8000" dirty="0" smtClean="0">
                <a:solidFill>
                  <a:srgbClr val="002060"/>
                </a:solidFill>
              </a:rPr>
              <a:t> 23 апреля 2015 года Премьер-министр РФ Д. Медведев на заседании Правительства РФ огласил решение о возврате накопительной части пенсии в систему обязательного пенсионного страхования. Федерация независимых профсоюзов России продолжает настаивать на том, что накопительная часть пенсии должна иметь сугубо добровольную основу. Об этом заявил руководитель департамента социального развития ФНПР К. Добромыслов. Премьер-министр РФ Д. Медведев, объясняя решение Правительства РФ, говорил о том, что «пенсионные средства должны быть источником длинных инвестиций для экономики». Эксперт из ФНПР, в свою очередь, считает, что капиталоемкость потенциальных финансовых проектов, в которые можно было бы вложить полученные НПФ пенсионные средства, не позволит получить такую доходность, чтобы пенсионные накопления россиян не обесценились и сохранили покупательную способность на протяжение 40 - 50 лет. «Для того, чтобы этот механизм заработал в полном объеме, или будущие пенсии хотя бы сохраняли покупательную способность, годовой рост валового внутреннего продукта (ВВП) России должен составлять хотя бы 7 - 10%» - считает К. Добромыслов. При этом рост ВВП России по итогам 2014 года, согласно данным Росстата, составил 0,6%. </a:t>
            </a:r>
            <a:endParaRPr lang="ru-RU" sz="8000" dirty="0" smtClean="0">
              <a:solidFill>
                <a:srgbClr val="002060"/>
              </a:solidFill>
            </a:endParaRPr>
          </a:p>
          <a:p>
            <a:pPr algn="just">
              <a:buNone/>
            </a:pPr>
            <a:r>
              <a:rPr lang="ru-RU" sz="8000" dirty="0" smtClean="0">
                <a:solidFill>
                  <a:srgbClr val="002060"/>
                </a:solidFill>
              </a:rPr>
              <a:t>	</a:t>
            </a:r>
            <a:r>
              <a:rPr lang="ru-RU" sz="8000" dirty="0" smtClean="0">
                <a:solidFill>
                  <a:srgbClr val="002060"/>
                </a:solidFill>
              </a:rPr>
              <a:t>	</a:t>
            </a:r>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960437"/>
            <a:ext cx="8915400" cy="4525963"/>
          </a:xfrm>
        </p:spPr>
        <p:txBody>
          <a:bodyPr>
            <a:normAutofit fontScale="25000" lnSpcReduction="20000"/>
          </a:bodyPr>
          <a:lstStyle/>
          <a:p>
            <a:pPr algn="just">
              <a:buNone/>
            </a:pPr>
            <a:r>
              <a:rPr lang="ru-RU" sz="8000" dirty="0" smtClean="0">
                <a:solidFill>
                  <a:srgbClr val="002060"/>
                </a:solidFill>
              </a:rPr>
              <a:t>	</a:t>
            </a:r>
            <a:r>
              <a:rPr lang="ru-RU" sz="8000" dirty="0" smtClean="0">
                <a:solidFill>
                  <a:srgbClr val="002060"/>
                </a:solidFill>
              </a:rPr>
              <a:t>	Министерство </a:t>
            </a:r>
            <a:r>
              <a:rPr lang="ru-RU" sz="8000" dirty="0" smtClean="0">
                <a:solidFill>
                  <a:srgbClr val="002060"/>
                </a:solidFill>
              </a:rPr>
              <a:t>финансов РФ обратилось к Правительству РФ с просьбой по оптимизации расходов на содержание медицинских, образовательных и социальных учреждений. </a:t>
            </a:r>
            <a:r>
              <a:rPr lang="ru-RU" sz="8000" dirty="0" smtClean="0">
                <a:solidFill>
                  <a:srgbClr val="002060"/>
                </a:solidFill>
              </a:rPr>
              <a:t>По словам сотрудников Министерства финансов РФ, расходы на содержание бюджетного сектора слишком велики, особенно по сравнению с его производительностью труда. В ведомстве считают, что штат сотрудников, занятых в бюджетной сфере, неоправданно велик. В РФ число бюджетников значительно превышает количество сотрудников, занятых в аналогичных сферах в развитых странах. Также сообщается, что увеличение зарплат работников социальной сферы, происходящее в последнее время, не повлияло на качество оказываемых ими услуг. </a:t>
            </a:r>
            <a:r>
              <a:rPr lang="ru-RU" sz="8000" dirty="0" smtClean="0">
                <a:solidFill>
                  <a:srgbClr val="002060"/>
                </a:solidFill>
              </a:rPr>
              <a:t>Представители Министерства финансов считают, что необходимо провести слияние некоторых малозагруженных государственных ведомств. </a:t>
            </a:r>
            <a:r>
              <a:rPr lang="ru-RU" sz="8000" dirty="0" smtClean="0">
                <a:solidFill>
                  <a:srgbClr val="002060"/>
                </a:solidFill>
              </a:rPr>
              <a:t>А невостребованное после их объединения имущество распродать. Также в Министерстве финансов предложили во всех регионах начать процесс слияния школ и детских садов, который в настоящее время с успехом реализуется в Москве. Министр здравоохранения РФ В. Скворцова, комментируя обращение Министерства финансов, сообщила, что вопрос экономического благосостояния страны не должен решаться за счет урезания финансирования бюджетных организаций. Она также отметила, что в ее ведомстве, наоборот, рассчитывают на развитие сферы медицины. </a:t>
            </a: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5" name="Содержимое 4"/>
          <p:cNvGraphicFramePr>
            <a:graphicFrameLocks noGrp="1"/>
          </p:cNvGraphicFramePr>
          <p:nvPr>
            <p:ph idx="1"/>
          </p:nvPr>
        </p:nvGraphicFramePr>
        <p:xfrm>
          <a:off x="0" y="1143000"/>
          <a:ext cx="5822576" cy="52443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4"/>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a:t>
            </a:r>
            <a:r>
              <a:rPr lang="ru-RU" sz="2800" dirty="0" smtClean="0">
                <a:solidFill>
                  <a:srgbClr val="002060"/>
                </a:solidFill>
              </a:rPr>
              <a:t>Распределения актуальных СТК по отраслям и основные причины СТК в Камчатском крае </a:t>
            </a:r>
            <a:endParaRPr lang="ru-RU" sz="2800" dirty="0">
              <a:solidFill>
                <a:srgbClr val="002060"/>
              </a:solidFill>
            </a:endParaRPr>
          </a:p>
        </p:txBody>
      </p:sp>
    </p:spTree>
  </p:cSld>
  <p:clrMapOvr>
    <a:masterClrMapping/>
  </p:clrMapOvr>
  <p:transition spd="slow">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1867</TotalTime>
  <Words>2219</Words>
  <PresentationFormat>Экран (4:3)</PresentationFormat>
  <Paragraphs>316</Paragraphs>
  <Slides>18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  Федерация профсоюзов Камчатки   Бюллетень  проекта «Социально-трудовые конфликты  в Камчатском крае»   </vt:lpstr>
      <vt:lpstr>Слайд 2</vt:lpstr>
      <vt:lpstr>Слайд 3</vt:lpstr>
      <vt:lpstr>Слайд 4</vt:lpstr>
      <vt:lpstr>Слайд 5</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Слайд 17</vt:lpstr>
      <vt:lpstr>Федерация профсоюзов Камчатки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202</cp:revision>
  <dcterms:modified xsi:type="dcterms:W3CDTF">2015-05-07T03:14:39Z</dcterms:modified>
</cp:coreProperties>
</file>