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5"/>
  </p:notesMasterIdLst>
  <p:sldIdLst>
    <p:sldId id="256" r:id="rId2"/>
    <p:sldId id="269" r:id="rId3"/>
    <p:sldId id="275" r:id="rId4"/>
    <p:sldId id="274" r:id="rId5"/>
    <p:sldId id="285" r:id="rId6"/>
    <p:sldId id="279" r:id="rId7"/>
    <p:sldId id="280" r:id="rId8"/>
    <p:sldId id="281" r:id="rId9"/>
    <p:sldId id="282" r:id="rId10"/>
    <p:sldId id="284" r:id="rId11"/>
    <p:sldId id="286" r:id="rId12"/>
    <p:sldId id="270" r:id="rId13"/>
    <p:sldId id="283" r:id="rId1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808" autoAdjust="0"/>
    <p:restoredTop sz="98483" autoAdjust="0"/>
  </p:normalViewPr>
  <p:slideViewPr>
    <p:cSldViewPr>
      <p:cViewPr>
        <p:scale>
          <a:sx n="77" d="100"/>
          <a:sy n="77" d="100"/>
        </p:scale>
        <p:origin x="-486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768E-2"/>
          <c:y val="0.14455458847579891"/>
          <c:w val="0.63787179420243212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-4.3890710915581145E-2"/>
                  <c:y val="-0.12631891865402653"/>
                </c:manualLayout>
              </c:layout>
              <c:showPercent val="1"/>
            </c:dLbl>
            <c:dLbl>
              <c:idx val="6"/>
              <c:layout>
                <c:manualLayout>
                  <c:x val="1.1881510863920102E-2"/>
                  <c:y val="5.9633666917540053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Связь</c:v>
                </c:pt>
                <c:pt idx="3">
                  <c:v>Торговля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3.4</c:v>
                </c:pt>
                <c:pt idx="1">
                  <c:v>2</c:v>
                </c:pt>
                <c:pt idx="2">
                  <c:v>0.3000000000000001</c:v>
                </c:pt>
                <c:pt idx="3">
                  <c:v>0.21000000000000005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Связь</c:v>
                </c:pt>
                <c:pt idx="3">
                  <c:v>Торговля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1853"/>
          <c:y val="0.17715230124892531"/>
          <c:w val="0.20307626727414119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3"/>
              <c:layout>
                <c:manualLayout>
                  <c:x val="9.5474251742330332E-2"/>
                  <c:y val="1.5925088476223464E-2"/>
                </c:manualLayout>
              </c:layout>
              <c:showPercent val="1"/>
            </c:dLbl>
            <c:dLbl>
              <c:idx val="4"/>
              <c:layout>
                <c:manualLayout>
                  <c:x val="8.0789168180900525E-2"/>
                  <c:y val="1.8723174309093836E-2"/>
                </c:manualLayout>
              </c:layout>
              <c:showPercent val="1"/>
            </c:dLbl>
            <c:dLbl>
              <c:idx val="5"/>
              <c:layout>
                <c:manualLayout>
                  <c:x val="3.5050732365907021E-2"/>
                  <c:y val="4.8542206773090235E-2"/>
                </c:manualLayout>
              </c:layout>
              <c:showPercent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Лист1!$A$2:$A$7</c:f>
              <c:strCache>
                <c:ptCount val="6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</c:v>
                </c:pt>
                <c:pt idx="3">
                  <c:v>нарушение  охраны труда</c:v>
                </c:pt>
                <c:pt idx="4">
                  <c:v>реорганизация предприятия</c:v>
                </c:pt>
                <c:pt idx="5">
                  <c:v>смена руководителя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5</c:v>
                </c:pt>
                <c:pt idx="1">
                  <c:v>5</c:v>
                </c:pt>
                <c:pt idx="2">
                  <c:v>2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177"/>
          <c:y val="7.247549019607849E-2"/>
          <c:w val="0.6959130507622715"/>
          <c:h val="0.32139738542297797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13.02.2015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2/13/2015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pic>
        <p:nvPicPr>
          <p:cNvPr id="6" name="Рисунок 5" descr="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781800" y="3200400"/>
            <a:ext cx="5181600" cy="34575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0" y="6211669"/>
            <a:ext cx="9144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02 (02) по состоянию на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февраля 2015г.</a:t>
            </a: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426369">
            <a:off x="845152" y="2301083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6868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января 2015г.  по 15 февраля 2015г…………………………………………….……………....4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месяцев…………………………………………………………………….…….…………6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крае……………………………………..….…12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V.</a:t>
            </a:r>
            <a:r>
              <a:rPr lang="ru-RU" sz="36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января 2015г.  по 15 февраля 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447800"/>
          <a:ext cx="8991600" cy="3048000"/>
        </p:xfrm>
        <a:graphic>
          <a:graphicData uri="http://schemas.openxmlformats.org/drawingml/2006/table">
            <a:tbl>
              <a:tblPr/>
              <a:tblGrid>
                <a:gridCol w="1554539"/>
                <a:gridCol w="1264861"/>
                <a:gridCol w="1219200"/>
                <a:gridCol w="2438400"/>
                <a:gridCol w="25146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8291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Работники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ООО «Теплоэффект», ООО «Теплоресурс», ООО «Теплорезерв»</a:t>
                      </a: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требуют отмены 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снижения заработной платы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ООО «Теплоэффект», ООО «Теплоресурс», ООО «Теплорезерв».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и снижение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размера заработной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платы</a:t>
                      </a:r>
                      <a:endParaRPr lang="ru-RU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предприятий ООО "Теплорезерв", ООО "Теплоресурс", ООО "Теплоэффект"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ООО "Теплорезерв", ООО "Теплоресурс", ООО "Теплоэффект«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Городская дума ПКГО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Вопрос о сложном финансово-экономическом состоянии предприятия рассматривался на заседании Думы Петропавловск-Камчатского городского округа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января 2015г.  по 15 февраля 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352693"/>
          <a:ext cx="8991600" cy="4411599"/>
        </p:xfrm>
        <a:graphic>
          <a:graphicData uri="http://schemas.openxmlformats.org/drawingml/2006/table">
            <a:tbl>
              <a:tblPr/>
              <a:tblGrid>
                <a:gridCol w="1371600"/>
                <a:gridCol w="1543162"/>
                <a:gridCol w="1263065"/>
                <a:gridCol w="2311763"/>
                <a:gridCol w="250201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04462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Государственная морская инспекция СВПУ БО ФСБ РФ</a:t>
                      </a:r>
                    </a:p>
                    <a:p>
                      <a:pPr algn="ct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требуют не нарушать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ТК РФ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Государственная морская инспекция СВПУ БО ФСБ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сокращение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Государственной морской инспекции СВПУ БО ФСБ РФ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Активная поддержка участников: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первичная профсоюзная организация «Государственная морская инспекция СВПУ БО ФСБ РФ профессионального союза работников органов безопасности РФ» 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Государственной морской инспекции СВПУ БО ФСБ РФ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Президента РФ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Профсоюз работников органов безопасности РФ</a:t>
                      </a:r>
                    </a:p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Объединенный комитет профсоюзов Пограничной службы ФСБ России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письмо в Объединенный комитет профсоюзов Пограничной службы ФСБ России в г. Москву о пересмотре решения о сокращении гражданских сотрудников в должности госинспекторов,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коллективное обращение в адрес Президента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РФ.</a:t>
                      </a:r>
                      <a:endParaRPr lang="ru-RU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11162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rgbClr val="002060"/>
                </a:solidFill>
              </a:rPr>
              <a:t>V</a:t>
            </a:r>
            <a:r>
              <a:rPr lang="ru-RU" sz="24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76200" y="609600"/>
          <a:ext cx="8991600" cy="6099152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14400"/>
                <a:gridCol w="1372937"/>
                <a:gridCol w="1231116"/>
                <a:gridCol w="2224082"/>
                <a:gridCol w="1737872"/>
                <a:gridCol w="1511193"/>
              </a:tblGrid>
              <a:tr h="50145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3047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Январь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Давление на членов профсоюза, невосприятие профсоюзного комитета руководителем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  <a:endParaRPr lang="ru-RU" sz="1050" b="0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</a:t>
                      </a:r>
                      <a:r>
                        <a:rPr lang="ru-RU" sz="105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 организация профсоюза агропромышленного комплекса РФ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Администрация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УМП ОПХ «Заречное»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Губернатор Камчатского края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Елизовского муниципального района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Министерство сельского хозяйства РФ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Обращение к Губернатору Камчатского края, в Администрацию 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Елизовского муниципального района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, к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Главе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Елизовского муниципального района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,  направление писем в Министерство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сельского хозяйства РФ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Руководитель улучшает условия работы, ведутся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переговоры по внесению изменений в коллективный договор с целью добиться установления 100-процентной оплаты проезда,</a:t>
                      </a:r>
                      <a:r>
                        <a:rPr lang="ru-RU" sz="105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работники, </a:t>
                      </a:r>
                      <a:endParaRPr lang="ru-RU" sz="105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повышению заработной платы работникам.</a:t>
                      </a:r>
                    </a:p>
                    <a:p>
                      <a:pPr algn="ctr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в стадии завершения.</a:t>
                      </a:r>
                      <a:endParaRPr lang="ru-RU" sz="10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1878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Май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ООО «Центр»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</a:t>
                      </a:r>
                    </a:p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ООО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"Мишенное"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Выплата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зарплаты с задержками и (или) снижением,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нарушения норм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охраны труда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предприятий ООО "Теплорезерв", ООО "Теплоресурс", ООО "Теплоэффект", ООО "Центр" и ООО "Мишенное"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Общероссийского профсоюза работников жизнеобеспечения. </a:t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ООО "Теплорезерв", ООО "Теплоресурс", ООО "Теплоэффект", ООО "Центр" и ООО "Мишенное" </a:t>
                      </a:r>
                    </a:p>
                    <a:p>
                      <a:pPr algn="l" fontAlgn="b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-Администрация Петропавловска-Камчатского ГО</a:t>
                      </a:r>
                      <a:b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Министерство ЖКХ и энергетики Камчатского края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Обращение к</a:t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Губернатору Камчатского края,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 Главе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Петропавловск-Камчатского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ГО,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к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Председателю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Федерации профсоюзов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Камчатки.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Была создана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рабочая группа из состава профкомов предприятий, администрации 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Камчатской краевой организации Общероссийского профсоюза работников жизнеобеспечения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18.06.14  подписан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Соглашение погашении задолженности и график погашения задолженности перед работниками.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На основании данного Соглашения была произведена выплата заработной платы работникам. 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  <a:endParaRPr lang="ru-RU" sz="105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228600" y="838200"/>
          <a:ext cx="8686801" cy="573087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089997"/>
                <a:gridCol w="1043603"/>
                <a:gridCol w="1136391"/>
                <a:gridCol w="2292609"/>
                <a:gridCol w="1905000"/>
                <a:gridCol w="1219201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Причина возникновения СТК 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1398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Май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ОАО "Камчатавтодор"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платы, неоплата проезда в отпуск, отсутствие компенсаций за работу на Крайнем Севере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ОАО «Камчатавтодор»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организация профсоюза работников транспорта, геолого-добывающих и производственных отраслей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Администрация ОАО «Камчатавтодор»</a:t>
                      </a:r>
                    </a:p>
                    <a:p>
                      <a:pPr algn="l" fontAlgn="b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Петропавловска-Камчатского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Администрация  Камчатского края 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Прокуратура Камчатского края </a:t>
                      </a:r>
                    </a:p>
                    <a:p>
                      <a:pPr algn="l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-Прокуратура Мильковского района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- Прокуратура Петропавловска-Камчатского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 К Губернатору Камчатского края, в Прокуратуру Петропавловска-Камчатского, Прокуратуру Мильковского района, Прокуратура Камчатского края. 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Администрацию Петропавловска-Камчатского,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Камчатского края .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по заработной плате, 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Конфликт в стадии завершения.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384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Август 2014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Камчатский театр драмы и комедии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Смена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руководителя, внутренний конфликт, угроза сокращения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Камчатского театра драмы и комедии 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</a:t>
                      </a:r>
                      <a:endParaRPr lang="ru-RU" sz="1050" b="1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b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Камчатского театра драмы и комедии</a:t>
                      </a:r>
                    </a:p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Были проведены консультации и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работа профсоюзного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комитета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 поддержке Камчатской краевой организации профсоюза работников культуры РФ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 заключению коллективного договора.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785149"/>
          <a:ext cx="8839200" cy="569185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1905000"/>
                <a:gridCol w="1981200"/>
                <a:gridCol w="1905000"/>
              </a:tblGrid>
              <a:tr h="5780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12375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Сентябрь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Реорганизация предприятия, угроза сокращения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Камчатская краевая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организация профсоюза агропромышленного комплекса РФ 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Председатель Федерации профсоюзов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Камчатки</a:t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Администрация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консультации и встречи работников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 СХП КК «Пионерское»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 с Председателем профсоюзов Камчатки, профсоюзные проверки.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/>
                      </a:r>
                      <a:b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Достигнута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договоренность с руководителем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. </a:t>
                      </a:r>
                    </a:p>
                    <a:p>
                      <a:pPr algn="ctr" fontAlgn="b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в стадии завершения.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8013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Октябрь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Петропавловский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Водоканал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Задержка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по заработной плате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Петропавловского Водоканал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Петропавловского Водоканала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3. Администрация Петропавловска-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Камчатского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>
                        <a:buFontTx/>
                        <a:buChar char="-"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Правительство Камчатского края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Министерство ЖКХ 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и энергетики Камчатского края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- Прокуратура Петропавловска-Камчатского 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прокуратуру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Петропавловска-Камчатского, </a:t>
                      </a:r>
                    </a:p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Администрацию Петропавловска-Камчатского и Камчатского края, обращение в Министерство ЖКХ и энергетики Камчатского края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жизнеобеспечения. По итогам данного соглашения произведены выплаты заработной платы за октябрь.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завершен.</a:t>
                      </a:r>
                      <a:endParaRPr lang="ru-RU" sz="105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914400"/>
          <a:ext cx="8763000" cy="579119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359297"/>
                <a:gridCol w="885225"/>
                <a:gridCol w="965701"/>
                <a:gridCol w="2092350"/>
                <a:gridCol w="2172826"/>
                <a:gridCol w="1287601"/>
              </a:tblGrid>
              <a:tr h="55137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Ноябрь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Клубное объединение ЦК «Талант»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Оптимизация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штатного расписания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объединение должностей,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угроза сокращения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Клубного объединение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Клубного объединения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Министерство культуры по Камчатскому краю</a:t>
                      </a:r>
                    </a:p>
                    <a:p>
                      <a:pPr algn="l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У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правление культуры, спорта и молодежной политики Елизовского муниципального района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199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Ликвидация предприятия, сокращение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Противоборствующие стороны: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 Работники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ФГУП «Атомохрана»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ФГУП «Атомохрана»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</a:t>
                      </a:r>
                    </a:p>
                    <a:p>
                      <a:pPr algn="ctr" fontAlgn="t"/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По результатам совместной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работы  всем работникам ликвидируемого предприятия предоставлены новые рабочие места.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завершен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382001" cy="564512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107057"/>
                <a:gridCol w="869830"/>
                <a:gridCol w="948906"/>
                <a:gridCol w="2055962"/>
                <a:gridCol w="2135038"/>
                <a:gridCol w="1265208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ГКАУ «Охрана камчатских лесов»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Сокращение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штата, снижение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ГКАУ  «Охрана Камчатских лесов»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транспорта, геолого-добывающих и производственных отраслей,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ГКАУ  «Охрана Камчатских лесов»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Была проведена активная работа, консультации с Председателем Камчатской краевой организации профсоюза работников транспорта, геолого-добывающих и производственных отраслей и Председателем Федерации профсоюзов Камчатки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Сокращение снизилось до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3 человек, вместо планируемых 20, размер заработной платы был увеличен.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в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стадии завершения.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2014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задолженность по заработной плате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Оказаны юридические консультации, была проведена встреча с Министром имущественных и земельных отношений.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в стадии завершения.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края, 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64512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986287"/>
                <a:gridCol w="948906"/>
                <a:gridCol w="2789207"/>
                <a:gridCol w="1752600"/>
                <a:gridCol w="11430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и снижение размера заработной платы</a:t>
                      </a:r>
                      <a:endParaRPr lang="ru-RU" sz="105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предприятий ООО "Теплорезерв", ООО "Теплоресурс", ООО "Теплоэффект"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ООО "Теплорезерв", ООО "Теплоресурс", ООО "Теплоэффект«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Городская дума ПКГО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Вопрос о сложном финансово-экономическом состоянии предприятия рассматривался на заседании Думы Петропавловск-Камчатского городского округа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развивается.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Государственная морская инспекция СВПУ БО ФСБ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сокращение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Государственной морской инспекции СВПУ БО ФСБ РФ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первичная профсоюзная организация «Государственная морская инспекция СВПУ БО ФСБ РФ профессионального союза работников органов безопасности РФ» 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Государственной морской инспекции СВПУ БО ФСБ РФ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Президента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Профсоюз работников органов безопасности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Объединенный комитет профсоюзов Пограничной службы ФСБ России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письмо в Объединенный комитет профсоюзов Пограничной службы ФСБ России в г. Москву о пересмотре решения о сокращении гражданских сотрудников в должности госинспекторов,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коллективное обращение в адрес Президента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РФ.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Конфликт развивается.</a:t>
                      </a:r>
                    </a:p>
                    <a:p>
                      <a:pPr algn="ctr" fontAlgn="t"/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VI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1796</TotalTime>
  <Words>1698</Words>
  <PresentationFormat>Экран (4:3)</PresentationFormat>
  <Paragraphs>250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Слайд 5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V. СТК Камчатского края, произошедшие за последние 12 месяцев</vt:lpstr>
      <vt:lpstr>Слайд 12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192</cp:revision>
  <dcterms:modified xsi:type="dcterms:W3CDTF">2015-02-12T23:36:37Z</dcterms:modified>
</cp:coreProperties>
</file>