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14"/>
  </p:notesMasterIdLst>
  <p:sldIdLst>
    <p:sldId id="256" r:id="rId2"/>
    <p:sldId id="269" r:id="rId3"/>
    <p:sldId id="275" r:id="rId4"/>
    <p:sldId id="274" r:id="rId5"/>
    <p:sldId id="285" r:id="rId6"/>
    <p:sldId id="279" r:id="rId7"/>
    <p:sldId id="280" r:id="rId8"/>
    <p:sldId id="281" r:id="rId9"/>
    <p:sldId id="282" r:id="rId10"/>
    <p:sldId id="284" r:id="rId11"/>
    <p:sldId id="270" r:id="rId12"/>
    <p:sldId id="283" r:id="rId1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99"/>
    <a:srgbClr val="9C8214"/>
    <a:srgbClr val="CC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808" autoAdjust="0"/>
    <p:restoredTop sz="98483" autoAdjust="0"/>
  </p:normalViewPr>
  <p:slideViewPr>
    <p:cSldViewPr>
      <p:cViewPr>
        <p:scale>
          <a:sx n="77" d="100"/>
          <a:sy n="77" d="100"/>
        </p:scale>
        <p:origin x="-486" y="-2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Распределение актуальных СТК по </a:t>
            </a:r>
            <a:r>
              <a:rPr lang="ru-RU" dirty="0" smtClean="0">
                <a:solidFill>
                  <a:srgbClr val="002060"/>
                </a:solidFill>
              </a:rPr>
              <a:t>отраслям</a:t>
            </a:r>
            <a:endParaRPr lang="ru-RU" dirty="0">
              <a:solidFill>
                <a:srgbClr val="002060"/>
              </a:solidFill>
            </a:endParaRP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4091014011667754E-2"/>
          <c:y val="0.14455458847579891"/>
          <c:w val="0.63787179420243145"/>
          <c:h val="0.672962428435214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Распределение актуальных СТК по отрослям</c:v>
                </c:pt>
              </c:strCache>
            </c:strRef>
          </c:tx>
          <c:dLbls>
            <c:dLbl>
              <c:idx val="2"/>
              <c:layout>
                <c:manualLayout>
                  <c:x val="-3.6169386196075411E-2"/>
                  <c:y val="-0.12295358455084926"/>
                </c:manualLayout>
              </c:layout>
              <c:showPercent val="1"/>
            </c:dLbl>
            <c:dLbl>
              <c:idx val="3"/>
              <c:layout>
                <c:manualLayout>
                  <c:x val="-4.3890710915581048E-2"/>
                  <c:y val="-0.12631891865402653"/>
                </c:manualLayout>
              </c:layout>
              <c:showPercent val="1"/>
            </c:dLbl>
            <c:dLbl>
              <c:idx val="6"/>
              <c:layout>
                <c:manualLayout>
                  <c:x val="1.1881510863920081E-2"/>
                  <c:y val="5.9633666917539949E-2"/>
                </c:manualLayout>
              </c:layout>
              <c:showPercent val="1"/>
            </c:dLbl>
            <c:dLbl>
              <c:idx val="7"/>
              <c:delete val="1"/>
            </c:dLbl>
            <c:txPr>
              <a:bodyPr/>
              <a:lstStyle/>
              <a:p>
                <a:pPr>
                  <a:defRPr sz="12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Лист1!$A$2:$A$8</c:f>
              <c:strCache>
                <c:ptCount val="7"/>
                <c:pt idx="0">
                  <c:v>ЖКХ</c:v>
                </c:pt>
                <c:pt idx="1">
                  <c:v>АПК</c:v>
                </c:pt>
                <c:pt idx="2">
                  <c:v>Связь</c:v>
                </c:pt>
                <c:pt idx="3">
                  <c:v>Торговля</c:v>
                </c:pt>
                <c:pt idx="4">
                  <c:v>Производство</c:v>
                </c:pt>
                <c:pt idx="5">
                  <c:v>Культура</c:v>
                </c:pt>
                <c:pt idx="6">
                  <c:v>Гос. учреждения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2.4</c:v>
                </c:pt>
                <c:pt idx="1">
                  <c:v>2</c:v>
                </c:pt>
                <c:pt idx="2">
                  <c:v>0.3000000000000001</c:v>
                </c:pt>
                <c:pt idx="3">
                  <c:v>0.21000000000000005</c:v>
                </c:pt>
                <c:pt idx="4">
                  <c:v>3</c:v>
                </c:pt>
                <c:pt idx="5">
                  <c:v>2</c:v>
                </c:pt>
                <c:pt idx="6">
                  <c:v>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Лист1!$A$2:$A$8</c:f>
              <c:strCache>
                <c:ptCount val="7"/>
                <c:pt idx="0">
                  <c:v>ЖКХ</c:v>
                </c:pt>
                <c:pt idx="1">
                  <c:v>АПК</c:v>
                </c:pt>
                <c:pt idx="2">
                  <c:v>Связь</c:v>
                </c:pt>
                <c:pt idx="3">
                  <c:v>Торговля</c:v>
                </c:pt>
                <c:pt idx="4">
                  <c:v>Производство</c:v>
                </c:pt>
                <c:pt idx="5">
                  <c:v>Культура</c:v>
                </c:pt>
                <c:pt idx="6">
                  <c:v>Гос. учреждения</c:v>
                </c:pt>
              </c:strCache>
            </c:strRef>
          </c:cat>
          <c:val>
            <c:numRef>
              <c:f>Лист1!$C$2:$C$9</c:f>
              <c:numCache>
                <c:formatCode>General</c:formatCode>
                <c:ptCount val="8"/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73366994265081753"/>
          <c:y val="0.17715230124892531"/>
          <c:w val="0.20307626727414119"/>
          <c:h val="0.35032424400111895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explosion val="25"/>
          <c:dLbls>
            <c:dLbl>
              <c:idx val="3"/>
              <c:layout>
                <c:manualLayout>
                  <c:x val="9.5474251742330332E-2"/>
                  <c:y val="1.5925088476223464E-2"/>
                </c:manualLayout>
              </c:layout>
              <c:showPercent val="1"/>
            </c:dLbl>
            <c:dLbl>
              <c:idx val="4"/>
              <c:layout>
                <c:manualLayout>
                  <c:x val="8.0789168180900525E-2"/>
                  <c:y val="1.8723174309093812E-2"/>
                </c:manualLayout>
              </c:layout>
              <c:showPercent val="1"/>
            </c:dLbl>
            <c:dLbl>
              <c:idx val="5"/>
              <c:layout>
                <c:manualLayout>
                  <c:x val="3.5050732365907021E-2"/>
                  <c:y val="4.8542206773090235E-2"/>
                </c:manualLayout>
              </c:layout>
              <c:showPercent val="1"/>
            </c:dLbl>
            <c:txPr>
              <a:bodyPr/>
              <a:lstStyle/>
              <a:p>
                <a:pPr>
                  <a:defRPr>
                    <a:solidFill>
                      <a:srgbClr val="FFCC00"/>
                    </a:solidFill>
                  </a:defRPr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Лист1!$A$2:$A$7</c:f>
              <c:strCache>
                <c:ptCount val="6"/>
                <c:pt idx="0">
                  <c:v>заработная плата</c:v>
                </c:pt>
                <c:pt idx="1">
                  <c:v>сокращение работников</c:v>
                </c:pt>
                <c:pt idx="2">
                  <c:v>давление на членов профсоюза</c:v>
                </c:pt>
                <c:pt idx="3">
                  <c:v>нарушение  охраны труда</c:v>
                </c:pt>
                <c:pt idx="4">
                  <c:v>реорганизация предприятия</c:v>
                </c:pt>
                <c:pt idx="5">
                  <c:v>смена руководителя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4</c:v>
                </c:pt>
                <c:pt idx="1">
                  <c:v>4</c:v>
                </c:pt>
                <c:pt idx="2">
                  <c:v>2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</c:ser>
        <c:dLbls>
          <c:showPercent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30213885523925127"/>
          <c:y val="7.247549019607849E-2"/>
          <c:w val="0.6959130507622715"/>
          <c:h val="0.32139738542297758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28.01.2015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1/28/2015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1/28/2015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1/28/2015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1/28/2015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1/28/2015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1/28/2015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1/28/2015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1/28/2015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1/28/2015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1/28/2015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1/28/2015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1/28/2015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pic>
        <p:nvPicPr>
          <p:cNvPr id="6" name="Рисунок 5" descr="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781800" y="3200400"/>
            <a:ext cx="5181600" cy="34575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7"/>
          <p:cNvSpPr txBox="1"/>
          <p:nvPr/>
        </p:nvSpPr>
        <p:spPr>
          <a:xfrm>
            <a:off x="0" y="6211669"/>
            <a:ext cx="91440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01 (01) по состоянию на 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января 2015г.</a:t>
            </a: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1426369">
            <a:off x="845152" y="2301083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6868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декабря 2014г.  по 15 января 2015г…………………………………………….……..4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края, произошедшие за последние 12 месяцев…………………………………………………………………….…….…………6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крае……………………………………..….…11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V.</a:t>
            </a:r>
            <a:r>
              <a:rPr lang="ru-RU" sz="3600" dirty="0" smtClean="0">
                <a:solidFill>
                  <a:srgbClr val="002060"/>
                </a:solidFill>
              </a:rPr>
              <a:t> Данные о Федерации профсоюзов Камчатки………………………...…12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декабря 2014г.  по 15 января 2015г.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/>
        </p:nvGraphicFramePr>
        <p:xfrm>
          <a:off x="76200" y="1295401"/>
          <a:ext cx="8991600" cy="5112639"/>
        </p:xfrm>
        <a:graphic>
          <a:graphicData uri="http://schemas.openxmlformats.org/drawingml/2006/table">
            <a:tbl>
              <a:tblPr/>
              <a:tblGrid>
                <a:gridCol w="1554539"/>
                <a:gridCol w="1360223"/>
                <a:gridCol w="1263065"/>
                <a:gridCol w="2311763"/>
                <a:gridCol w="2502010"/>
              </a:tblGrid>
              <a:tr h="56508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8291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Декабрь 2014</a:t>
                      </a:r>
                    </a:p>
                    <a:p>
                      <a:pPr algn="ctr" fontAlgn="t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Работники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ФГУП «Охрана Камчатских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лесов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»</a:t>
                      </a:r>
                    </a:p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требуют отмены приказа о сокращении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и снижении заработной платы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ФГУП «Охрана Камчатских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лесов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Снижение размера заработной платы,</a:t>
                      </a:r>
                    </a:p>
                    <a:p>
                      <a:pPr algn="ctr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сокращение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 Работники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ФГУП «Охрана труда»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профсоюза работников транспорта, геолого-добывающих и производственных отраслей, Председатель Федерации профсоюзов Камчатки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ФГУП «Охрана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Камчатских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лесов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Привлеченные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участники: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-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Прокуратура Петропавловска-Камчатского 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Была проведена прокурорская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проверка,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транспорта, геолого-добывающих и производственных отраслей оказала юридическую помощь работникам  ФГУП «Охрана Камчатских лесов», в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результате совместной работы с Председателем Федерации профсоюзов Камчатки сокращение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снизилось до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3 человек, вместо планируемых 20, размер заработной платы был увеличен.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9812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Декабрь 2014</a:t>
                      </a:r>
                    </a:p>
                    <a:p>
                      <a:pPr algn="ctr" fontAlgn="t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ФГУП «Атомохрана»</a:t>
                      </a:r>
                    </a:p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требуют предоставить рабочие места (ликвидация)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ФГУП «Атомохрана»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Ликвидация предприятия, сокращение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Работники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ФГУП «Атомохрана»</a:t>
                      </a:r>
                    </a:p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ФГУП «Атомохрана»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По результатам совместной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работы  всем работникам ликвидируемого предприятия предоставлены новые рабочие места.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декабря 2014г.  по 15 января 2015г.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/>
        </p:nvGraphicFramePr>
        <p:xfrm>
          <a:off x="76200" y="1352693"/>
          <a:ext cx="8991600" cy="2609707"/>
        </p:xfrm>
        <a:graphic>
          <a:graphicData uri="http://schemas.openxmlformats.org/drawingml/2006/table">
            <a:tbl>
              <a:tblPr/>
              <a:tblGrid>
                <a:gridCol w="1371600"/>
                <a:gridCol w="1543162"/>
                <a:gridCol w="1263065"/>
                <a:gridCol w="2311763"/>
                <a:gridCol w="2502010"/>
              </a:tblGrid>
              <a:tr h="56508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04462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Декабрь 2014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ГУП «</a:t>
                      </a:r>
                      <a:r>
                        <a:rPr lang="ru-RU" sz="12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Камчатпищепродукт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Реорганизация,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з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адолженность по заработной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плате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Работники ГУП «</a:t>
                      </a:r>
                      <a:r>
                        <a:rPr lang="ru-RU" sz="12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Камчатпищепродукт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»</a:t>
                      </a:r>
                    </a:p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20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государственных учреждений и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общественного обслуживания</a:t>
                      </a:r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ГУП «</a:t>
                      </a:r>
                      <a:r>
                        <a:rPr lang="ru-RU" sz="12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Камчатпищепродукт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Была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проведена встреча с Министром имущественных и земельных отношений по результатам которой была выплачена задолженность.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11162"/>
          </a:xfrm>
        </p:spPr>
        <p:txBody>
          <a:bodyPr>
            <a:noAutofit/>
          </a:bodyPr>
          <a:lstStyle/>
          <a:p>
            <a:r>
              <a:rPr lang="en-US" sz="2400" dirty="0" smtClean="0">
                <a:solidFill>
                  <a:srgbClr val="002060"/>
                </a:solidFill>
              </a:rPr>
              <a:t>V</a:t>
            </a:r>
            <a:r>
              <a:rPr lang="ru-RU" sz="2400" dirty="0" smtClean="0">
                <a:solidFill>
                  <a:srgbClr val="002060"/>
                </a:solidFill>
              </a:rPr>
              <a:t>. СТК Камчатского края, произошедшие за последние 12 месяцев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76200" y="609600"/>
          <a:ext cx="8991600" cy="6099152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14400"/>
                <a:gridCol w="1372937"/>
                <a:gridCol w="1231116"/>
                <a:gridCol w="2224082"/>
                <a:gridCol w="1737872"/>
                <a:gridCol w="1511193"/>
              </a:tblGrid>
              <a:tr h="50145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33047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Январь 2014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УМП ОПХ «Заречное»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Давление на членов профсоюза, невосприятие профсоюзного комитета руководителем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УМП ОПХ «Заречное» </a:t>
                      </a:r>
                      <a:endParaRPr lang="ru-RU" sz="1050" b="0" i="0" u="none" strike="noStrike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1.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Работники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УМП ОПХ «Заречное»</a:t>
                      </a:r>
                      <a:r>
                        <a:rPr lang="ru-RU" sz="105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Камчатская краевая организация профсоюза агропромышленного комплекса РФ</a:t>
                      </a:r>
                      <a:endParaRPr lang="ru-RU" sz="105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 Администрация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УМП ОПХ «Заречное» </a:t>
                      </a: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  <a:endParaRPr lang="ru-RU" sz="1050" b="0" i="0" u="none" strike="noStrike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 Губернатор Камчатского края</a:t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 Администрация Елизовского муниципального района</a:t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 Министерство сельского хозяйства РФ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Обращение к Губернатору Камчатского края, в Администрацию 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Елизовского муниципального района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, к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Главе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Елизовского муниципального района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,  направление писем в Министерство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сельского хозяйства РФ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Руководитель улучшает условия работы, ведутся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переговоры по внесению изменений в коллективный договор с целью добиться установления 100-процентной оплаты проезда,</a:t>
                      </a:r>
                      <a:r>
                        <a:rPr lang="ru-RU" sz="105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работники, </a:t>
                      </a:r>
                      <a:endParaRPr lang="ru-RU" sz="105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повышению заработной платы работникам.</a:t>
                      </a:r>
                    </a:p>
                    <a:p>
                      <a:pPr algn="ctr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Конфликт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в стадии завершения.</a:t>
                      </a:r>
                      <a:endParaRPr lang="ru-RU" sz="105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318787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Май 2014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ООО"Теплорезерв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",</a:t>
                      </a:r>
                    </a:p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ООО"Теплоресурс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", ООО "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Теплоэффект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»,</a:t>
                      </a:r>
                    </a:p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ООО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"Центр" и 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ООО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"Мишенное"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Выплата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зарплаты с задержками и (или) снижением,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нарушения норм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охраны труда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Работники предприятий ООО "Теплорезерв", ООО "Теплоресурс", ООО "Теплоэффект", ООО "Центр" и ООО "Мишенное" 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Общероссийского профсоюза работников жизнеобеспечения. </a:t>
                      </a:r>
                      <a:b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ООО "Теплорезерв", ООО "Теплоресурс", ООО "Теплоэффект", ООО "Центр" и ООО "Мишенное" </a:t>
                      </a:r>
                    </a:p>
                    <a:p>
                      <a:pPr algn="l" fontAlgn="b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-Администрация Петропавловска-Камчатского ГО</a:t>
                      </a:r>
                      <a:b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-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Министерство ЖКХ и энергетики Камчатского края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Обращение к</a:t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Губернатору Камчатского края,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 Главе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Петропавловск-Камчатского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ГО,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к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Председателю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Федерации профсоюзов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Камчатки.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Была создана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рабочая группа из состава профкомов предприятий, администрации и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Камчатской краевой организации Общероссийского профсоюза работников жизнеобеспечения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18.06.14  подписан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Соглашение погашении задолженности и график погашения задолженности перед работниками.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На основании данного Соглашения была произведена выплата заработной платы работникам. </a:t>
                      </a: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  <a:endParaRPr lang="ru-RU" sz="105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края, 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228600" y="838200"/>
          <a:ext cx="8686801" cy="573087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1089997"/>
                <a:gridCol w="1043603"/>
                <a:gridCol w="1136391"/>
                <a:gridCol w="2292609"/>
                <a:gridCol w="1905000"/>
                <a:gridCol w="1219201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Причина возникновения СТК 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71398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Май 2014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ОАО "Камчатавтодор"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Задержка заработной платы, неоплата проезда в отпуск, отсутствие компенсаций за работу на Крайнем Севере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1.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Работники ОАО «Камчатавтодор»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Камчатская краевая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организация профсоюза работников транспорта, геолого-добывающих и производственных отраслей</a:t>
                      </a:r>
                      <a:endParaRPr lang="ru-RU" sz="105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Администрация ОАО «Камчатавтодор»</a:t>
                      </a:r>
                    </a:p>
                    <a:p>
                      <a:pPr algn="l" fontAlgn="b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 Администрация Петропавловска-Камчатского</a:t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 Администрация  Камчатского края </a:t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Прокуратура Камчатского края </a:t>
                      </a:r>
                    </a:p>
                    <a:p>
                      <a:pPr algn="l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-Прокуратура Мильковского района</a:t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 Прокуратура Петропавловска-Камчатского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Обращение К Губернатору Камчатского края, в Прокуратуру Петропавловска-Камчатского, Прокуратуру Мильковского района, Прокуратура Камчатского края. Направление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писем в 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Администрацию Петропавловска-Камчатского, 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Правительство 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Камчатского края .</a:t>
                      </a: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Погашена задолженность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по заработной плате, </a:t>
                      </a:r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Конфликт в стадии завершения.</a:t>
                      </a: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384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Август 2014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Камчатский театр драмы и комедии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Смена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руководителя, внутренний конфликт, угроза сокращения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Камчатского театра драмы и комедии 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культуры РФ</a:t>
                      </a:r>
                      <a:endParaRPr lang="ru-RU" sz="105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b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Камчатского театра драмы и комедии</a:t>
                      </a:r>
                    </a:p>
                    <a:p>
                      <a:pPr algn="ct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Были проведены консультации и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работа профсоюзного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комитета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 поддержке Камчатской краевой организации профсоюза работников культуры РФ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 заключению коллективного договора.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Конфликт завершен.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края, 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152400" y="785149"/>
          <a:ext cx="8839200" cy="569185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990600"/>
                <a:gridCol w="1905000"/>
                <a:gridCol w="1981200"/>
                <a:gridCol w="1905000"/>
              </a:tblGrid>
              <a:tr h="57809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31237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Сентябрь 2014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ГУ СХП КК «Пионерское»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Реорганизация предприятия, угроза сокращения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1.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Работники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ГУ СХП КК «Пионерское»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Камчатская краевая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организация профсоюза агропромышленного комплекса РФ и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Председатель Федерации профсоюзов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Камчатки</a:t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Администрация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ГУ СХП КК «Пионерское»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Были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роведены консультации и встречи работников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ГУ СХП КК «Пионерское»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  с Председателем профсоюзов Камчатки, профсоюзные проверки. </a:t>
                      </a: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Достигнута </a:t>
                      </a: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договоренность с руководителем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. </a:t>
                      </a:r>
                    </a:p>
                    <a:p>
                      <a:pPr algn="ctr" fontAlgn="b"/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 в стадии завершения.</a:t>
                      </a:r>
                      <a:endParaRPr lang="ru-RU" sz="105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80138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Октябрь 2014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Петропавловский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Водоканал 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Задержка </a:t>
                      </a: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по заработной плате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Работники Петропавловского Водоканал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жизнеобеспечения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Петропавловского Водоканала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3. Администрация Петропавловска-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Камчатского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t">
                        <a:buFontTx/>
                        <a:buChar char="-"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Правительство Камчатского края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- Министерство ЖКХ  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и энергетики Камчатского края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- Прокуратура Петропавловска-Камчатского 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Обращение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в прокуратуру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Петропавловска-Камчатского, </a:t>
                      </a:r>
                    </a:p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направление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писем в Администрацию Петропавловска-Камчатского и Камчатского края, обращение в Министерство ЖКХ и энергетики Камчатского края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14 октября 2014 года подписано Соглашение о партнерстве и взаимодействии между Министерством ЖКХ и энергетики Камчатского края и Камчатской краевой организации профсоюза работников жизнеобеспечения. По итогам данного соглашения произведены выплаты заработной платы за октябрь. 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</a:t>
                      </a:r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завершен.</a:t>
                      </a:r>
                      <a:endParaRPr lang="ru-RU" sz="1050" b="1" i="0" u="none" strike="noStrike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края, 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152400" y="914400"/>
          <a:ext cx="8763000" cy="579119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1359297"/>
                <a:gridCol w="885225"/>
                <a:gridCol w="965701"/>
                <a:gridCol w="2092350"/>
                <a:gridCol w="2172826"/>
                <a:gridCol w="1287601"/>
              </a:tblGrid>
              <a:tr h="55137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6199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Ноябрь 2014</a:t>
                      </a: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Клубное объединение ЦК «Талант»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Оптимизация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штатного расписания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, объединение должностей,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угроза сокращения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Клубного объединение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ЦК «Талант»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культуры РФ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Клубного объединения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ЦК «Талант»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-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Министерство культуры по Камчатскому краю</a:t>
                      </a:r>
                    </a:p>
                    <a:p>
                      <a:pPr algn="l" fontAlgn="t"/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- У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правление культуры, спорта и молодежной политики Елизовского муниципального района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Были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роведены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консультации и рекомендации Камчатской краевой организацией профсоюза работников культуры РФ и правовой инспекцией труда Федерации профсоюзов Камчатки.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  завершен.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6199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Декабрь 2014</a:t>
                      </a: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ФГУП «Атомохрана»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Ликвидация предприятия, сокращение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Противоборствующие стороны: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 Работники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ФГУП «Атомохрана»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транспорта, геолого-добывающих и производственных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отраслей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ФГУП «Атомохрана»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Была проведена активная работа, консультации с Председателем Камчатской краевой организации профсоюза работников транспорта, геолого-добывающих и производственных отраслей</a:t>
                      </a:r>
                    </a:p>
                    <a:p>
                      <a:pPr algn="ctr" fontAlgn="t"/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По результатам совместной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работы  всем работникам ликвидируемого предприятия предоставлены новые рабочие места.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Конфликт 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завершен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.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края, 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0"/>
          <a:ext cx="8382001" cy="5645125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1107057"/>
                <a:gridCol w="869830"/>
                <a:gridCol w="948906"/>
                <a:gridCol w="2055962"/>
                <a:gridCol w="2135038"/>
                <a:gridCol w="1265208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09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Декабрь 2014</a:t>
                      </a: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ГКАУ «Охрана камчатских лесов»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Сокращение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штата, снижение заработной платы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ГКАУ  «Охрана Камчатских лесов»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транспорта, геолого-добывающих и производственных отраслей, Председатель Федерации профсоюзов Камчатки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ГКАУ  «Охрана Камчатских лесов»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Была проведена активная работа, консультации с Председателем Камчатской краевой организации профсоюза работников транспорта, геолого-добывающих и производственных отраслей и Председателем Федерации профсоюзов Камчатки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Сокращение снизилось до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3 человек, вместо планируемых 20, размер заработной платы был увеличен.</a:t>
                      </a:r>
                    </a:p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  в</a:t>
                      </a:r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стадии завершения.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67332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Декабрь 2014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ГУП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Камчатпищепродукт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Реорганизация, задолженность по заработной плате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ГУП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Камчатпищепродукт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ГУП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Камчатпищепродукт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Оказаны юридические консультации, была проведена встреча с Министром имущественных и земельных отношений.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Погашена задолженность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по заработной плате,</a:t>
                      </a:r>
                    </a:p>
                    <a:p>
                      <a:pPr algn="ctr" fontAlgn="t"/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 в стадии завершения.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1143000"/>
          <a:ext cx="5822576" cy="5244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VI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1563</TotalTime>
  <Words>1514</Words>
  <PresentationFormat>Экран (4:3)</PresentationFormat>
  <Paragraphs>233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Слайд 2</vt:lpstr>
      <vt:lpstr>Слайд 3</vt:lpstr>
      <vt:lpstr>Слайд 4</vt:lpstr>
      <vt:lpstr>Слайд 5</vt:lpstr>
      <vt:lpstr>V. СТК Камчатского края, произошедшие за последние 12 месяцев</vt:lpstr>
      <vt:lpstr>V. СТК Камчатского края, произошедшие за последние 12 месяцев</vt:lpstr>
      <vt:lpstr>V. СТК Камчатского края, произошедшие за последние 12 месяцев</vt:lpstr>
      <vt:lpstr>V. СТК Камчатского края, произошедшие за последние 12 месяцев</vt:lpstr>
      <vt:lpstr>V. СТК Камчатского края, произошедшие за последние 12 месяцев</vt:lpstr>
      <vt:lpstr>Слайд 11</vt:lpstr>
      <vt:lpstr>Федерация профсоюзов Камчатки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165</cp:revision>
  <dcterms:modified xsi:type="dcterms:W3CDTF">2015-01-27T21:53:17Z</dcterms:modified>
</cp:coreProperties>
</file>